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2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3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3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3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notesSlides/notesSlide4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notesSlides/notesSlide4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42.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notesSlides/notesSlide5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5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notesSlides/notesSlide5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notesSlides/notesSlide5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1.xml" ContentType="application/vnd.openxmlformats-officedocument.themeOverride+xml"/>
  <Override PartName="/ppt/notesSlides/notesSlide61.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2.xml" ContentType="application/vnd.openxmlformats-officedocument.themeOverride+xml"/>
  <Override PartName="/ppt/notesSlides/notesSlide62.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3.xml" ContentType="application/vnd.openxmlformats-officedocument.themeOverride+xml"/>
  <Override PartName="/ppt/notesSlides/notesSlide63.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4.xml" ContentType="application/vnd.openxmlformats-officedocument.themeOverride+xml"/>
  <Override PartName="/ppt/notesSlides/notesSlide64.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5.xml" ContentType="application/vnd.openxmlformats-officedocument.themeOverride+xml"/>
  <Override PartName="/ppt/notesSlides/notesSlide65.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6.xml" ContentType="application/vnd.openxmlformats-officedocument.themeOverride+xml"/>
  <Override PartName="/ppt/notesSlides/notesSlide80.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7.xml" ContentType="application/vnd.openxmlformats-officedocument.themeOverride+xml"/>
  <Override PartName="/ppt/notesSlides/notesSlide81.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28.xml" ContentType="application/vnd.openxmlformats-officedocument.themeOverride+xml"/>
  <Override PartName="/ppt/notesSlides/notesSlide82.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29.xml" ContentType="application/vnd.openxmlformats-officedocument.themeOverride+xml"/>
  <Override PartName="/ppt/notesSlides/notesSlide83.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0.xml" ContentType="application/vnd.openxmlformats-officedocument.themeOverride+xml"/>
  <Override PartName="/ppt/notesSlides/notesSlide84.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1.xml" ContentType="application/vnd.openxmlformats-officedocument.themeOverride+xml"/>
  <Override PartName="/ppt/notesSlides/notesSlide85.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2.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3.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4.xml" ContentType="application/vnd.openxmlformats-officedocument.themeOverr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5.xml" ContentType="application/vnd.openxmlformats-officedocument.themeOverr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6.xml" ContentType="application/vnd.openxmlformats-officedocument.themeOverr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7.xml" ContentType="application/vnd.openxmlformats-officedocument.themeOverride+xml"/>
  <Override PartName="/ppt/notesSlides/notesSlide106.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8.xml" ContentType="application/vnd.openxmlformats-officedocument.themeOverr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39.xml" ContentType="application/vnd.openxmlformats-officedocument.themeOverride+xml"/>
  <Override PartName="/ppt/notesSlides/notesSlide109.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0.xml" ContentType="application/vnd.openxmlformats-officedocument.themeOverr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1.xml" ContentType="application/vnd.openxmlformats-officedocument.themeOverride+xml"/>
  <Override PartName="/ppt/notesSlides/notesSlide112.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2.xml" ContentType="application/vnd.openxmlformats-officedocument.themeOverr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119"/>
  </p:notesMasterIdLst>
  <p:handoutMasterIdLst>
    <p:handoutMasterId r:id="rId120"/>
  </p:handoutMasterIdLst>
  <p:sldIdLst>
    <p:sldId id="256" r:id="rId2"/>
    <p:sldId id="258" r:id="rId3"/>
    <p:sldId id="260" r:id="rId4"/>
    <p:sldId id="259" r:id="rId5"/>
    <p:sldId id="261" r:id="rId6"/>
    <p:sldId id="263" r:id="rId7"/>
    <p:sldId id="267" r:id="rId8"/>
    <p:sldId id="262" r:id="rId9"/>
    <p:sldId id="326" r:id="rId10"/>
    <p:sldId id="276" r:id="rId11"/>
    <p:sldId id="329" r:id="rId12"/>
    <p:sldId id="278" r:id="rId13"/>
    <p:sldId id="302" r:id="rId14"/>
    <p:sldId id="327" r:id="rId15"/>
    <p:sldId id="328" r:id="rId16"/>
    <p:sldId id="331" r:id="rId17"/>
    <p:sldId id="332" r:id="rId18"/>
    <p:sldId id="334" r:id="rId19"/>
    <p:sldId id="333" r:id="rId20"/>
    <p:sldId id="335" r:id="rId21"/>
    <p:sldId id="337" r:id="rId22"/>
    <p:sldId id="338" r:id="rId23"/>
    <p:sldId id="344" r:id="rId24"/>
    <p:sldId id="336" r:id="rId25"/>
    <p:sldId id="339" r:id="rId26"/>
    <p:sldId id="340" r:id="rId27"/>
    <p:sldId id="343" r:id="rId28"/>
    <p:sldId id="342" r:id="rId29"/>
    <p:sldId id="341" r:id="rId30"/>
    <p:sldId id="345" r:id="rId31"/>
    <p:sldId id="434" r:id="rId32"/>
    <p:sldId id="346" r:id="rId33"/>
    <p:sldId id="347" r:id="rId34"/>
    <p:sldId id="349" r:id="rId35"/>
    <p:sldId id="351" r:id="rId36"/>
    <p:sldId id="352" r:id="rId37"/>
    <p:sldId id="353" r:id="rId38"/>
    <p:sldId id="354" r:id="rId39"/>
    <p:sldId id="355" r:id="rId40"/>
    <p:sldId id="356" r:id="rId41"/>
    <p:sldId id="357" r:id="rId42"/>
    <p:sldId id="358" r:id="rId43"/>
    <p:sldId id="359" r:id="rId44"/>
    <p:sldId id="303" r:id="rId45"/>
    <p:sldId id="360" r:id="rId46"/>
    <p:sldId id="361" r:id="rId47"/>
    <p:sldId id="362" r:id="rId48"/>
    <p:sldId id="363" r:id="rId49"/>
    <p:sldId id="364" r:id="rId50"/>
    <p:sldId id="365" r:id="rId51"/>
    <p:sldId id="379" r:id="rId52"/>
    <p:sldId id="286" r:id="rId53"/>
    <p:sldId id="367" r:id="rId54"/>
    <p:sldId id="369" r:id="rId55"/>
    <p:sldId id="370" r:id="rId56"/>
    <p:sldId id="371" r:id="rId57"/>
    <p:sldId id="373" r:id="rId58"/>
    <p:sldId id="380" r:id="rId59"/>
    <p:sldId id="368" r:id="rId60"/>
    <p:sldId id="374" r:id="rId61"/>
    <p:sldId id="375" r:id="rId62"/>
    <p:sldId id="376" r:id="rId63"/>
    <p:sldId id="377" r:id="rId64"/>
    <p:sldId id="378" r:id="rId65"/>
    <p:sldId id="381" r:id="rId66"/>
    <p:sldId id="382" r:id="rId67"/>
    <p:sldId id="383" r:id="rId68"/>
    <p:sldId id="385" r:id="rId69"/>
    <p:sldId id="386" r:id="rId70"/>
    <p:sldId id="387" r:id="rId71"/>
    <p:sldId id="388" r:id="rId72"/>
    <p:sldId id="389" r:id="rId73"/>
    <p:sldId id="390" r:id="rId74"/>
    <p:sldId id="391" r:id="rId75"/>
    <p:sldId id="394" r:id="rId76"/>
    <p:sldId id="392" r:id="rId77"/>
    <p:sldId id="393" r:id="rId78"/>
    <p:sldId id="395" r:id="rId79"/>
    <p:sldId id="396" r:id="rId80"/>
    <p:sldId id="397" r:id="rId81"/>
    <p:sldId id="401" r:id="rId82"/>
    <p:sldId id="398" r:id="rId83"/>
    <p:sldId id="402" r:id="rId84"/>
    <p:sldId id="399" r:id="rId85"/>
    <p:sldId id="400" r:id="rId86"/>
    <p:sldId id="403" r:id="rId87"/>
    <p:sldId id="404" r:id="rId88"/>
    <p:sldId id="422" r:id="rId89"/>
    <p:sldId id="405" r:id="rId90"/>
    <p:sldId id="406" r:id="rId91"/>
    <p:sldId id="408" r:id="rId92"/>
    <p:sldId id="409" r:id="rId93"/>
    <p:sldId id="407" r:id="rId94"/>
    <p:sldId id="412" r:id="rId95"/>
    <p:sldId id="413" r:id="rId96"/>
    <p:sldId id="416" r:id="rId97"/>
    <p:sldId id="417" r:id="rId98"/>
    <p:sldId id="418" r:id="rId99"/>
    <p:sldId id="419" r:id="rId100"/>
    <p:sldId id="414" r:id="rId101"/>
    <p:sldId id="415" r:id="rId102"/>
    <p:sldId id="421" r:id="rId103"/>
    <p:sldId id="423" r:id="rId104"/>
    <p:sldId id="424" r:id="rId105"/>
    <p:sldId id="425" r:id="rId106"/>
    <p:sldId id="430" r:id="rId107"/>
    <p:sldId id="428" r:id="rId108"/>
    <p:sldId id="429" r:id="rId109"/>
    <p:sldId id="431" r:id="rId110"/>
    <p:sldId id="426" r:id="rId111"/>
    <p:sldId id="427" r:id="rId112"/>
    <p:sldId id="432" r:id="rId113"/>
    <p:sldId id="420" r:id="rId114"/>
    <p:sldId id="433" r:id="rId115"/>
    <p:sldId id="435" r:id="rId116"/>
    <p:sldId id="330" r:id="rId117"/>
    <p:sldId id="305" r:id="rId118"/>
  </p:sldIdLst>
  <p:sldSz cx="9144000" cy="5143500" type="screen16x9"/>
  <p:notesSz cx="6858000" cy="9144000"/>
  <p:embeddedFontLst>
    <p:embeddedFont>
      <p:font typeface="Calibri" panose="020F0502020204030204" pitchFamily="34" charset="0"/>
      <p:regular r:id="rId121"/>
      <p:bold r:id="rId122"/>
      <p:italic r:id="rId123"/>
      <p:boldItalic r:id="rId124"/>
    </p:embeddedFont>
    <p:embeddedFont>
      <p:font typeface="Oswald Regular" panose="020B0604020202020204" charset="-18"/>
      <p:regular r:id="rId125"/>
      <p:bold r:id="rId126"/>
    </p:embeddedFont>
    <p:embeddedFont>
      <p:font typeface="Source Sans Pro" panose="020B0503030403020204" pitchFamily="34" charset="0"/>
      <p:regular r:id="rId127"/>
      <p:bold r:id="rId128"/>
      <p:italic r:id="rId129"/>
      <p:boldItalic r:id="rId130"/>
    </p:embeddedFont>
    <p:embeddedFont>
      <p:font typeface="Staatliches" pitchFamily="2" charset="0"/>
      <p:regular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100"/>
    <a:srgbClr val="F3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F28E4-661B-4E21-B5ED-F697593E3510}">
  <a:tblStyle styleId="{41BF28E4-661B-4E21-B5ED-F697593E35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 z motywem 1 — Ak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Styl pośredni 3 — Ak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yl pośredni 3 — Ak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Styl jasny 1 — Ak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yl jasny 1 — Ak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Styl jasny 1 — Ak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yl jasny 1 — Ak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Styl jasny 1 — Ak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Styl z motywem 2 — Ak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 z motywem 2 — Ak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59" autoAdjust="0"/>
    <p:restoredTop sz="94627" autoAdjust="0"/>
  </p:normalViewPr>
  <p:slideViewPr>
    <p:cSldViewPr snapToGrid="0">
      <p:cViewPr varScale="1">
        <p:scale>
          <a:sx n="149" d="100"/>
          <a:sy n="149" d="100"/>
        </p:scale>
        <p:origin x="4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0.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oleObject" Target="file:///C:\Users\Yuu\Desktop\STUDIA%20IV%20SEMESTR\AEDB%20Tomczak\2_Fa&#347;ciszewska_Cyfrowy_Polsat_Analiza_Rentowno&#347;ci.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0.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21.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3.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4.xlsx"/></Relationships>
</file>

<file path=ppt/charts/_rels/chart27.xml.rels><?xml version="1.0" encoding="UTF-8" standalone="yes"?>
<Relationships xmlns="http://schemas.openxmlformats.org/package/2006/relationships"><Relationship Id="rId3" Type="http://schemas.openxmlformats.org/officeDocument/2006/relationships/oleObject" Target="file:///C:\Users\Yuu\Desktop\STUDIA%20IV%20SEMESTR\AEDB%20Tomczak\2_Fa&#347;ciszewska_Cyfrowy_Polsat_Analiza_Rentowno&#347;ci.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5.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6.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27.xlsx"/></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28.xlsx"/></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29.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30.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1.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32.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33.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34.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package" Target="../embeddings/Microsoft_Excel_Worksheet35.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package" Target="../embeddings/Microsoft_Excel_Worksheet36.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37.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package" Target="../embeddings/Microsoft_Excel_Worksheet38.xlsx"/></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package" Target="../embeddings/Microsoft_Excel_Worksheet39.xlsx"/></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package" Target="../embeddings/Microsoft_Excel_Worksheet40.xlsx"/></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package" Target="../embeddings/Microsoft_Excel_Worksheet4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WPB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A.PŁYNNOŚCI!$R$3</c:f>
              <c:strCache>
                <c:ptCount val="1"/>
                <c:pt idx="0">
                  <c:v>Cyfrowy Polsat S.A. (Polska)</c:v>
                </c:pt>
              </c:strCache>
            </c:strRef>
          </c:tx>
          <c:spPr>
            <a:solidFill>
              <a:schemeClr val="accent6"/>
            </a:solidFill>
            <a:ln>
              <a:noFill/>
            </a:ln>
            <a:effectLst/>
          </c:spPr>
          <c:invertIfNegative val="0"/>
          <c:cat>
            <c:numRef>
              <c:f>A.PŁYNNOŚCI!$S$2:$U$2</c:f>
              <c:numCache>
                <c:formatCode>Standardowy</c:formatCode>
                <c:ptCount val="3"/>
                <c:pt idx="0">
                  <c:v>2019</c:v>
                </c:pt>
                <c:pt idx="1">
                  <c:v>2018</c:v>
                </c:pt>
                <c:pt idx="2">
                  <c:v>2017</c:v>
                </c:pt>
              </c:numCache>
            </c:numRef>
          </c:cat>
          <c:val>
            <c:numRef>
              <c:f>A.PŁYNNOŚCI!$S$3:$U$3</c:f>
              <c:numCache>
                <c:formatCode>0.000</c:formatCode>
                <c:ptCount val="3"/>
                <c:pt idx="0">
                  <c:v>0.84947684128012002</c:v>
                </c:pt>
                <c:pt idx="1">
                  <c:v>1.0805204638743873</c:v>
                </c:pt>
                <c:pt idx="2">
                  <c:v>1.0040863235857489</c:v>
                </c:pt>
              </c:numCache>
            </c:numRef>
          </c:val>
          <c:extLst>
            <c:ext xmlns:c16="http://schemas.microsoft.com/office/drawing/2014/chart" uri="{C3380CC4-5D6E-409C-BE32-E72D297353CC}">
              <c16:uniqueId val="{00000000-826E-4984-BC7D-129B1FC54DB8}"/>
            </c:ext>
          </c:extLst>
        </c:ser>
        <c:ser>
          <c:idx val="1"/>
          <c:order val="1"/>
          <c:tx>
            <c:strRef>
              <c:f>A.PŁYNNOŚCI!$R$4</c:f>
              <c:strCache>
                <c:ptCount val="1"/>
                <c:pt idx="0">
                  <c:v>Telewizja Polska S.A. (Polska)</c:v>
                </c:pt>
              </c:strCache>
            </c:strRef>
          </c:tx>
          <c:spPr>
            <a:solidFill>
              <a:schemeClr val="accent5"/>
            </a:solidFill>
            <a:ln>
              <a:noFill/>
            </a:ln>
            <a:effectLst/>
          </c:spPr>
          <c:invertIfNegative val="0"/>
          <c:cat>
            <c:numRef>
              <c:f>A.PŁYNNOŚCI!$S$2:$U$2</c:f>
              <c:numCache>
                <c:formatCode>Standardowy</c:formatCode>
                <c:ptCount val="3"/>
                <c:pt idx="0">
                  <c:v>2019</c:v>
                </c:pt>
                <c:pt idx="1">
                  <c:v>2018</c:v>
                </c:pt>
                <c:pt idx="2">
                  <c:v>2017</c:v>
                </c:pt>
              </c:numCache>
            </c:numRef>
          </c:cat>
          <c:val>
            <c:numRef>
              <c:f>A.PŁYNNOŚCI!$S$4:$U$4</c:f>
              <c:numCache>
                <c:formatCode>0.000</c:formatCode>
                <c:ptCount val="3"/>
                <c:pt idx="0">
                  <c:v>1.1230721467478841</c:v>
                </c:pt>
                <c:pt idx="1">
                  <c:v>0.9225319654876023</c:v>
                </c:pt>
                <c:pt idx="2">
                  <c:v>1.2841014829746138</c:v>
                </c:pt>
              </c:numCache>
            </c:numRef>
          </c:val>
          <c:extLst>
            <c:ext xmlns:c16="http://schemas.microsoft.com/office/drawing/2014/chart" uri="{C3380CC4-5D6E-409C-BE32-E72D297353CC}">
              <c16:uniqueId val="{00000001-826E-4984-BC7D-129B1FC54DB8}"/>
            </c:ext>
          </c:extLst>
        </c:ser>
        <c:ser>
          <c:idx val="2"/>
          <c:order val="2"/>
          <c:tx>
            <c:strRef>
              <c:f>A.PŁYNNOŚCI!$R$5</c:f>
              <c:strCache>
                <c:ptCount val="1"/>
                <c:pt idx="0">
                  <c:v>Orange Polska S.A. (Polska)</c:v>
                </c:pt>
              </c:strCache>
            </c:strRef>
          </c:tx>
          <c:spPr>
            <a:solidFill>
              <a:schemeClr val="accent2"/>
            </a:solidFill>
            <a:ln>
              <a:noFill/>
            </a:ln>
            <a:effectLst/>
          </c:spPr>
          <c:invertIfNegative val="0"/>
          <c:cat>
            <c:numRef>
              <c:f>A.PŁYNNOŚCI!$S$2:$U$2</c:f>
              <c:numCache>
                <c:formatCode>Standardowy</c:formatCode>
                <c:ptCount val="3"/>
                <c:pt idx="0">
                  <c:v>2019</c:v>
                </c:pt>
                <c:pt idx="1">
                  <c:v>2018</c:v>
                </c:pt>
                <c:pt idx="2">
                  <c:v>2017</c:v>
                </c:pt>
              </c:numCache>
            </c:numRef>
          </c:cat>
          <c:val>
            <c:numRef>
              <c:f>A.PŁYNNOŚCI!$S$5:$U$5</c:f>
              <c:numCache>
                <c:formatCode>0.000</c:formatCode>
                <c:ptCount val="3"/>
                <c:pt idx="0">
                  <c:v>0.85361681329423267</c:v>
                </c:pt>
                <c:pt idx="1">
                  <c:v>0.66750756811301715</c:v>
                </c:pt>
                <c:pt idx="2">
                  <c:v>0.5416184014562303</c:v>
                </c:pt>
              </c:numCache>
            </c:numRef>
          </c:val>
          <c:extLst>
            <c:ext xmlns:c16="http://schemas.microsoft.com/office/drawing/2014/chart" uri="{C3380CC4-5D6E-409C-BE32-E72D297353CC}">
              <c16:uniqueId val="{00000002-826E-4984-BC7D-129B1FC54DB8}"/>
            </c:ext>
          </c:extLst>
        </c:ser>
        <c:ser>
          <c:idx val="3"/>
          <c:order val="3"/>
          <c:tx>
            <c:strRef>
              <c:f>A.PŁYNNOŚCI!$R$6</c:f>
              <c:strCache>
                <c:ptCount val="1"/>
                <c:pt idx="0">
                  <c:v>Play Communications S.A. (Polska)</c:v>
                </c:pt>
              </c:strCache>
            </c:strRef>
          </c:tx>
          <c:spPr>
            <a:solidFill>
              <a:schemeClr val="accent4"/>
            </a:solidFill>
            <a:ln>
              <a:noFill/>
            </a:ln>
            <a:effectLst/>
          </c:spPr>
          <c:invertIfNegative val="0"/>
          <c:cat>
            <c:numRef>
              <c:f>A.PŁYNNOŚCI!$S$2:$U$2</c:f>
              <c:numCache>
                <c:formatCode>Standardowy</c:formatCode>
                <c:ptCount val="3"/>
                <c:pt idx="0">
                  <c:v>2019</c:v>
                </c:pt>
                <c:pt idx="1">
                  <c:v>2018</c:v>
                </c:pt>
                <c:pt idx="2">
                  <c:v>2017</c:v>
                </c:pt>
              </c:numCache>
            </c:numRef>
          </c:cat>
          <c:val>
            <c:numRef>
              <c:f>A.PŁYNNOŚCI!$S$6:$U$6</c:f>
              <c:numCache>
                <c:formatCode>0.000</c:formatCode>
                <c:ptCount val="3"/>
                <c:pt idx="0">
                  <c:v>1.4843732128638989</c:v>
                </c:pt>
                <c:pt idx="1">
                  <c:v>1.2306095314039613</c:v>
                </c:pt>
                <c:pt idx="2">
                  <c:v>1.580167401383294</c:v>
                </c:pt>
              </c:numCache>
            </c:numRef>
          </c:val>
          <c:extLst>
            <c:ext xmlns:c16="http://schemas.microsoft.com/office/drawing/2014/chart" uri="{C3380CC4-5D6E-409C-BE32-E72D297353CC}">
              <c16:uniqueId val="{00000003-826E-4984-BC7D-129B1FC54DB8}"/>
            </c:ext>
          </c:extLst>
        </c:ser>
        <c:ser>
          <c:idx val="4"/>
          <c:order val="4"/>
          <c:tx>
            <c:strRef>
              <c:f>A.PŁYNNOŚCI!$R$7</c:f>
              <c:strCache>
                <c:ptCount val="1"/>
                <c:pt idx="0">
                  <c:v>Branża</c:v>
                </c:pt>
              </c:strCache>
            </c:strRef>
          </c:tx>
          <c:spPr>
            <a:solidFill>
              <a:schemeClr val="accent3"/>
            </a:solidFill>
            <a:ln>
              <a:noFill/>
            </a:ln>
            <a:effectLst/>
          </c:spPr>
          <c:invertIfNegative val="0"/>
          <c:cat>
            <c:numRef>
              <c:f>A.PŁYNNOŚCI!$S$2:$U$2</c:f>
              <c:numCache>
                <c:formatCode>Standardowy</c:formatCode>
                <c:ptCount val="3"/>
                <c:pt idx="0">
                  <c:v>2019</c:v>
                </c:pt>
                <c:pt idx="1">
                  <c:v>2018</c:v>
                </c:pt>
                <c:pt idx="2">
                  <c:v>2017</c:v>
                </c:pt>
              </c:numCache>
            </c:numRef>
          </c:cat>
          <c:val>
            <c:numRef>
              <c:f>A.PŁYNNOŚCI!$S$7:$U$7</c:f>
              <c:numCache>
                <c:formatCode>0.000</c:formatCode>
                <c:ptCount val="3"/>
                <c:pt idx="0">
                  <c:v>1.077634753546534</c:v>
                </c:pt>
                <c:pt idx="1">
                  <c:v>0.97529238221974202</c:v>
                </c:pt>
                <c:pt idx="2">
                  <c:v>1.1024934023499717</c:v>
                </c:pt>
              </c:numCache>
            </c:numRef>
          </c:val>
          <c:extLst>
            <c:ext xmlns:c16="http://schemas.microsoft.com/office/drawing/2014/chart" uri="{C3380CC4-5D6E-409C-BE32-E72D297353CC}">
              <c16:uniqueId val="{00000004-826E-4984-BC7D-129B1FC54DB8}"/>
            </c:ext>
          </c:extLst>
        </c:ser>
        <c:dLbls>
          <c:showLegendKey val="0"/>
          <c:showVal val="0"/>
          <c:showCatName val="0"/>
          <c:showSerName val="0"/>
          <c:showPercent val="0"/>
          <c:showBubbleSize val="0"/>
        </c:dLbls>
        <c:gapWidth val="219"/>
        <c:overlap val="-27"/>
        <c:axId val="471723832"/>
        <c:axId val="471724472"/>
      </c:barChart>
      <c:catAx>
        <c:axId val="47172383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1724472"/>
        <c:crosses val="autoZero"/>
        <c:auto val="1"/>
        <c:lblAlgn val="ctr"/>
        <c:lblOffset val="100"/>
        <c:noMultiLvlLbl val="0"/>
      </c:catAx>
      <c:valAx>
        <c:axId val="47172447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1723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ANALIZA ZYSKU (STRATY) NA SPRZEDAŻY</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A.RENTOWNOŚCI!$R$8</c:f>
              <c:strCache>
                <c:ptCount val="1"/>
                <c:pt idx="0">
                  <c:v>Cyfrowy Polsat S.A. (Polska)</c:v>
                </c:pt>
              </c:strCache>
            </c:strRef>
          </c:tx>
          <c:spPr>
            <a:solidFill>
              <a:schemeClr val="accent6"/>
            </a:solidFill>
            <a:ln>
              <a:noFill/>
            </a:ln>
            <a:effectLst/>
          </c:spPr>
          <c:invertIfNegative val="0"/>
          <c:cat>
            <c:numRef>
              <c:f>A.RENTOWNOŚCI!$S$7:$U$7</c:f>
              <c:numCache>
                <c:formatCode>Standardowy</c:formatCode>
                <c:ptCount val="3"/>
                <c:pt idx="0">
                  <c:v>2019</c:v>
                </c:pt>
                <c:pt idx="1">
                  <c:v>2018</c:v>
                </c:pt>
                <c:pt idx="2">
                  <c:v>2017</c:v>
                </c:pt>
              </c:numCache>
            </c:numRef>
          </c:cat>
          <c:val>
            <c:numRef>
              <c:f>A.RENTOWNOŚCI!$S$8:$U$8</c:f>
              <c:numCache>
                <c:formatCode>0</c:formatCode>
                <c:ptCount val="3"/>
                <c:pt idx="0">
                  <c:v>9446400</c:v>
                </c:pt>
                <c:pt idx="1">
                  <c:v>8378400</c:v>
                </c:pt>
                <c:pt idx="2">
                  <c:v>7817000</c:v>
                </c:pt>
              </c:numCache>
            </c:numRef>
          </c:val>
          <c:extLst>
            <c:ext xmlns:c16="http://schemas.microsoft.com/office/drawing/2014/chart" uri="{C3380CC4-5D6E-409C-BE32-E72D297353CC}">
              <c16:uniqueId val="{00000000-4BDC-40C1-8E77-1BFFE0B02306}"/>
            </c:ext>
          </c:extLst>
        </c:ser>
        <c:ser>
          <c:idx val="1"/>
          <c:order val="1"/>
          <c:tx>
            <c:strRef>
              <c:f>A.RENTOWNOŚCI!$R$9</c:f>
              <c:strCache>
                <c:ptCount val="1"/>
                <c:pt idx="0">
                  <c:v>Telewizja Polska S.A. (Polska)</c:v>
                </c:pt>
              </c:strCache>
            </c:strRef>
          </c:tx>
          <c:spPr>
            <a:solidFill>
              <a:schemeClr val="accent5"/>
            </a:solidFill>
            <a:ln>
              <a:noFill/>
            </a:ln>
            <a:effectLst/>
          </c:spPr>
          <c:invertIfNegative val="0"/>
          <c:cat>
            <c:numRef>
              <c:f>A.RENTOWNOŚCI!$S$7:$U$7</c:f>
              <c:numCache>
                <c:formatCode>Standardowy</c:formatCode>
                <c:ptCount val="3"/>
                <c:pt idx="0">
                  <c:v>2019</c:v>
                </c:pt>
                <c:pt idx="1">
                  <c:v>2018</c:v>
                </c:pt>
                <c:pt idx="2">
                  <c:v>2017</c:v>
                </c:pt>
              </c:numCache>
            </c:numRef>
          </c:cat>
          <c:val>
            <c:numRef>
              <c:f>A.RENTOWNOŚCI!$S$9:$U$9</c:f>
              <c:numCache>
                <c:formatCode>0</c:formatCode>
                <c:ptCount val="3"/>
                <c:pt idx="0">
                  <c:v>2707328.91</c:v>
                </c:pt>
                <c:pt idx="1">
                  <c:v>2205047.9700000002</c:v>
                </c:pt>
                <c:pt idx="2">
                  <c:v>1777328.03</c:v>
                </c:pt>
              </c:numCache>
            </c:numRef>
          </c:val>
          <c:extLst>
            <c:ext xmlns:c16="http://schemas.microsoft.com/office/drawing/2014/chart" uri="{C3380CC4-5D6E-409C-BE32-E72D297353CC}">
              <c16:uniqueId val="{00000001-4BDC-40C1-8E77-1BFFE0B02306}"/>
            </c:ext>
          </c:extLst>
        </c:ser>
        <c:ser>
          <c:idx val="2"/>
          <c:order val="2"/>
          <c:tx>
            <c:strRef>
              <c:f>A.RENTOWNOŚCI!$R$10</c:f>
              <c:strCache>
                <c:ptCount val="1"/>
                <c:pt idx="0">
                  <c:v>Orange Polska S.A. (Polska)</c:v>
                </c:pt>
              </c:strCache>
            </c:strRef>
          </c:tx>
          <c:spPr>
            <a:solidFill>
              <a:schemeClr val="accent2"/>
            </a:solidFill>
            <a:ln>
              <a:noFill/>
            </a:ln>
            <a:effectLst/>
          </c:spPr>
          <c:invertIfNegative val="0"/>
          <c:cat>
            <c:numRef>
              <c:f>A.RENTOWNOŚCI!$S$7:$U$7</c:f>
              <c:numCache>
                <c:formatCode>Standardowy</c:formatCode>
                <c:ptCount val="3"/>
                <c:pt idx="0">
                  <c:v>2019</c:v>
                </c:pt>
                <c:pt idx="1">
                  <c:v>2018</c:v>
                </c:pt>
                <c:pt idx="2">
                  <c:v>2017</c:v>
                </c:pt>
              </c:numCache>
            </c:numRef>
          </c:cat>
          <c:val>
            <c:numRef>
              <c:f>A.RENTOWNOŚCI!$S$10:$U$10</c:f>
              <c:numCache>
                <c:formatCode>0</c:formatCode>
                <c:ptCount val="3"/>
                <c:pt idx="0">
                  <c:v>8658000</c:v>
                </c:pt>
                <c:pt idx="1">
                  <c:v>11101000</c:v>
                </c:pt>
                <c:pt idx="2">
                  <c:v>8809000</c:v>
                </c:pt>
              </c:numCache>
            </c:numRef>
          </c:val>
          <c:extLst>
            <c:ext xmlns:c16="http://schemas.microsoft.com/office/drawing/2014/chart" uri="{C3380CC4-5D6E-409C-BE32-E72D297353CC}">
              <c16:uniqueId val="{00000002-4BDC-40C1-8E77-1BFFE0B02306}"/>
            </c:ext>
          </c:extLst>
        </c:ser>
        <c:ser>
          <c:idx val="3"/>
          <c:order val="3"/>
          <c:tx>
            <c:strRef>
              <c:f>A.RENTOWNOŚCI!$R$11</c:f>
              <c:strCache>
                <c:ptCount val="1"/>
                <c:pt idx="0">
                  <c:v>Play Communications S.A. (Polska)</c:v>
                </c:pt>
              </c:strCache>
            </c:strRef>
          </c:tx>
          <c:spPr>
            <a:solidFill>
              <a:schemeClr val="accent4"/>
            </a:solidFill>
            <a:ln>
              <a:noFill/>
            </a:ln>
            <a:effectLst/>
          </c:spPr>
          <c:invertIfNegative val="0"/>
          <c:cat>
            <c:numRef>
              <c:f>A.RENTOWNOŚCI!$S$7:$U$7</c:f>
              <c:numCache>
                <c:formatCode>Standardowy</c:formatCode>
                <c:ptCount val="3"/>
                <c:pt idx="0">
                  <c:v>2019</c:v>
                </c:pt>
                <c:pt idx="1">
                  <c:v>2018</c:v>
                </c:pt>
                <c:pt idx="2">
                  <c:v>2017</c:v>
                </c:pt>
              </c:numCache>
            </c:numRef>
          </c:cat>
          <c:val>
            <c:numRef>
              <c:f>A.RENTOWNOŚCI!$S$11:$U$11</c:f>
              <c:numCache>
                <c:formatCode>0</c:formatCode>
                <c:ptCount val="3"/>
                <c:pt idx="0">
                  <c:v>6134489</c:v>
                </c:pt>
                <c:pt idx="1">
                  <c:v>6049858</c:v>
                </c:pt>
                <c:pt idx="2">
                  <c:v>5872603</c:v>
                </c:pt>
              </c:numCache>
            </c:numRef>
          </c:val>
          <c:extLst>
            <c:ext xmlns:c16="http://schemas.microsoft.com/office/drawing/2014/chart" uri="{C3380CC4-5D6E-409C-BE32-E72D297353CC}">
              <c16:uniqueId val="{00000003-4BDC-40C1-8E77-1BFFE0B02306}"/>
            </c:ext>
          </c:extLst>
        </c:ser>
        <c:ser>
          <c:idx val="4"/>
          <c:order val="4"/>
          <c:tx>
            <c:strRef>
              <c:f>A.RENTOWNOŚCI!$R$12</c:f>
              <c:strCache>
                <c:ptCount val="1"/>
                <c:pt idx="0">
                  <c:v>Branża</c:v>
                </c:pt>
              </c:strCache>
            </c:strRef>
          </c:tx>
          <c:spPr>
            <a:solidFill>
              <a:schemeClr val="accent3"/>
            </a:solidFill>
            <a:ln>
              <a:noFill/>
            </a:ln>
            <a:effectLst/>
          </c:spPr>
          <c:invertIfNegative val="0"/>
          <c:cat>
            <c:numRef>
              <c:f>A.RENTOWNOŚCI!$S$7:$U$7</c:f>
              <c:numCache>
                <c:formatCode>Standardowy</c:formatCode>
                <c:ptCount val="3"/>
                <c:pt idx="0">
                  <c:v>2019</c:v>
                </c:pt>
                <c:pt idx="1">
                  <c:v>2018</c:v>
                </c:pt>
                <c:pt idx="2">
                  <c:v>2017</c:v>
                </c:pt>
              </c:numCache>
            </c:numRef>
          </c:cat>
          <c:val>
            <c:numRef>
              <c:f>A.RENTOWNOŚCI!$S$12:$U$12</c:f>
              <c:numCache>
                <c:formatCode>0</c:formatCode>
                <c:ptCount val="3"/>
                <c:pt idx="0">
                  <c:v>6736554.4775</c:v>
                </c:pt>
                <c:pt idx="1">
                  <c:v>6933576.4924999997</c:v>
                </c:pt>
                <c:pt idx="2">
                  <c:v>6068982.7575000003</c:v>
                </c:pt>
              </c:numCache>
            </c:numRef>
          </c:val>
          <c:extLst>
            <c:ext xmlns:c16="http://schemas.microsoft.com/office/drawing/2014/chart" uri="{C3380CC4-5D6E-409C-BE32-E72D297353CC}">
              <c16:uniqueId val="{00000004-4BDC-40C1-8E77-1BFFE0B02306}"/>
            </c:ext>
          </c:extLst>
        </c:ser>
        <c:dLbls>
          <c:showLegendKey val="0"/>
          <c:showVal val="0"/>
          <c:showCatName val="0"/>
          <c:showSerName val="0"/>
          <c:showPercent val="0"/>
          <c:showBubbleSize val="0"/>
        </c:dLbls>
        <c:gapWidth val="219"/>
        <c:overlap val="-27"/>
        <c:axId val="356401272"/>
        <c:axId val="356403192"/>
      </c:barChart>
      <c:catAx>
        <c:axId val="35640127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56403192"/>
        <c:crosses val="autoZero"/>
        <c:auto val="1"/>
        <c:lblAlgn val="ctr"/>
        <c:lblOffset val="100"/>
        <c:noMultiLvlLbl val="0"/>
      </c:catAx>
      <c:valAx>
        <c:axId val="356403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56401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1" i="0" u="none" strike="noStrike" baseline="0">
                <a:effectLst/>
              </a:rPr>
              <a:t>ANALIZA ZYSKU (STRATY) NETTO</a:t>
            </a:r>
            <a:r>
              <a:rPr lang="pl-PL" sz="1400" b="0" i="0" u="none" strike="noStrike" baseline="0"/>
              <a:t> </a:t>
            </a:r>
            <a:endParaRPr lang="pl-P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RENTOWNOŚĆ!$R$45</c:f>
              <c:strCache>
                <c:ptCount val="1"/>
                <c:pt idx="0">
                  <c:v>Cyfrowy Polsat S.A. (Polska)</c:v>
                </c:pt>
              </c:strCache>
            </c:strRef>
          </c:tx>
          <c:spPr>
            <a:solidFill>
              <a:schemeClr val="accent6"/>
            </a:solidFill>
            <a:ln>
              <a:noFill/>
            </a:ln>
            <a:effectLst/>
          </c:spPr>
          <c:invertIfNegative val="0"/>
          <c:cat>
            <c:numRef>
              <c:f>RENTOWNOŚĆ!$S$44:$U$44</c:f>
              <c:numCache>
                <c:formatCode>Standardowy</c:formatCode>
                <c:ptCount val="3"/>
                <c:pt idx="0">
                  <c:v>2019</c:v>
                </c:pt>
                <c:pt idx="1">
                  <c:v>2018</c:v>
                </c:pt>
                <c:pt idx="2">
                  <c:v>2017</c:v>
                </c:pt>
              </c:numCache>
            </c:numRef>
          </c:cat>
          <c:val>
            <c:numRef>
              <c:f>RENTOWNOŚĆ!$S$45:$U$45</c:f>
              <c:numCache>
                <c:formatCode>0.00</c:formatCode>
                <c:ptCount val="3"/>
                <c:pt idx="0">
                  <c:v>1114600</c:v>
                </c:pt>
                <c:pt idx="1">
                  <c:v>816100</c:v>
                </c:pt>
                <c:pt idx="2">
                  <c:v>945200</c:v>
                </c:pt>
              </c:numCache>
            </c:numRef>
          </c:val>
          <c:extLst>
            <c:ext xmlns:c16="http://schemas.microsoft.com/office/drawing/2014/chart" uri="{C3380CC4-5D6E-409C-BE32-E72D297353CC}">
              <c16:uniqueId val="{00000000-8C52-4A06-8F60-135F1854E1C2}"/>
            </c:ext>
          </c:extLst>
        </c:ser>
        <c:ser>
          <c:idx val="1"/>
          <c:order val="1"/>
          <c:tx>
            <c:strRef>
              <c:f>RENTOWNOŚĆ!$R$46</c:f>
              <c:strCache>
                <c:ptCount val="1"/>
                <c:pt idx="0">
                  <c:v>Telewizja Polska S.A. (Polska)</c:v>
                </c:pt>
              </c:strCache>
            </c:strRef>
          </c:tx>
          <c:spPr>
            <a:solidFill>
              <a:schemeClr val="accent5"/>
            </a:solidFill>
            <a:ln>
              <a:noFill/>
            </a:ln>
            <a:effectLst/>
          </c:spPr>
          <c:invertIfNegative val="0"/>
          <c:cat>
            <c:numRef>
              <c:f>RENTOWNOŚĆ!$S$44:$U$44</c:f>
              <c:numCache>
                <c:formatCode>Standardowy</c:formatCode>
                <c:ptCount val="3"/>
                <c:pt idx="0">
                  <c:v>2019</c:v>
                </c:pt>
                <c:pt idx="1">
                  <c:v>2018</c:v>
                </c:pt>
                <c:pt idx="2">
                  <c:v>2017</c:v>
                </c:pt>
              </c:numCache>
            </c:numRef>
          </c:cat>
          <c:val>
            <c:numRef>
              <c:f>RENTOWNOŚĆ!$S$46:$U$46</c:f>
              <c:numCache>
                <c:formatCode>0.00</c:formatCode>
                <c:ptCount val="3"/>
                <c:pt idx="0">
                  <c:v>89071.43</c:v>
                </c:pt>
                <c:pt idx="1">
                  <c:v>3492.65</c:v>
                </c:pt>
                <c:pt idx="2">
                  <c:v>563.79999999999995</c:v>
                </c:pt>
              </c:numCache>
            </c:numRef>
          </c:val>
          <c:extLst>
            <c:ext xmlns:c16="http://schemas.microsoft.com/office/drawing/2014/chart" uri="{C3380CC4-5D6E-409C-BE32-E72D297353CC}">
              <c16:uniqueId val="{00000001-8C52-4A06-8F60-135F1854E1C2}"/>
            </c:ext>
          </c:extLst>
        </c:ser>
        <c:ser>
          <c:idx val="2"/>
          <c:order val="2"/>
          <c:tx>
            <c:strRef>
              <c:f>RENTOWNOŚĆ!$R$47</c:f>
              <c:strCache>
                <c:ptCount val="1"/>
                <c:pt idx="0">
                  <c:v>Orange Polska S.A. (Polska)</c:v>
                </c:pt>
              </c:strCache>
            </c:strRef>
          </c:tx>
          <c:spPr>
            <a:solidFill>
              <a:schemeClr val="accent2"/>
            </a:solidFill>
            <a:ln>
              <a:noFill/>
            </a:ln>
            <a:effectLst/>
          </c:spPr>
          <c:invertIfNegative val="0"/>
          <c:cat>
            <c:numRef>
              <c:f>RENTOWNOŚĆ!$S$44:$U$44</c:f>
              <c:numCache>
                <c:formatCode>Standardowy</c:formatCode>
                <c:ptCount val="3"/>
                <c:pt idx="0">
                  <c:v>2019</c:v>
                </c:pt>
                <c:pt idx="1">
                  <c:v>2018</c:v>
                </c:pt>
                <c:pt idx="2">
                  <c:v>2017</c:v>
                </c:pt>
              </c:numCache>
            </c:numRef>
          </c:cat>
          <c:val>
            <c:numRef>
              <c:f>RENTOWNOŚĆ!$S$47:$U$47</c:f>
              <c:numCache>
                <c:formatCode>0.00</c:formatCode>
                <c:ptCount val="3"/>
                <c:pt idx="0">
                  <c:v>91000</c:v>
                </c:pt>
                <c:pt idx="1">
                  <c:v>10000</c:v>
                </c:pt>
                <c:pt idx="2">
                  <c:v>-60000</c:v>
                </c:pt>
              </c:numCache>
            </c:numRef>
          </c:val>
          <c:extLst>
            <c:ext xmlns:c16="http://schemas.microsoft.com/office/drawing/2014/chart" uri="{C3380CC4-5D6E-409C-BE32-E72D297353CC}">
              <c16:uniqueId val="{00000002-8C52-4A06-8F60-135F1854E1C2}"/>
            </c:ext>
          </c:extLst>
        </c:ser>
        <c:ser>
          <c:idx val="3"/>
          <c:order val="3"/>
          <c:tx>
            <c:strRef>
              <c:f>RENTOWNOŚĆ!$R$48</c:f>
              <c:strCache>
                <c:ptCount val="1"/>
                <c:pt idx="0">
                  <c:v>Play Communications S.A. (Polska)</c:v>
                </c:pt>
              </c:strCache>
            </c:strRef>
          </c:tx>
          <c:spPr>
            <a:solidFill>
              <a:schemeClr val="accent4"/>
            </a:solidFill>
            <a:ln>
              <a:noFill/>
            </a:ln>
            <a:effectLst/>
          </c:spPr>
          <c:invertIfNegative val="0"/>
          <c:cat>
            <c:numRef>
              <c:f>RENTOWNOŚĆ!$S$44:$U$44</c:f>
              <c:numCache>
                <c:formatCode>Standardowy</c:formatCode>
                <c:ptCount val="3"/>
                <c:pt idx="0">
                  <c:v>2019</c:v>
                </c:pt>
                <c:pt idx="1">
                  <c:v>2018</c:v>
                </c:pt>
                <c:pt idx="2">
                  <c:v>2017</c:v>
                </c:pt>
              </c:numCache>
            </c:numRef>
          </c:cat>
          <c:val>
            <c:numRef>
              <c:f>RENTOWNOŚĆ!$S$48:$U$48</c:f>
              <c:numCache>
                <c:formatCode>0.00</c:formatCode>
                <c:ptCount val="3"/>
                <c:pt idx="0">
                  <c:v>866937</c:v>
                </c:pt>
                <c:pt idx="1">
                  <c:v>744604</c:v>
                </c:pt>
                <c:pt idx="2">
                  <c:v>387346</c:v>
                </c:pt>
              </c:numCache>
            </c:numRef>
          </c:val>
          <c:extLst>
            <c:ext xmlns:c16="http://schemas.microsoft.com/office/drawing/2014/chart" uri="{C3380CC4-5D6E-409C-BE32-E72D297353CC}">
              <c16:uniqueId val="{00000003-8C52-4A06-8F60-135F1854E1C2}"/>
            </c:ext>
          </c:extLst>
        </c:ser>
        <c:ser>
          <c:idx val="4"/>
          <c:order val="4"/>
          <c:tx>
            <c:strRef>
              <c:f>RENTOWNOŚĆ!$R$49</c:f>
              <c:strCache>
                <c:ptCount val="1"/>
                <c:pt idx="0">
                  <c:v>Branża</c:v>
                </c:pt>
              </c:strCache>
            </c:strRef>
          </c:tx>
          <c:spPr>
            <a:solidFill>
              <a:schemeClr val="accent3"/>
            </a:solidFill>
            <a:ln>
              <a:noFill/>
            </a:ln>
            <a:effectLst/>
          </c:spPr>
          <c:invertIfNegative val="0"/>
          <c:cat>
            <c:numRef>
              <c:f>RENTOWNOŚĆ!$S$44:$U$44</c:f>
              <c:numCache>
                <c:formatCode>Standardowy</c:formatCode>
                <c:ptCount val="3"/>
                <c:pt idx="0">
                  <c:v>2019</c:v>
                </c:pt>
                <c:pt idx="1">
                  <c:v>2018</c:v>
                </c:pt>
                <c:pt idx="2">
                  <c:v>2017</c:v>
                </c:pt>
              </c:numCache>
            </c:numRef>
          </c:cat>
          <c:val>
            <c:numRef>
              <c:f>RENTOWNOŚĆ!$S$49:$U$49</c:f>
              <c:numCache>
                <c:formatCode>0.00</c:formatCode>
                <c:ptCount val="3"/>
                <c:pt idx="0">
                  <c:v>540402.10749999993</c:v>
                </c:pt>
                <c:pt idx="1">
                  <c:v>393549.16249999998</c:v>
                </c:pt>
                <c:pt idx="2">
                  <c:v>318277.45</c:v>
                </c:pt>
              </c:numCache>
            </c:numRef>
          </c:val>
          <c:extLst>
            <c:ext xmlns:c16="http://schemas.microsoft.com/office/drawing/2014/chart" uri="{C3380CC4-5D6E-409C-BE32-E72D297353CC}">
              <c16:uniqueId val="{00000004-8C52-4A06-8F60-135F1854E1C2}"/>
            </c:ext>
          </c:extLst>
        </c:ser>
        <c:dLbls>
          <c:showLegendKey val="0"/>
          <c:showVal val="0"/>
          <c:showCatName val="0"/>
          <c:showSerName val="0"/>
          <c:showPercent val="0"/>
          <c:showBubbleSize val="0"/>
        </c:dLbls>
        <c:gapWidth val="219"/>
        <c:overlap val="-27"/>
        <c:axId val="597830584"/>
        <c:axId val="597831864"/>
      </c:barChart>
      <c:catAx>
        <c:axId val="59783058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7831864"/>
        <c:crosses val="autoZero"/>
        <c:auto val="1"/>
        <c:lblAlgn val="ctr"/>
        <c:lblOffset val="100"/>
        <c:noMultiLvlLbl val="0"/>
      </c:catAx>
      <c:valAx>
        <c:axId val="5978318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7830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ROS</a:t>
            </a:r>
          </a:p>
        </c:rich>
      </c:tx>
      <c:layout>
        <c:manualLayout>
          <c:xMode val="edge"/>
          <c:yMode val="edge"/>
          <c:x val="0.45786902107750965"/>
          <c:y val="4.710258912059371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RENTOWNOŚĆ!$R$14</c:f>
              <c:strCache>
                <c:ptCount val="1"/>
                <c:pt idx="0">
                  <c:v>Cyfrowy Polsat S.A. (Polska)</c:v>
                </c:pt>
              </c:strCache>
            </c:strRef>
          </c:tx>
          <c:spPr>
            <a:solidFill>
              <a:schemeClr val="accent6"/>
            </a:solidFill>
            <a:ln>
              <a:noFill/>
            </a:ln>
            <a:effectLst/>
          </c:spPr>
          <c:invertIfNegative val="0"/>
          <c:cat>
            <c:numRef>
              <c:f>RENTOWNOŚĆ!$S$13:$U$13</c:f>
              <c:numCache>
                <c:formatCode>Standardowy</c:formatCode>
                <c:ptCount val="3"/>
                <c:pt idx="0">
                  <c:v>2019</c:v>
                </c:pt>
                <c:pt idx="1">
                  <c:v>2018</c:v>
                </c:pt>
                <c:pt idx="2">
                  <c:v>2017</c:v>
                </c:pt>
              </c:numCache>
            </c:numRef>
          </c:cat>
          <c:val>
            <c:numRef>
              <c:f>RENTOWNOŚĆ!$S$14:$U$14</c:f>
              <c:numCache>
                <c:formatCode>0%</c:formatCode>
                <c:ptCount val="3"/>
                <c:pt idx="0">
                  <c:v>9.5459956663611997E-2</c:v>
                </c:pt>
                <c:pt idx="1">
                  <c:v>7.6370237972693503E-2</c:v>
                </c:pt>
                <c:pt idx="2">
                  <c:v>9.6168325092078219E-2</c:v>
                </c:pt>
              </c:numCache>
            </c:numRef>
          </c:val>
          <c:extLst>
            <c:ext xmlns:c16="http://schemas.microsoft.com/office/drawing/2014/chart" uri="{C3380CC4-5D6E-409C-BE32-E72D297353CC}">
              <c16:uniqueId val="{00000000-13EB-43D9-BF47-328DF29B2D6C}"/>
            </c:ext>
          </c:extLst>
        </c:ser>
        <c:ser>
          <c:idx val="1"/>
          <c:order val="1"/>
          <c:tx>
            <c:strRef>
              <c:f>RENTOWNOŚĆ!$R$15</c:f>
              <c:strCache>
                <c:ptCount val="1"/>
                <c:pt idx="0">
                  <c:v>Telewizja Polska S.A. (Polska)</c:v>
                </c:pt>
              </c:strCache>
            </c:strRef>
          </c:tx>
          <c:spPr>
            <a:solidFill>
              <a:schemeClr val="accent5"/>
            </a:solidFill>
            <a:ln>
              <a:noFill/>
            </a:ln>
            <a:effectLst/>
          </c:spPr>
          <c:invertIfNegative val="0"/>
          <c:cat>
            <c:numRef>
              <c:f>RENTOWNOŚĆ!$S$13:$U$13</c:f>
              <c:numCache>
                <c:formatCode>Standardowy</c:formatCode>
                <c:ptCount val="3"/>
                <c:pt idx="0">
                  <c:v>2019</c:v>
                </c:pt>
                <c:pt idx="1">
                  <c:v>2018</c:v>
                </c:pt>
                <c:pt idx="2">
                  <c:v>2017</c:v>
                </c:pt>
              </c:numCache>
            </c:numRef>
          </c:cat>
          <c:val>
            <c:numRef>
              <c:f>RENTOWNOŚĆ!$S$15:$U$15</c:f>
              <c:numCache>
                <c:formatCode>0%</c:formatCode>
                <c:ptCount val="3"/>
                <c:pt idx="0">
                  <c:v>3.2900114083293998E-2</c:v>
                </c:pt>
                <c:pt idx="1">
                  <c:v>1.5839337953269107E-3</c:v>
                </c:pt>
                <c:pt idx="2">
                  <c:v>3.1721775073788712E-4</c:v>
                </c:pt>
              </c:numCache>
            </c:numRef>
          </c:val>
          <c:extLst>
            <c:ext xmlns:c16="http://schemas.microsoft.com/office/drawing/2014/chart" uri="{C3380CC4-5D6E-409C-BE32-E72D297353CC}">
              <c16:uniqueId val="{00000001-13EB-43D9-BF47-328DF29B2D6C}"/>
            </c:ext>
          </c:extLst>
        </c:ser>
        <c:ser>
          <c:idx val="2"/>
          <c:order val="2"/>
          <c:tx>
            <c:strRef>
              <c:f>RENTOWNOŚĆ!$R$16</c:f>
              <c:strCache>
                <c:ptCount val="1"/>
                <c:pt idx="0">
                  <c:v>Orange Polska S.A. (Polska)</c:v>
                </c:pt>
              </c:strCache>
            </c:strRef>
          </c:tx>
          <c:spPr>
            <a:solidFill>
              <a:schemeClr val="accent2"/>
            </a:solidFill>
            <a:ln>
              <a:noFill/>
            </a:ln>
            <a:effectLst/>
          </c:spPr>
          <c:invertIfNegative val="0"/>
          <c:cat>
            <c:numRef>
              <c:f>RENTOWNOŚĆ!$S$13:$U$13</c:f>
              <c:numCache>
                <c:formatCode>Standardowy</c:formatCode>
                <c:ptCount val="3"/>
                <c:pt idx="0">
                  <c:v>2019</c:v>
                </c:pt>
                <c:pt idx="1">
                  <c:v>2018</c:v>
                </c:pt>
                <c:pt idx="2">
                  <c:v>2017</c:v>
                </c:pt>
              </c:numCache>
            </c:numRef>
          </c:cat>
          <c:val>
            <c:numRef>
              <c:f>RENTOWNOŚĆ!$S$16:$U$16</c:f>
              <c:numCache>
                <c:formatCode>0%</c:formatCode>
                <c:ptCount val="3"/>
                <c:pt idx="0">
                  <c:v>7.978257057688936E-3</c:v>
                </c:pt>
                <c:pt idx="1">
                  <c:v>9.008197459688316E-4</c:v>
                </c:pt>
                <c:pt idx="2">
                  <c:v>-5.2719444688515945E-3</c:v>
                </c:pt>
              </c:numCache>
            </c:numRef>
          </c:val>
          <c:extLst>
            <c:ext xmlns:c16="http://schemas.microsoft.com/office/drawing/2014/chart" uri="{C3380CC4-5D6E-409C-BE32-E72D297353CC}">
              <c16:uniqueId val="{00000002-13EB-43D9-BF47-328DF29B2D6C}"/>
            </c:ext>
          </c:extLst>
        </c:ser>
        <c:ser>
          <c:idx val="3"/>
          <c:order val="3"/>
          <c:tx>
            <c:strRef>
              <c:f>RENTOWNOŚĆ!$R$17</c:f>
              <c:strCache>
                <c:ptCount val="1"/>
                <c:pt idx="0">
                  <c:v>Play Communications S.A. (Polska)</c:v>
                </c:pt>
              </c:strCache>
            </c:strRef>
          </c:tx>
          <c:spPr>
            <a:solidFill>
              <a:schemeClr val="accent4"/>
            </a:solidFill>
            <a:ln>
              <a:noFill/>
            </a:ln>
            <a:effectLst/>
          </c:spPr>
          <c:invertIfNegative val="0"/>
          <c:cat>
            <c:numRef>
              <c:f>RENTOWNOŚĆ!$S$13:$U$13</c:f>
              <c:numCache>
                <c:formatCode>Standardowy</c:formatCode>
                <c:ptCount val="3"/>
                <c:pt idx="0">
                  <c:v>2019</c:v>
                </c:pt>
                <c:pt idx="1">
                  <c:v>2018</c:v>
                </c:pt>
                <c:pt idx="2">
                  <c:v>2017</c:v>
                </c:pt>
              </c:numCache>
            </c:numRef>
          </c:cat>
          <c:val>
            <c:numRef>
              <c:f>RENTOWNOŚĆ!$S$17:$U$17</c:f>
              <c:numCache>
                <c:formatCode>0%</c:formatCode>
                <c:ptCount val="3"/>
                <c:pt idx="0">
                  <c:v>0.12313129007650175</c:v>
                </c:pt>
                <c:pt idx="1">
                  <c:v>0.10887379539088787</c:v>
                </c:pt>
                <c:pt idx="2">
                  <c:v>5.8074091221418621E-2</c:v>
                </c:pt>
              </c:numCache>
            </c:numRef>
          </c:val>
          <c:extLst>
            <c:ext xmlns:c16="http://schemas.microsoft.com/office/drawing/2014/chart" uri="{C3380CC4-5D6E-409C-BE32-E72D297353CC}">
              <c16:uniqueId val="{00000003-13EB-43D9-BF47-328DF29B2D6C}"/>
            </c:ext>
          </c:extLst>
        </c:ser>
        <c:ser>
          <c:idx val="4"/>
          <c:order val="4"/>
          <c:tx>
            <c:strRef>
              <c:f>RENTOWNOŚĆ!$R$18</c:f>
              <c:strCache>
                <c:ptCount val="1"/>
                <c:pt idx="0">
                  <c:v>Branża</c:v>
                </c:pt>
              </c:strCache>
            </c:strRef>
          </c:tx>
          <c:spPr>
            <a:solidFill>
              <a:schemeClr val="accent3"/>
            </a:solidFill>
            <a:ln>
              <a:noFill/>
            </a:ln>
            <a:effectLst/>
          </c:spPr>
          <c:invertIfNegative val="0"/>
          <c:cat>
            <c:numRef>
              <c:f>RENTOWNOŚĆ!$S$13:$U$13</c:f>
              <c:numCache>
                <c:formatCode>Standardowy</c:formatCode>
                <c:ptCount val="3"/>
                <c:pt idx="0">
                  <c:v>2019</c:v>
                </c:pt>
                <c:pt idx="1">
                  <c:v>2018</c:v>
                </c:pt>
                <c:pt idx="2">
                  <c:v>2017</c:v>
                </c:pt>
              </c:numCache>
            </c:numRef>
          </c:cat>
          <c:val>
            <c:numRef>
              <c:f>RENTOWNOŚĆ!$S$18:$U$18</c:f>
              <c:numCache>
                <c:formatCode>0%</c:formatCode>
                <c:ptCount val="3"/>
                <c:pt idx="0">
                  <c:v>6.5842109432283663E-2</c:v>
                </c:pt>
                <c:pt idx="1">
                  <c:v>5.1058400254460665E-2</c:v>
                </c:pt>
                <c:pt idx="2">
                  <c:v>4.2928109464864035E-2</c:v>
                </c:pt>
              </c:numCache>
            </c:numRef>
          </c:val>
          <c:extLst>
            <c:ext xmlns:c16="http://schemas.microsoft.com/office/drawing/2014/chart" uri="{C3380CC4-5D6E-409C-BE32-E72D297353CC}">
              <c16:uniqueId val="{00000004-13EB-43D9-BF47-328DF29B2D6C}"/>
            </c:ext>
          </c:extLst>
        </c:ser>
        <c:dLbls>
          <c:showLegendKey val="0"/>
          <c:showVal val="0"/>
          <c:showCatName val="0"/>
          <c:showSerName val="0"/>
          <c:showPercent val="0"/>
          <c:showBubbleSize val="0"/>
        </c:dLbls>
        <c:gapWidth val="219"/>
        <c:overlap val="-27"/>
        <c:axId val="356404152"/>
        <c:axId val="356404472"/>
      </c:barChart>
      <c:catAx>
        <c:axId val="35640415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56404472"/>
        <c:crosses val="autoZero"/>
        <c:auto val="1"/>
        <c:lblAlgn val="ctr"/>
        <c:lblOffset val="100"/>
        <c:noMultiLvlLbl val="0"/>
      </c:catAx>
      <c:valAx>
        <c:axId val="356404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56404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ROA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RENTOWNOŚĆ!$R$26</c:f>
              <c:strCache>
                <c:ptCount val="1"/>
                <c:pt idx="0">
                  <c:v>Cyfrowy Polsat S.A. (Polska)</c:v>
                </c:pt>
              </c:strCache>
            </c:strRef>
          </c:tx>
          <c:spPr>
            <a:solidFill>
              <a:schemeClr val="accent6"/>
            </a:solidFill>
            <a:ln>
              <a:noFill/>
            </a:ln>
            <a:effectLst/>
          </c:spPr>
          <c:invertIfNegative val="0"/>
          <c:cat>
            <c:numRef>
              <c:f>RENTOWNOŚĆ!$S$25:$U$25</c:f>
              <c:numCache>
                <c:formatCode>Standardowy</c:formatCode>
                <c:ptCount val="3"/>
                <c:pt idx="0">
                  <c:v>2019</c:v>
                </c:pt>
                <c:pt idx="1">
                  <c:v>2018</c:v>
                </c:pt>
                <c:pt idx="2">
                  <c:v>2017</c:v>
                </c:pt>
              </c:numCache>
            </c:numRef>
          </c:cat>
          <c:val>
            <c:numRef>
              <c:f>RENTOWNOŚĆ!$S$26:$U$26</c:f>
              <c:numCache>
                <c:formatCode>0%</c:formatCode>
                <c:ptCount val="3"/>
                <c:pt idx="0">
                  <c:v>3.4201094827797825E-2</c:v>
                </c:pt>
                <c:pt idx="1">
                  <c:v>2.658583305100206E-2</c:v>
                </c:pt>
                <c:pt idx="2">
                  <c:v>3.4053898256232888E-2</c:v>
                </c:pt>
              </c:numCache>
            </c:numRef>
          </c:val>
          <c:extLst>
            <c:ext xmlns:c16="http://schemas.microsoft.com/office/drawing/2014/chart" uri="{C3380CC4-5D6E-409C-BE32-E72D297353CC}">
              <c16:uniqueId val="{00000000-1EE9-4914-B825-76D9765AC2D2}"/>
            </c:ext>
          </c:extLst>
        </c:ser>
        <c:ser>
          <c:idx val="1"/>
          <c:order val="1"/>
          <c:tx>
            <c:strRef>
              <c:f>RENTOWNOŚĆ!$R$27</c:f>
              <c:strCache>
                <c:ptCount val="1"/>
                <c:pt idx="0">
                  <c:v>Telewizja Polska S.A. (Polska)</c:v>
                </c:pt>
              </c:strCache>
            </c:strRef>
          </c:tx>
          <c:spPr>
            <a:solidFill>
              <a:schemeClr val="accent5"/>
            </a:solidFill>
            <a:ln>
              <a:noFill/>
            </a:ln>
            <a:effectLst/>
          </c:spPr>
          <c:invertIfNegative val="0"/>
          <c:cat>
            <c:numRef>
              <c:f>RENTOWNOŚĆ!$S$25:$U$25</c:f>
              <c:numCache>
                <c:formatCode>Standardowy</c:formatCode>
                <c:ptCount val="3"/>
                <c:pt idx="0">
                  <c:v>2019</c:v>
                </c:pt>
                <c:pt idx="1">
                  <c:v>2018</c:v>
                </c:pt>
                <c:pt idx="2">
                  <c:v>2017</c:v>
                </c:pt>
              </c:numCache>
            </c:numRef>
          </c:cat>
          <c:val>
            <c:numRef>
              <c:f>RENTOWNOŚĆ!$S$27:$U$27</c:f>
              <c:numCache>
                <c:formatCode>0%</c:formatCode>
                <c:ptCount val="3"/>
                <c:pt idx="0">
                  <c:v>4.1442616513868907E-2</c:v>
                </c:pt>
                <c:pt idx="1">
                  <c:v>2.3567790534668154E-3</c:v>
                </c:pt>
                <c:pt idx="2">
                  <c:v>3.7934946908433698E-4</c:v>
                </c:pt>
              </c:numCache>
            </c:numRef>
          </c:val>
          <c:extLst>
            <c:ext xmlns:c16="http://schemas.microsoft.com/office/drawing/2014/chart" uri="{C3380CC4-5D6E-409C-BE32-E72D297353CC}">
              <c16:uniqueId val="{00000001-1EE9-4914-B825-76D9765AC2D2}"/>
            </c:ext>
          </c:extLst>
        </c:ser>
        <c:ser>
          <c:idx val="2"/>
          <c:order val="2"/>
          <c:tx>
            <c:strRef>
              <c:f>RENTOWNOŚĆ!$R$28</c:f>
              <c:strCache>
                <c:ptCount val="1"/>
                <c:pt idx="0">
                  <c:v>Orange Polska S.A. (Polska)</c:v>
                </c:pt>
              </c:strCache>
            </c:strRef>
          </c:tx>
          <c:spPr>
            <a:solidFill>
              <a:schemeClr val="accent2"/>
            </a:solidFill>
            <a:ln>
              <a:noFill/>
            </a:ln>
            <a:effectLst/>
          </c:spPr>
          <c:invertIfNegative val="0"/>
          <c:cat>
            <c:numRef>
              <c:f>RENTOWNOŚĆ!$S$25:$U$25</c:f>
              <c:numCache>
                <c:formatCode>Standardowy</c:formatCode>
                <c:ptCount val="3"/>
                <c:pt idx="0">
                  <c:v>2019</c:v>
                </c:pt>
                <c:pt idx="1">
                  <c:v>2018</c:v>
                </c:pt>
                <c:pt idx="2">
                  <c:v>2017</c:v>
                </c:pt>
              </c:numCache>
            </c:numRef>
          </c:cat>
          <c:val>
            <c:numRef>
              <c:f>RENTOWNOŚĆ!$S$28:$U$28</c:f>
              <c:numCache>
                <c:formatCode>0%</c:formatCode>
                <c:ptCount val="3"/>
                <c:pt idx="0">
                  <c:v>3.7387017255546425E-3</c:v>
                </c:pt>
                <c:pt idx="1">
                  <c:v>4.2927666881305E-4</c:v>
                </c:pt>
                <c:pt idx="2">
                  <c:v>-2.616317097632233E-3</c:v>
                </c:pt>
              </c:numCache>
            </c:numRef>
          </c:val>
          <c:extLst>
            <c:ext xmlns:c16="http://schemas.microsoft.com/office/drawing/2014/chart" uri="{C3380CC4-5D6E-409C-BE32-E72D297353CC}">
              <c16:uniqueId val="{00000002-1EE9-4914-B825-76D9765AC2D2}"/>
            </c:ext>
          </c:extLst>
        </c:ser>
        <c:ser>
          <c:idx val="3"/>
          <c:order val="3"/>
          <c:tx>
            <c:strRef>
              <c:f>RENTOWNOŚĆ!$R$29</c:f>
              <c:strCache>
                <c:ptCount val="1"/>
                <c:pt idx="0">
                  <c:v>Play Communications S.A. (Polska)</c:v>
                </c:pt>
              </c:strCache>
            </c:strRef>
          </c:tx>
          <c:spPr>
            <a:solidFill>
              <a:schemeClr val="accent4"/>
            </a:solidFill>
            <a:ln>
              <a:noFill/>
            </a:ln>
            <a:effectLst/>
          </c:spPr>
          <c:invertIfNegative val="0"/>
          <c:cat>
            <c:numRef>
              <c:f>RENTOWNOŚĆ!$S$25:$U$25</c:f>
              <c:numCache>
                <c:formatCode>Standardowy</c:formatCode>
                <c:ptCount val="3"/>
                <c:pt idx="0">
                  <c:v>2019</c:v>
                </c:pt>
                <c:pt idx="1">
                  <c:v>2018</c:v>
                </c:pt>
                <c:pt idx="2">
                  <c:v>2017</c:v>
                </c:pt>
              </c:numCache>
            </c:numRef>
          </c:cat>
          <c:val>
            <c:numRef>
              <c:f>RENTOWNOŚĆ!$S$29:$U$29</c:f>
              <c:numCache>
                <c:formatCode>0%</c:formatCode>
                <c:ptCount val="3"/>
                <c:pt idx="0">
                  <c:v>9.7566061919449595E-2</c:v>
                </c:pt>
                <c:pt idx="1">
                  <c:v>8.7389317435119712E-2</c:v>
                </c:pt>
                <c:pt idx="2">
                  <c:v>4.3862230747271337E-2</c:v>
                </c:pt>
              </c:numCache>
            </c:numRef>
          </c:val>
          <c:extLst>
            <c:ext xmlns:c16="http://schemas.microsoft.com/office/drawing/2014/chart" uri="{C3380CC4-5D6E-409C-BE32-E72D297353CC}">
              <c16:uniqueId val="{00000003-1EE9-4914-B825-76D9765AC2D2}"/>
            </c:ext>
          </c:extLst>
        </c:ser>
        <c:ser>
          <c:idx val="4"/>
          <c:order val="4"/>
          <c:tx>
            <c:strRef>
              <c:f>RENTOWNOŚĆ!$R$30</c:f>
              <c:strCache>
                <c:ptCount val="1"/>
                <c:pt idx="0">
                  <c:v>Branża</c:v>
                </c:pt>
              </c:strCache>
            </c:strRef>
          </c:tx>
          <c:spPr>
            <a:solidFill>
              <a:schemeClr val="accent3"/>
            </a:solidFill>
            <a:ln>
              <a:noFill/>
            </a:ln>
            <a:effectLst/>
          </c:spPr>
          <c:invertIfNegative val="0"/>
          <c:cat>
            <c:numRef>
              <c:f>RENTOWNOŚĆ!$S$25:$U$25</c:f>
              <c:numCache>
                <c:formatCode>Standardowy</c:formatCode>
                <c:ptCount val="3"/>
                <c:pt idx="0">
                  <c:v>2019</c:v>
                </c:pt>
                <c:pt idx="1">
                  <c:v>2018</c:v>
                </c:pt>
                <c:pt idx="2">
                  <c:v>2017</c:v>
                </c:pt>
              </c:numCache>
            </c:numRef>
          </c:cat>
          <c:val>
            <c:numRef>
              <c:f>RENTOWNOŚĆ!$S$30:$U$30</c:f>
              <c:numCache>
                <c:formatCode>0%</c:formatCode>
                <c:ptCount val="3"/>
                <c:pt idx="0">
                  <c:v>3.1804957528365187E-2</c:v>
                </c:pt>
                <c:pt idx="1">
                  <c:v>2.4599014647540069E-2</c:v>
                </c:pt>
                <c:pt idx="2">
                  <c:v>2.0868532243509021E-2</c:v>
                </c:pt>
              </c:numCache>
            </c:numRef>
          </c:val>
          <c:extLst>
            <c:ext xmlns:c16="http://schemas.microsoft.com/office/drawing/2014/chart" uri="{C3380CC4-5D6E-409C-BE32-E72D297353CC}">
              <c16:uniqueId val="{00000004-1EE9-4914-B825-76D9765AC2D2}"/>
            </c:ext>
          </c:extLst>
        </c:ser>
        <c:dLbls>
          <c:showLegendKey val="0"/>
          <c:showVal val="0"/>
          <c:showCatName val="0"/>
          <c:showSerName val="0"/>
          <c:showPercent val="0"/>
          <c:showBubbleSize val="0"/>
        </c:dLbls>
        <c:gapWidth val="219"/>
        <c:overlap val="-27"/>
        <c:axId val="529615288"/>
        <c:axId val="346264240"/>
      </c:barChart>
      <c:catAx>
        <c:axId val="529615288"/>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46264240"/>
        <c:crosses val="autoZero"/>
        <c:auto val="1"/>
        <c:lblAlgn val="ctr"/>
        <c:lblOffset val="100"/>
        <c:noMultiLvlLbl val="0"/>
      </c:catAx>
      <c:valAx>
        <c:axId val="346264240"/>
        <c:scaling>
          <c:orientation val="minMax"/>
          <c:max val="0.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9615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ROE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manualLayout>
          <c:layoutTarget val="inner"/>
          <c:xMode val="edge"/>
          <c:yMode val="edge"/>
          <c:x val="0.12845754224625147"/>
          <c:y val="0.1756770792477608"/>
          <c:w val="0.86311333999698236"/>
          <c:h val="0.52395452921129926"/>
        </c:manualLayout>
      </c:layout>
      <c:barChart>
        <c:barDir val="col"/>
        <c:grouping val="clustered"/>
        <c:varyColors val="0"/>
        <c:ser>
          <c:idx val="0"/>
          <c:order val="0"/>
          <c:tx>
            <c:strRef>
              <c:f>RENTOWNOŚĆ!$R$20</c:f>
              <c:strCache>
                <c:ptCount val="1"/>
                <c:pt idx="0">
                  <c:v>Cyfrowy Polsat S.A. (Polska)</c:v>
                </c:pt>
              </c:strCache>
            </c:strRef>
          </c:tx>
          <c:spPr>
            <a:solidFill>
              <a:schemeClr val="accent6"/>
            </a:solidFill>
            <a:ln>
              <a:noFill/>
            </a:ln>
            <a:effectLst/>
          </c:spPr>
          <c:invertIfNegative val="0"/>
          <c:cat>
            <c:numRef>
              <c:f>RENTOWNOŚĆ!$S$19:$U$19</c:f>
              <c:numCache>
                <c:formatCode>Standardowy</c:formatCode>
                <c:ptCount val="3"/>
                <c:pt idx="0">
                  <c:v>2019</c:v>
                </c:pt>
                <c:pt idx="1">
                  <c:v>2018</c:v>
                </c:pt>
                <c:pt idx="2">
                  <c:v>2017</c:v>
                </c:pt>
              </c:numCache>
            </c:numRef>
          </c:cat>
          <c:val>
            <c:numRef>
              <c:f>RENTOWNOŚĆ!$S$20:$U$20</c:f>
              <c:numCache>
                <c:formatCode>0%</c:formatCode>
                <c:ptCount val="3"/>
                <c:pt idx="0">
                  <c:v>7.3728146477308062E-2</c:v>
                </c:pt>
                <c:pt idx="1">
                  <c:v>5.619207623559222E-2</c:v>
                </c:pt>
                <c:pt idx="2">
                  <c:v>7.8007394691667772E-2</c:v>
                </c:pt>
              </c:numCache>
            </c:numRef>
          </c:val>
          <c:extLst>
            <c:ext xmlns:c16="http://schemas.microsoft.com/office/drawing/2014/chart" uri="{C3380CC4-5D6E-409C-BE32-E72D297353CC}">
              <c16:uniqueId val="{00000000-AF43-4046-89D7-17AB34B03827}"/>
            </c:ext>
          </c:extLst>
        </c:ser>
        <c:ser>
          <c:idx val="1"/>
          <c:order val="1"/>
          <c:tx>
            <c:strRef>
              <c:f>RENTOWNOŚĆ!$R$21</c:f>
              <c:strCache>
                <c:ptCount val="1"/>
                <c:pt idx="0">
                  <c:v>Telewizja Polska S.A. (Polska)</c:v>
                </c:pt>
              </c:strCache>
            </c:strRef>
          </c:tx>
          <c:spPr>
            <a:solidFill>
              <a:schemeClr val="accent5"/>
            </a:solidFill>
            <a:ln>
              <a:noFill/>
            </a:ln>
            <a:effectLst/>
          </c:spPr>
          <c:invertIfNegative val="0"/>
          <c:cat>
            <c:numRef>
              <c:f>RENTOWNOŚĆ!$S$19:$U$19</c:f>
              <c:numCache>
                <c:formatCode>Standardowy</c:formatCode>
                <c:ptCount val="3"/>
                <c:pt idx="0">
                  <c:v>2019</c:v>
                </c:pt>
                <c:pt idx="1">
                  <c:v>2018</c:v>
                </c:pt>
                <c:pt idx="2">
                  <c:v>2017</c:v>
                </c:pt>
              </c:numCache>
            </c:numRef>
          </c:cat>
          <c:val>
            <c:numRef>
              <c:f>RENTOWNOŚĆ!$S$21:$U$21</c:f>
              <c:numCache>
                <c:formatCode>0%</c:formatCode>
                <c:ptCount val="3"/>
                <c:pt idx="0">
                  <c:v>0.16045640223466584</c:v>
                </c:pt>
                <c:pt idx="1">
                  <c:v>7.4942890283986275E-3</c:v>
                </c:pt>
                <c:pt idx="2">
                  <c:v>1.2188982059582545E-3</c:v>
                </c:pt>
              </c:numCache>
            </c:numRef>
          </c:val>
          <c:extLst>
            <c:ext xmlns:c16="http://schemas.microsoft.com/office/drawing/2014/chart" uri="{C3380CC4-5D6E-409C-BE32-E72D297353CC}">
              <c16:uniqueId val="{00000001-AF43-4046-89D7-17AB34B03827}"/>
            </c:ext>
          </c:extLst>
        </c:ser>
        <c:ser>
          <c:idx val="2"/>
          <c:order val="2"/>
          <c:tx>
            <c:strRef>
              <c:f>RENTOWNOŚĆ!$R$22</c:f>
              <c:strCache>
                <c:ptCount val="1"/>
                <c:pt idx="0">
                  <c:v>Orange Polska S.A. (Polska)</c:v>
                </c:pt>
              </c:strCache>
            </c:strRef>
          </c:tx>
          <c:spPr>
            <a:solidFill>
              <a:schemeClr val="accent4"/>
            </a:solidFill>
            <a:ln>
              <a:noFill/>
            </a:ln>
            <a:effectLst/>
          </c:spPr>
          <c:invertIfNegative val="0"/>
          <c:cat>
            <c:numRef>
              <c:f>RENTOWNOŚĆ!$S$19:$U$19</c:f>
              <c:numCache>
                <c:formatCode>Standardowy</c:formatCode>
                <c:ptCount val="3"/>
                <c:pt idx="0">
                  <c:v>2019</c:v>
                </c:pt>
                <c:pt idx="1">
                  <c:v>2018</c:v>
                </c:pt>
                <c:pt idx="2">
                  <c:v>2017</c:v>
                </c:pt>
              </c:numCache>
            </c:numRef>
          </c:cat>
          <c:val>
            <c:numRef>
              <c:f>RENTOWNOŚĆ!$S$22:$U$22</c:f>
              <c:numCache>
                <c:formatCode>0%</c:formatCode>
                <c:ptCount val="3"/>
                <c:pt idx="0">
                  <c:v>8.6109008327024984E-3</c:v>
                </c:pt>
                <c:pt idx="1">
                  <c:v>9.519276534983341E-4</c:v>
                </c:pt>
                <c:pt idx="2">
                  <c:v>-6.0374320788891128E-3</c:v>
                </c:pt>
              </c:numCache>
            </c:numRef>
          </c:val>
          <c:extLst>
            <c:ext xmlns:c16="http://schemas.microsoft.com/office/drawing/2014/chart" uri="{C3380CC4-5D6E-409C-BE32-E72D297353CC}">
              <c16:uniqueId val="{00000002-AF43-4046-89D7-17AB34B03827}"/>
            </c:ext>
          </c:extLst>
        </c:ser>
        <c:ser>
          <c:idx val="3"/>
          <c:order val="3"/>
          <c:tx>
            <c:strRef>
              <c:f>RENTOWNOŚĆ!$R$23</c:f>
              <c:strCache>
                <c:ptCount val="1"/>
                <c:pt idx="0">
                  <c:v>Play Communications S.A. (Polska)</c:v>
                </c:pt>
              </c:strCache>
            </c:strRef>
          </c:tx>
          <c:spPr>
            <a:solidFill>
              <a:schemeClr val="accent4"/>
            </a:solidFill>
            <a:ln>
              <a:noFill/>
            </a:ln>
            <a:effectLst/>
          </c:spPr>
          <c:invertIfNegative val="0"/>
          <c:cat>
            <c:numRef>
              <c:f>RENTOWNOŚĆ!$S$19:$U$19</c:f>
              <c:numCache>
                <c:formatCode>Standardowy</c:formatCode>
                <c:ptCount val="3"/>
                <c:pt idx="0">
                  <c:v>2019</c:v>
                </c:pt>
                <c:pt idx="1">
                  <c:v>2018</c:v>
                </c:pt>
                <c:pt idx="2">
                  <c:v>2017</c:v>
                </c:pt>
              </c:numCache>
            </c:numRef>
          </c:cat>
          <c:val>
            <c:numRef>
              <c:f>RENTOWNOŚĆ!$S$23:$U$23</c:f>
              <c:numCache>
                <c:formatCode>0%</c:formatCode>
                <c:ptCount val="3"/>
                <c:pt idx="0">
                  <c:v>2.6952554460863105</c:v>
                </c:pt>
                <c:pt idx="1">
                  <c:v>-3.7130319440704507</c:v>
                </c:pt>
                <c:pt idx="2">
                  <c:v>-1.8221273032613758</c:v>
                </c:pt>
              </c:numCache>
            </c:numRef>
          </c:val>
          <c:extLst>
            <c:ext xmlns:c16="http://schemas.microsoft.com/office/drawing/2014/chart" uri="{C3380CC4-5D6E-409C-BE32-E72D297353CC}">
              <c16:uniqueId val="{00000003-AF43-4046-89D7-17AB34B03827}"/>
            </c:ext>
          </c:extLst>
        </c:ser>
        <c:ser>
          <c:idx val="4"/>
          <c:order val="4"/>
          <c:tx>
            <c:strRef>
              <c:f>RENTOWNOŚĆ!$R$24</c:f>
              <c:strCache>
                <c:ptCount val="1"/>
                <c:pt idx="0">
                  <c:v>Branża</c:v>
                </c:pt>
              </c:strCache>
            </c:strRef>
          </c:tx>
          <c:spPr>
            <a:solidFill>
              <a:schemeClr val="accent3"/>
            </a:solidFill>
            <a:ln>
              <a:noFill/>
            </a:ln>
            <a:effectLst/>
          </c:spPr>
          <c:invertIfNegative val="0"/>
          <c:cat>
            <c:numRef>
              <c:f>RENTOWNOŚĆ!$S$19:$U$19</c:f>
              <c:numCache>
                <c:formatCode>Standardowy</c:formatCode>
                <c:ptCount val="3"/>
                <c:pt idx="0">
                  <c:v>2019</c:v>
                </c:pt>
                <c:pt idx="1">
                  <c:v>2018</c:v>
                </c:pt>
                <c:pt idx="2">
                  <c:v>2017</c:v>
                </c:pt>
              </c:numCache>
            </c:numRef>
          </c:cat>
          <c:val>
            <c:numRef>
              <c:f>RENTOWNOŚĆ!$S$24:$U$24</c:f>
              <c:numCache>
                <c:formatCode>0%</c:formatCode>
                <c:ptCount val="3"/>
                <c:pt idx="0">
                  <c:v>8.1378303973785746E-2</c:v>
                </c:pt>
                <c:pt idx="1">
                  <c:v>6.2236208322315759E-2</c:v>
                </c:pt>
                <c:pt idx="2">
                  <c:v>5.7077916824488657E-2</c:v>
                </c:pt>
              </c:numCache>
            </c:numRef>
          </c:val>
          <c:extLst>
            <c:ext xmlns:c16="http://schemas.microsoft.com/office/drawing/2014/chart" uri="{C3380CC4-5D6E-409C-BE32-E72D297353CC}">
              <c16:uniqueId val="{00000004-AF43-4046-89D7-17AB34B03827}"/>
            </c:ext>
          </c:extLst>
        </c:ser>
        <c:dLbls>
          <c:showLegendKey val="0"/>
          <c:showVal val="0"/>
          <c:showCatName val="0"/>
          <c:showSerName val="0"/>
          <c:showPercent val="0"/>
          <c:showBubbleSize val="0"/>
        </c:dLbls>
        <c:gapWidth val="219"/>
        <c:overlap val="-27"/>
        <c:axId val="552741776"/>
        <c:axId val="552740176"/>
      </c:barChart>
      <c:catAx>
        <c:axId val="55274177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2740176"/>
        <c:crosses val="autoZero"/>
        <c:auto val="1"/>
        <c:lblAlgn val="ctr"/>
        <c:lblOffset val="100"/>
        <c:noMultiLvlLbl val="0"/>
      </c:catAx>
      <c:valAx>
        <c:axId val="552740176"/>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2741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1" i="0" u="none" strike="noStrike" baseline="0">
                <a:effectLst/>
              </a:rPr>
              <a:t>WSKAŹNIK RĘTOWNOŚCI OPERACYJNEJ (WRO)</a:t>
            </a:r>
            <a:r>
              <a:rPr lang="pl-PL" sz="1400" b="0" i="0" u="none" strike="noStrike" baseline="0"/>
              <a:t> </a:t>
            </a:r>
            <a:endParaRPr lang="pl-P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RENTOWNOŚĆ!$R$39</c:f>
              <c:strCache>
                <c:ptCount val="1"/>
                <c:pt idx="0">
                  <c:v>Cyfrowy Polsat S.A. (Polska)</c:v>
                </c:pt>
              </c:strCache>
            </c:strRef>
          </c:tx>
          <c:spPr>
            <a:solidFill>
              <a:schemeClr val="accent6"/>
            </a:solidFill>
            <a:ln>
              <a:noFill/>
            </a:ln>
            <a:effectLst/>
          </c:spPr>
          <c:invertIfNegative val="0"/>
          <c:cat>
            <c:numRef>
              <c:f>RENTOWNOŚĆ!$S$38:$U$38</c:f>
              <c:numCache>
                <c:formatCode>Standardowy</c:formatCode>
                <c:ptCount val="3"/>
                <c:pt idx="0">
                  <c:v>2019</c:v>
                </c:pt>
                <c:pt idx="1">
                  <c:v>2018</c:v>
                </c:pt>
                <c:pt idx="2">
                  <c:v>2017</c:v>
                </c:pt>
              </c:numCache>
            </c:numRef>
          </c:cat>
          <c:val>
            <c:numRef>
              <c:f>RENTOWNOŚĆ!$S$39:$U$39</c:f>
              <c:numCache>
                <c:formatCode>0%</c:formatCode>
                <c:ptCount val="3"/>
                <c:pt idx="0">
                  <c:v>0.1678069921001894</c:v>
                </c:pt>
                <c:pt idx="1">
                  <c:v>0.16131442769339985</c:v>
                </c:pt>
                <c:pt idx="2">
                  <c:v>0.18619478370338785</c:v>
                </c:pt>
              </c:numCache>
            </c:numRef>
          </c:val>
          <c:extLst>
            <c:ext xmlns:c16="http://schemas.microsoft.com/office/drawing/2014/chart" uri="{C3380CC4-5D6E-409C-BE32-E72D297353CC}">
              <c16:uniqueId val="{00000000-FF71-431D-837F-22F6B447D97C}"/>
            </c:ext>
          </c:extLst>
        </c:ser>
        <c:ser>
          <c:idx val="1"/>
          <c:order val="1"/>
          <c:tx>
            <c:strRef>
              <c:f>RENTOWNOŚĆ!$R$40</c:f>
              <c:strCache>
                <c:ptCount val="1"/>
                <c:pt idx="0">
                  <c:v>Telewizja Polska S.A. (Polska)</c:v>
                </c:pt>
              </c:strCache>
            </c:strRef>
          </c:tx>
          <c:spPr>
            <a:solidFill>
              <a:schemeClr val="accent5"/>
            </a:solidFill>
            <a:ln>
              <a:noFill/>
            </a:ln>
            <a:effectLst/>
          </c:spPr>
          <c:invertIfNegative val="0"/>
          <c:cat>
            <c:numRef>
              <c:f>RENTOWNOŚĆ!$S$38:$U$38</c:f>
              <c:numCache>
                <c:formatCode>Standardowy</c:formatCode>
                <c:ptCount val="3"/>
                <c:pt idx="0">
                  <c:v>2019</c:v>
                </c:pt>
                <c:pt idx="1">
                  <c:v>2018</c:v>
                </c:pt>
                <c:pt idx="2">
                  <c:v>2017</c:v>
                </c:pt>
              </c:numCache>
            </c:numRef>
          </c:cat>
          <c:val>
            <c:numRef>
              <c:f>RENTOWNOŚĆ!$S$40:$U$40</c:f>
              <c:numCache>
                <c:formatCode>0%</c:formatCode>
                <c:ptCount val="3"/>
                <c:pt idx="0">
                  <c:v>4.1005821141527246E-2</c:v>
                </c:pt>
                <c:pt idx="1">
                  <c:v>6.7107935045044387E-3</c:v>
                </c:pt>
                <c:pt idx="2">
                  <c:v>1.3538579065603002E-2</c:v>
                </c:pt>
              </c:numCache>
            </c:numRef>
          </c:val>
          <c:extLst>
            <c:ext xmlns:c16="http://schemas.microsoft.com/office/drawing/2014/chart" uri="{C3380CC4-5D6E-409C-BE32-E72D297353CC}">
              <c16:uniqueId val="{00000001-FF71-431D-837F-22F6B447D97C}"/>
            </c:ext>
          </c:extLst>
        </c:ser>
        <c:ser>
          <c:idx val="2"/>
          <c:order val="2"/>
          <c:tx>
            <c:strRef>
              <c:f>RENTOWNOŚĆ!$R$41</c:f>
              <c:strCache>
                <c:ptCount val="1"/>
                <c:pt idx="0">
                  <c:v>Orange Polska S.A. (Polska)</c:v>
                </c:pt>
              </c:strCache>
            </c:strRef>
          </c:tx>
          <c:spPr>
            <a:solidFill>
              <a:schemeClr val="accent2"/>
            </a:solidFill>
            <a:ln>
              <a:noFill/>
            </a:ln>
            <a:effectLst/>
          </c:spPr>
          <c:invertIfNegative val="0"/>
          <c:cat>
            <c:numRef>
              <c:f>RENTOWNOŚĆ!$S$38:$U$38</c:f>
              <c:numCache>
                <c:formatCode>Standardowy</c:formatCode>
                <c:ptCount val="3"/>
                <c:pt idx="0">
                  <c:v>2019</c:v>
                </c:pt>
                <c:pt idx="1">
                  <c:v>2018</c:v>
                </c:pt>
                <c:pt idx="2">
                  <c:v>2017</c:v>
                </c:pt>
              </c:numCache>
            </c:numRef>
          </c:cat>
          <c:val>
            <c:numRef>
              <c:f>RENTOWNOŚĆ!$S$41:$U$41</c:f>
              <c:numCache>
                <c:formatCode>0%</c:formatCode>
                <c:ptCount val="3"/>
                <c:pt idx="0">
                  <c:v>0</c:v>
                </c:pt>
                <c:pt idx="1">
                  <c:v>0</c:v>
                </c:pt>
                <c:pt idx="2">
                  <c:v>1.9606164383561643E-2</c:v>
                </c:pt>
              </c:numCache>
            </c:numRef>
          </c:val>
          <c:extLst>
            <c:ext xmlns:c16="http://schemas.microsoft.com/office/drawing/2014/chart" uri="{C3380CC4-5D6E-409C-BE32-E72D297353CC}">
              <c16:uniqueId val="{00000002-FF71-431D-837F-22F6B447D97C}"/>
            </c:ext>
          </c:extLst>
        </c:ser>
        <c:ser>
          <c:idx val="3"/>
          <c:order val="3"/>
          <c:tx>
            <c:strRef>
              <c:f>RENTOWNOŚĆ!$R$42</c:f>
              <c:strCache>
                <c:ptCount val="1"/>
                <c:pt idx="0">
                  <c:v>Play Communications S.A. (Polska)</c:v>
                </c:pt>
              </c:strCache>
            </c:strRef>
          </c:tx>
          <c:spPr>
            <a:solidFill>
              <a:schemeClr val="accent4"/>
            </a:solidFill>
            <a:ln>
              <a:noFill/>
            </a:ln>
            <a:effectLst/>
          </c:spPr>
          <c:invertIfNegative val="0"/>
          <c:cat>
            <c:numRef>
              <c:f>RENTOWNOŚĆ!$S$38:$U$38</c:f>
              <c:numCache>
                <c:formatCode>Standardowy</c:formatCode>
                <c:ptCount val="3"/>
                <c:pt idx="0">
                  <c:v>2019</c:v>
                </c:pt>
                <c:pt idx="1">
                  <c:v>2018</c:v>
                </c:pt>
                <c:pt idx="2">
                  <c:v>2017</c:v>
                </c:pt>
              </c:numCache>
            </c:numRef>
          </c:cat>
          <c:val>
            <c:numRef>
              <c:f>RENTOWNOŚĆ!$S$42:$U$42</c:f>
              <c:numCache>
                <c:formatCode>0%</c:formatCode>
                <c:ptCount val="3"/>
                <c:pt idx="0">
                  <c:v>0.21069433427212791</c:v>
                </c:pt>
                <c:pt idx="1">
                  <c:v>0.19814707489981404</c:v>
                </c:pt>
                <c:pt idx="2">
                  <c:v>0.16326582086917044</c:v>
                </c:pt>
              </c:numCache>
            </c:numRef>
          </c:val>
          <c:extLst>
            <c:ext xmlns:c16="http://schemas.microsoft.com/office/drawing/2014/chart" uri="{C3380CC4-5D6E-409C-BE32-E72D297353CC}">
              <c16:uniqueId val="{00000003-FF71-431D-837F-22F6B447D97C}"/>
            </c:ext>
          </c:extLst>
        </c:ser>
        <c:ser>
          <c:idx val="4"/>
          <c:order val="4"/>
          <c:tx>
            <c:strRef>
              <c:f>RENTOWNOŚĆ!$R$43</c:f>
              <c:strCache>
                <c:ptCount val="1"/>
                <c:pt idx="0">
                  <c:v>Branża</c:v>
                </c:pt>
              </c:strCache>
            </c:strRef>
          </c:tx>
          <c:spPr>
            <a:solidFill>
              <a:schemeClr val="accent3"/>
            </a:solidFill>
            <a:ln>
              <a:noFill/>
            </a:ln>
            <a:effectLst/>
          </c:spPr>
          <c:invertIfNegative val="0"/>
          <c:cat>
            <c:numRef>
              <c:f>RENTOWNOŚĆ!$S$38:$U$38</c:f>
              <c:numCache>
                <c:formatCode>Standardowy</c:formatCode>
                <c:ptCount val="3"/>
                <c:pt idx="0">
                  <c:v>2019</c:v>
                </c:pt>
                <c:pt idx="1">
                  <c:v>2018</c:v>
                </c:pt>
                <c:pt idx="2">
                  <c:v>2017</c:v>
                </c:pt>
              </c:numCache>
            </c:numRef>
          </c:cat>
          <c:val>
            <c:numRef>
              <c:f>RENTOWNOŚĆ!$S$43:$U$43</c:f>
              <c:numCache>
                <c:formatCode>0%</c:formatCode>
                <c:ptCount val="3"/>
                <c:pt idx="0">
                  <c:v>0.1077076575997377</c:v>
                </c:pt>
                <c:pt idx="1">
                  <c:v>9.97063008997916E-2</c:v>
                </c:pt>
                <c:pt idx="2">
                  <c:v>0.10607416290987585</c:v>
                </c:pt>
              </c:numCache>
            </c:numRef>
          </c:val>
          <c:extLst>
            <c:ext xmlns:c16="http://schemas.microsoft.com/office/drawing/2014/chart" uri="{C3380CC4-5D6E-409C-BE32-E72D297353CC}">
              <c16:uniqueId val="{00000004-FF71-431D-837F-22F6B447D97C}"/>
            </c:ext>
          </c:extLst>
        </c:ser>
        <c:dLbls>
          <c:showLegendKey val="0"/>
          <c:showVal val="0"/>
          <c:showCatName val="0"/>
          <c:showSerName val="0"/>
          <c:showPercent val="0"/>
          <c:showBubbleSize val="0"/>
        </c:dLbls>
        <c:gapWidth val="219"/>
        <c:overlap val="-27"/>
        <c:axId val="552746896"/>
        <c:axId val="552748176"/>
      </c:barChart>
      <c:catAx>
        <c:axId val="55274689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2748176"/>
        <c:crosses val="autoZero"/>
        <c:auto val="1"/>
        <c:lblAlgn val="ctr"/>
        <c:lblOffset val="100"/>
        <c:noMultiLvlLbl val="0"/>
      </c:catAx>
      <c:valAx>
        <c:axId val="5527481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2746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1" i="0" u="none" strike="noStrike" baseline="0">
                <a:effectLst/>
              </a:rPr>
              <a:t>WSKAŹNIK MARŻY BRUTTO (WMB)</a:t>
            </a:r>
            <a:r>
              <a:rPr lang="pl-PL" sz="1400" b="0" i="0" u="none" strike="noStrike" baseline="0"/>
              <a:t> </a:t>
            </a:r>
            <a:endParaRPr lang="pl-P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RENTOWNOŚĆ!$R$33</c:f>
              <c:strCache>
                <c:ptCount val="1"/>
                <c:pt idx="0">
                  <c:v>Cyfrowy Polsat S.A. (Polska)</c:v>
                </c:pt>
              </c:strCache>
            </c:strRef>
          </c:tx>
          <c:spPr>
            <a:solidFill>
              <a:schemeClr val="accent6"/>
            </a:solidFill>
            <a:ln>
              <a:noFill/>
            </a:ln>
            <a:effectLst/>
          </c:spPr>
          <c:invertIfNegative val="0"/>
          <c:cat>
            <c:numRef>
              <c:f>RENTOWNOŚĆ!$S$32:$U$32</c:f>
              <c:numCache>
                <c:formatCode>Standardowy</c:formatCode>
                <c:ptCount val="3"/>
                <c:pt idx="0">
                  <c:v>2019</c:v>
                </c:pt>
                <c:pt idx="1">
                  <c:v>2018</c:v>
                </c:pt>
                <c:pt idx="2">
                  <c:v>2017</c:v>
                </c:pt>
              </c:numCache>
            </c:numRef>
          </c:cat>
          <c:val>
            <c:numRef>
              <c:f>RENTOWNOŚĆ!$S$33:$U$33</c:f>
              <c:numCache>
                <c:formatCode>0%</c:formatCode>
                <c:ptCount val="3"/>
                <c:pt idx="0">
                  <c:v>0.35942652084171939</c:v>
                </c:pt>
                <c:pt idx="1">
                  <c:v>0.37756524831322935</c:v>
                </c:pt>
                <c:pt idx="2">
                  <c:v>0.39126630445841726</c:v>
                </c:pt>
              </c:numCache>
            </c:numRef>
          </c:val>
          <c:extLst>
            <c:ext xmlns:c16="http://schemas.microsoft.com/office/drawing/2014/chart" uri="{C3380CC4-5D6E-409C-BE32-E72D297353CC}">
              <c16:uniqueId val="{00000000-4358-4D05-A783-6486E8B0C74D}"/>
            </c:ext>
          </c:extLst>
        </c:ser>
        <c:ser>
          <c:idx val="1"/>
          <c:order val="1"/>
          <c:tx>
            <c:strRef>
              <c:f>RENTOWNOŚĆ!$R$34</c:f>
              <c:strCache>
                <c:ptCount val="1"/>
                <c:pt idx="0">
                  <c:v>Telewizja Polska S.A. (Polska)</c:v>
                </c:pt>
              </c:strCache>
            </c:strRef>
          </c:tx>
          <c:spPr>
            <a:solidFill>
              <a:schemeClr val="accent5"/>
            </a:solidFill>
            <a:ln>
              <a:noFill/>
            </a:ln>
            <a:effectLst/>
          </c:spPr>
          <c:invertIfNegative val="0"/>
          <c:cat>
            <c:numRef>
              <c:f>RENTOWNOŚĆ!$S$32:$U$32</c:f>
              <c:numCache>
                <c:formatCode>Standardowy</c:formatCode>
                <c:ptCount val="3"/>
                <c:pt idx="0">
                  <c:v>2019</c:v>
                </c:pt>
                <c:pt idx="1">
                  <c:v>2018</c:v>
                </c:pt>
                <c:pt idx="2">
                  <c:v>2017</c:v>
                </c:pt>
              </c:numCache>
            </c:numRef>
          </c:cat>
          <c:val>
            <c:numRef>
              <c:f>RENTOWNOŚĆ!$S$34:$U$34</c:f>
              <c:numCache>
                <c:formatCode>0%</c:formatCode>
                <c:ptCount val="3"/>
                <c:pt idx="0">
                  <c:v>0.1190420671864358</c:v>
                </c:pt>
                <c:pt idx="1">
                  <c:v>9.278111532421672E-2</c:v>
                </c:pt>
                <c:pt idx="2">
                  <c:v>0.10968679765884298</c:v>
                </c:pt>
              </c:numCache>
            </c:numRef>
          </c:val>
          <c:extLst>
            <c:ext xmlns:c16="http://schemas.microsoft.com/office/drawing/2014/chart" uri="{C3380CC4-5D6E-409C-BE32-E72D297353CC}">
              <c16:uniqueId val="{00000001-4358-4D05-A783-6486E8B0C74D}"/>
            </c:ext>
          </c:extLst>
        </c:ser>
        <c:ser>
          <c:idx val="2"/>
          <c:order val="2"/>
          <c:tx>
            <c:strRef>
              <c:f>RENTOWNOŚĆ!$R$35</c:f>
              <c:strCache>
                <c:ptCount val="1"/>
                <c:pt idx="0">
                  <c:v>Orange Polska S.A. (Polska)</c:v>
                </c:pt>
              </c:strCache>
            </c:strRef>
          </c:tx>
          <c:spPr>
            <a:solidFill>
              <a:schemeClr val="accent2"/>
            </a:solidFill>
            <a:ln>
              <a:noFill/>
            </a:ln>
            <a:effectLst/>
          </c:spPr>
          <c:invertIfNegative val="0"/>
          <c:cat>
            <c:numRef>
              <c:f>RENTOWNOŚĆ!$S$32:$U$32</c:f>
              <c:numCache>
                <c:formatCode>Standardowy</c:formatCode>
                <c:ptCount val="3"/>
                <c:pt idx="0">
                  <c:v>2019</c:v>
                </c:pt>
                <c:pt idx="1">
                  <c:v>2018</c:v>
                </c:pt>
                <c:pt idx="2">
                  <c:v>2017</c:v>
                </c:pt>
              </c:numCache>
            </c:numRef>
          </c:cat>
          <c:val>
            <c:numRef>
              <c:f>RENTOWNOŚĆ!$S$35:$U$35</c:f>
              <c:numCache>
                <c:formatCode>0%</c:formatCode>
                <c:ptCount val="3"/>
                <c:pt idx="0">
                  <c:v>0.24092582851130984</c:v>
                </c:pt>
                <c:pt idx="1">
                  <c:v>0</c:v>
                </c:pt>
                <c:pt idx="2">
                  <c:v>0.24611194095422195</c:v>
                </c:pt>
              </c:numCache>
            </c:numRef>
          </c:val>
          <c:extLst>
            <c:ext xmlns:c16="http://schemas.microsoft.com/office/drawing/2014/chart" uri="{C3380CC4-5D6E-409C-BE32-E72D297353CC}">
              <c16:uniqueId val="{00000002-4358-4D05-A783-6486E8B0C74D}"/>
            </c:ext>
          </c:extLst>
        </c:ser>
        <c:ser>
          <c:idx val="3"/>
          <c:order val="3"/>
          <c:tx>
            <c:strRef>
              <c:f>RENTOWNOŚĆ!$R$36</c:f>
              <c:strCache>
                <c:ptCount val="1"/>
                <c:pt idx="0">
                  <c:v>Play Communications S.A. (Polska)</c:v>
                </c:pt>
              </c:strCache>
            </c:strRef>
          </c:tx>
          <c:spPr>
            <a:solidFill>
              <a:schemeClr val="accent4"/>
            </a:solidFill>
            <a:ln>
              <a:noFill/>
            </a:ln>
            <a:effectLst/>
          </c:spPr>
          <c:invertIfNegative val="0"/>
          <c:cat>
            <c:numRef>
              <c:f>RENTOWNOŚĆ!$S$32:$U$32</c:f>
              <c:numCache>
                <c:formatCode>Standardowy</c:formatCode>
                <c:ptCount val="3"/>
                <c:pt idx="0">
                  <c:v>2019</c:v>
                </c:pt>
                <c:pt idx="1">
                  <c:v>2018</c:v>
                </c:pt>
                <c:pt idx="2">
                  <c:v>2017</c:v>
                </c:pt>
              </c:numCache>
            </c:numRef>
          </c:cat>
          <c:val>
            <c:numRef>
              <c:f>RENTOWNOŚĆ!$S$36:$U$36</c:f>
              <c:numCache>
                <c:formatCode>0%</c:formatCode>
                <c:ptCount val="3"/>
                <c:pt idx="0">
                  <c:v>0.34171202994906935</c:v>
                </c:pt>
                <c:pt idx="1">
                  <c:v>0.31582150291235106</c:v>
                </c:pt>
                <c:pt idx="2">
                  <c:v>0.28548414591672777</c:v>
                </c:pt>
              </c:numCache>
            </c:numRef>
          </c:val>
          <c:extLst>
            <c:ext xmlns:c16="http://schemas.microsoft.com/office/drawing/2014/chart" uri="{C3380CC4-5D6E-409C-BE32-E72D297353CC}">
              <c16:uniqueId val="{00000003-4358-4D05-A783-6486E8B0C74D}"/>
            </c:ext>
          </c:extLst>
        </c:ser>
        <c:ser>
          <c:idx val="4"/>
          <c:order val="4"/>
          <c:tx>
            <c:strRef>
              <c:f>RENTOWNOŚĆ!$R$37</c:f>
              <c:strCache>
                <c:ptCount val="1"/>
                <c:pt idx="0">
                  <c:v>Branża</c:v>
                </c:pt>
              </c:strCache>
            </c:strRef>
          </c:tx>
          <c:spPr>
            <a:solidFill>
              <a:schemeClr val="accent3"/>
            </a:solidFill>
            <a:ln>
              <a:noFill/>
            </a:ln>
            <a:effectLst/>
          </c:spPr>
          <c:invertIfNegative val="0"/>
          <c:cat>
            <c:numRef>
              <c:f>RENTOWNOŚĆ!$S$32:$U$32</c:f>
              <c:numCache>
                <c:formatCode>Standardowy</c:formatCode>
                <c:ptCount val="3"/>
                <c:pt idx="0">
                  <c:v>2019</c:v>
                </c:pt>
                <c:pt idx="1">
                  <c:v>2018</c:v>
                </c:pt>
                <c:pt idx="2">
                  <c:v>2017</c:v>
                </c:pt>
              </c:numCache>
            </c:numRef>
          </c:cat>
          <c:val>
            <c:numRef>
              <c:f>RENTOWNOŚĆ!$S$37:$U$37</c:f>
              <c:numCache>
                <c:formatCode>0%</c:formatCode>
                <c:ptCount val="3"/>
                <c:pt idx="0">
                  <c:v>0.29463425017007472</c:v>
                </c:pt>
                <c:pt idx="1">
                  <c:v>0.20755653009937355</c:v>
                </c:pt>
                <c:pt idx="2">
                  <c:v>0.29489669299486482</c:v>
                </c:pt>
              </c:numCache>
            </c:numRef>
          </c:val>
          <c:extLst>
            <c:ext xmlns:c16="http://schemas.microsoft.com/office/drawing/2014/chart" uri="{C3380CC4-5D6E-409C-BE32-E72D297353CC}">
              <c16:uniqueId val="{00000004-4358-4D05-A783-6486E8B0C74D}"/>
            </c:ext>
          </c:extLst>
        </c:ser>
        <c:dLbls>
          <c:showLegendKey val="0"/>
          <c:showVal val="0"/>
          <c:showCatName val="0"/>
          <c:showSerName val="0"/>
          <c:showPercent val="0"/>
          <c:showBubbleSize val="0"/>
        </c:dLbls>
        <c:gapWidth val="219"/>
        <c:overlap val="-27"/>
        <c:axId val="599724112"/>
        <c:axId val="599725072"/>
      </c:barChart>
      <c:catAx>
        <c:axId val="59972411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9725072"/>
        <c:crosses val="autoZero"/>
        <c:auto val="1"/>
        <c:lblAlgn val="ctr"/>
        <c:lblOffset val="100"/>
        <c:noMultiLvlLbl val="0"/>
      </c:catAx>
      <c:valAx>
        <c:axId val="599725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9724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STRUKTURY AKTYWÓW</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M-K.'!$R$2</c:f>
              <c:strCache>
                <c:ptCount val="1"/>
                <c:pt idx="0">
                  <c:v>Cyfrowy Polsat S.A. (Polska)</c:v>
                </c:pt>
              </c:strCache>
            </c:strRef>
          </c:tx>
          <c:spPr>
            <a:solidFill>
              <a:schemeClr val="accent6"/>
            </a:solidFill>
            <a:ln>
              <a:noFill/>
            </a:ln>
            <a:effectLst/>
          </c:spPr>
          <c:invertIfNegative val="0"/>
          <c:cat>
            <c:numRef>
              <c:f>'A. SYTUACJI M-K.'!$S$1:$U$1</c:f>
              <c:numCache>
                <c:formatCode>Standardowy</c:formatCode>
                <c:ptCount val="3"/>
                <c:pt idx="0">
                  <c:v>2019</c:v>
                </c:pt>
                <c:pt idx="1">
                  <c:v>2018</c:v>
                </c:pt>
                <c:pt idx="2">
                  <c:v>2017</c:v>
                </c:pt>
              </c:numCache>
            </c:numRef>
          </c:cat>
          <c:val>
            <c:numRef>
              <c:f>'A. SYTUACJI M-K.'!$S$2:$U$2</c:f>
              <c:numCache>
                <c:formatCode>0.000</c:formatCode>
                <c:ptCount val="3"/>
                <c:pt idx="0">
                  <c:v>0.8470401600510592</c:v>
                </c:pt>
                <c:pt idx="1">
                  <c:v>0.82334640744312115</c:v>
                </c:pt>
                <c:pt idx="2">
                  <c:v>0.85835495028102027</c:v>
                </c:pt>
              </c:numCache>
            </c:numRef>
          </c:val>
          <c:extLst>
            <c:ext xmlns:c16="http://schemas.microsoft.com/office/drawing/2014/chart" uri="{C3380CC4-5D6E-409C-BE32-E72D297353CC}">
              <c16:uniqueId val="{00000000-2EB9-4AED-8792-2D058B970140}"/>
            </c:ext>
          </c:extLst>
        </c:ser>
        <c:ser>
          <c:idx val="1"/>
          <c:order val="1"/>
          <c:tx>
            <c:strRef>
              <c:f>'A. SYTUACJI M-K.'!$R$3</c:f>
              <c:strCache>
                <c:ptCount val="1"/>
                <c:pt idx="0">
                  <c:v>Telewizja Polska S.A. (Polska)</c:v>
                </c:pt>
              </c:strCache>
            </c:strRef>
          </c:tx>
          <c:spPr>
            <a:solidFill>
              <a:schemeClr val="accent5"/>
            </a:solidFill>
            <a:ln>
              <a:noFill/>
            </a:ln>
            <a:effectLst/>
          </c:spPr>
          <c:invertIfNegative val="0"/>
          <c:cat>
            <c:numRef>
              <c:f>'A. SYTUACJI M-K.'!$S$1:$U$1</c:f>
              <c:numCache>
                <c:formatCode>Standardowy</c:formatCode>
                <c:ptCount val="3"/>
                <c:pt idx="0">
                  <c:v>2019</c:v>
                </c:pt>
                <c:pt idx="1">
                  <c:v>2018</c:v>
                </c:pt>
                <c:pt idx="2">
                  <c:v>2017</c:v>
                </c:pt>
              </c:numCache>
            </c:numRef>
          </c:cat>
          <c:val>
            <c:numRef>
              <c:f>'A. SYTUACJI M-K.'!$S$3:$U$3</c:f>
              <c:numCache>
                <c:formatCode>0.000</c:formatCode>
                <c:ptCount val="3"/>
                <c:pt idx="0">
                  <c:v>0.47216435984847865</c:v>
                </c:pt>
                <c:pt idx="1">
                  <c:v>0.59179777054970273</c:v>
                </c:pt>
                <c:pt idx="2">
                  <c:v>0.50619776156630347</c:v>
                </c:pt>
              </c:numCache>
            </c:numRef>
          </c:val>
          <c:extLst>
            <c:ext xmlns:c16="http://schemas.microsoft.com/office/drawing/2014/chart" uri="{C3380CC4-5D6E-409C-BE32-E72D297353CC}">
              <c16:uniqueId val="{00000001-2EB9-4AED-8792-2D058B970140}"/>
            </c:ext>
          </c:extLst>
        </c:ser>
        <c:ser>
          <c:idx val="2"/>
          <c:order val="2"/>
          <c:tx>
            <c:strRef>
              <c:f>'A. SYTUACJI M-K.'!$R$4</c:f>
              <c:strCache>
                <c:ptCount val="1"/>
                <c:pt idx="0">
                  <c:v>Orange Polska S.A. (Polska)</c:v>
                </c:pt>
              </c:strCache>
            </c:strRef>
          </c:tx>
          <c:spPr>
            <a:solidFill>
              <a:schemeClr val="accent2"/>
            </a:solidFill>
            <a:ln>
              <a:noFill/>
            </a:ln>
            <a:effectLst/>
          </c:spPr>
          <c:invertIfNegative val="0"/>
          <c:cat>
            <c:numRef>
              <c:f>'A. SYTUACJI M-K.'!$S$1:$U$1</c:f>
              <c:numCache>
                <c:formatCode>Standardowy</c:formatCode>
                <c:ptCount val="3"/>
                <c:pt idx="0">
                  <c:v>2019</c:v>
                </c:pt>
                <c:pt idx="1">
                  <c:v>2018</c:v>
                </c:pt>
                <c:pt idx="2">
                  <c:v>2017</c:v>
                </c:pt>
              </c:numCache>
            </c:numRef>
          </c:cat>
          <c:val>
            <c:numRef>
              <c:f>'A. SYTUACJI M-K.'!$S$4:$U$4</c:f>
              <c:numCache>
                <c:formatCode>0.000</c:formatCode>
                <c:ptCount val="3"/>
                <c:pt idx="0">
                  <c:v>0.85649137222678717</c:v>
                </c:pt>
                <c:pt idx="1">
                  <c:v>0.82962009014810045</c:v>
                </c:pt>
                <c:pt idx="2">
                  <c:v>0.85727990232416174</c:v>
                </c:pt>
              </c:numCache>
            </c:numRef>
          </c:val>
          <c:extLst>
            <c:ext xmlns:c16="http://schemas.microsoft.com/office/drawing/2014/chart" uri="{C3380CC4-5D6E-409C-BE32-E72D297353CC}">
              <c16:uniqueId val="{00000002-2EB9-4AED-8792-2D058B970140}"/>
            </c:ext>
          </c:extLst>
        </c:ser>
        <c:ser>
          <c:idx val="3"/>
          <c:order val="3"/>
          <c:tx>
            <c:strRef>
              <c:f>'A. SYTUACJI M-K.'!$R$5</c:f>
              <c:strCache>
                <c:ptCount val="1"/>
                <c:pt idx="0">
                  <c:v>Play Communications S.A. (Polska)</c:v>
                </c:pt>
              </c:strCache>
            </c:strRef>
          </c:tx>
          <c:spPr>
            <a:solidFill>
              <a:schemeClr val="accent4"/>
            </a:solidFill>
            <a:ln>
              <a:noFill/>
            </a:ln>
            <a:effectLst/>
          </c:spPr>
          <c:invertIfNegative val="0"/>
          <c:cat>
            <c:numRef>
              <c:f>'A. SYTUACJI M-K.'!$S$1:$U$1</c:f>
              <c:numCache>
                <c:formatCode>Standardowy</c:formatCode>
                <c:ptCount val="3"/>
                <c:pt idx="0">
                  <c:v>2019</c:v>
                </c:pt>
                <c:pt idx="1">
                  <c:v>2018</c:v>
                </c:pt>
                <c:pt idx="2">
                  <c:v>2017</c:v>
                </c:pt>
              </c:numCache>
            </c:numRef>
          </c:cat>
          <c:val>
            <c:numRef>
              <c:f>'A. SYTUACJI M-K.'!$S$5:$U$5</c:f>
              <c:numCache>
                <c:formatCode>0.000</c:formatCode>
                <c:ptCount val="3"/>
                <c:pt idx="0">
                  <c:v>0.69766593091033047</c:v>
                </c:pt>
                <c:pt idx="1">
                  <c:v>0.67108461930455565</c:v>
                </c:pt>
                <c:pt idx="2">
                  <c:v>0.62332083829079232</c:v>
                </c:pt>
              </c:numCache>
            </c:numRef>
          </c:val>
          <c:extLst>
            <c:ext xmlns:c16="http://schemas.microsoft.com/office/drawing/2014/chart" uri="{C3380CC4-5D6E-409C-BE32-E72D297353CC}">
              <c16:uniqueId val="{00000003-2EB9-4AED-8792-2D058B970140}"/>
            </c:ext>
          </c:extLst>
        </c:ser>
        <c:ser>
          <c:idx val="4"/>
          <c:order val="4"/>
          <c:tx>
            <c:strRef>
              <c:f>'A. SYTUACJI M-K.'!$R$6</c:f>
              <c:strCache>
                <c:ptCount val="1"/>
                <c:pt idx="0">
                  <c:v>Branża</c:v>
                </c:pt>
              </c:strCache>
            </c:strRef>
          </c:tx>
          <c:spPr>
            <a:solidFill>
              <a:schemeClr val="accent3"/>
            </a:solidFill>
            <a:ln>
              <a:noFill/>
            </a:ln>
            <a:effectLst/>
          </c:spPr>
          <c:invertIfNegative val="0"/>
          <c:cat>
            <c:numRef>
              <c:f>'A. SYTUACJI M-K.'!$S$1:$U$1</c:f>
              <c:numCache>
                <c:formatCode>Standardowy</c:formatCode>
                <c:ptCount val="3"/>
                <c:pt idx="0">
                  <c:v>2019</c:v>
                </c:pt>
                <c:pt idx="1">
                  <c:v>2018</c:v>
                </c:pt>
                <c:pt idx="2">
                  <c:v>2017</c:v>
                </c:pt>
              </c:numCache>
            </c:numRef>
          </c:cat>
          <c:val>
            <c:numRef>
              <c:f>'A. SYTUACJI M-K.'!$S$6:$U$6</c:f>
              <c:numCache>
                <c:formatCode>0.000</c:formatCode>
                <c:ptCount val="3"/>
                <c:pt idx="0">
                  <c:v>0.81904094346434841</c:v>
                </c:pt>
                <c:pt idx="1">
                  <c:v>0.79999506871682868</c:v>
                </c:pt>
                <c:pt idx="2">
                  <c:v>0.81534917060996981</c:v>
                </c:pt>
              </c:numCache>
            </c:numRef>
          </c:val>
          <c:extLst>
            <c:ext xmlns:c16="http://schemas.microsoft.com/office/drawing/2014/chart" uri="{C3380CC4-5D6E-409C-BE32-E72D297353CC}">
              <c16:uniqueId val="{00000004-2EB9-4AED-8792-2D058B970140}"/>
            </c:ext>
          </c:extLst>
        </c:ser>
        <c:dLbls>
          <c:showLegendKey val="0"/>
          <c:showVal val="0"/>
          <c:showCatName val="0"/>
          <c:showSerName val="0"/>
          <c:showPercent val="0"/>
          <c:showBubbleSize val="0"/>
        </c:dLbls>
        <c:gapWidth val="219"/>
        <c:overlap val="-27"/>
        <c:axId val="642867664"/>
        <c:axId val="642864784"/>
      </c:barChart>
      <c:catAx>
        <c:axId val="6428676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2864784"/>
        <c:crosses val="autoZero"/>
        <c:auto val="1"/>
        <c:lblAlgn val="ctr"/>
        <c:lblOffset val="100"/>
        <c:noMultiLvlLbl val="0"/>
      </c:catAx>
      <c:valAx>
        <c:axId val="64286478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2867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WYKORZYSTANIA AKTYWÓW OGÓŁEM</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M-K.'!$R$14</c:f>
              <c:strCache>
                <c:ptCount val="1"/>
                <c:pt idx="0">
                  <c:v>Cyfrowy Polsat S.A. (Polska)</c:v>
                </c:pt>
              </c:strCache>
            </c:strRef>
          </c:tx>
          <c:spPr>
            <a:solidFill>
              <a:schemeClr val="accent6"/>
            </a:solidFill>
            <a:ln>
              <a:noFill/>
            </a:ln>
            <a:effectLst/>
          </c:spPr>
          <c:invertIfNegative val="0"/>
          <c:cat>
            <c:numRef>
              <c:f>'A. SYTUACJI M-K.'!$S$13:$U$13</c:f>
              <c:numCache>
                <c:formatCode>Standardowy</c:formatCode>
                <c:ptCount val="3"/>
                <c:pt idx="0">
                  <c:v>2019</c:v>
                </c:pt>
                <c:pt idx="1">
                  <c:v>2018</c:v>
                </c:pt>
                <c:pt idx="2">
                  <c:v>2017</c:v>
                </c:pt>
              </c:numCache>
            </c:numRef>
          </c:cat>
          <c:val>
            <c:numRef>
              <c:f>'A. SYTUACJI M-K.'!$S$14:$U$14</c:f>
              <c:numCache>
                <c:formatCode>0.000</c:formatCode>
                <c:ptCount val="3"/>
                <c:pt idx="0">
                  <c:v>0.35827687360384908</c:v>
                </c:pt>
                <c:pt idx="1">
                  <c:v>0.34811771911078682</c:v>
                </c:pt>
                <c:pt idx="2">
                  <c:v>0.35410722006052747</c:v>
                </c:pt>
              </c:numCache>
            </c:numRef>
          </c:val>
          <c:extLst>
            <c:ext xmlns:c16="http://schemas.microsoft.com/office/drawing/2014/chart" uri="{C3380CC4-5D6E-409C-BE32-E72D297353CC}">
              <c16:uniqueId val="{00000000-DA58-4E93-B174-24363128C0A4}"/>
            </c:ext>
          </c:extLst>
        </c:ser>
        <c:ser>
          <c:idx val="1"/>
          <c:order val="1"/>
          <c:tx>
            <c:strRef>
              <c:f>'A. SYTUACJI M-K.'!$R$15</c:f>
              <c:strCache>
                <c:ptCount val="1"/>
                <c:pt idx="0">
                  <c:v>Telewizja Polska S.A. (Polska)</c:v>
                </c:pt>
              </c:strCache>
            </c:strRef>
          </c:tx>
          <c:spPr>
            <a:solidFill>
              <a:schemeClr val="accent5"/>
            </a:solidFill>
            <a:ln>
              <a:noFill/>
            </a:ln>
            <a:effectLst/>
          </c:spPr>
          <c:invertIfNegative val="0"/>
          <c:cat>
            <c:numRef>
              <c:f>'A. SYTUACJI M-K.'!$S$13:$U$13</c:f>
              <c:numCache>
                <c:formatCode>Standardowy</c:formatCode>
                <c:ptCount val="3"/>
                <c:pt idx="0">
                  <c:v>2019</c:v>
                </c:pt>
                <c:pt idx="1">
                  <c:v>2018</c:v>
                </c:pt>
                <c:pt idx="2">
                  <c:v>2017</c:v>
                </c:pt>
              </c:numCache>
            </c:numRef>
          </c:cat>
          <c:val>
            <c:numRef>
              <c:f>'A. SYTUACJI M-K.'!$S$15:$U$15</c:f>
              <c:numCache>
                <c:formatCode>0.000</c:formatCode>
                <c:ptCount val="3"/>
                <c:pt idx="0">
                  <c:v>1.259649629449541</c:v>
                </c:pt>
                <c:pt idx="1">
                  <c:v>1.4879277533063786</c:v>
                </c:pt>
                <c:pt idx="2">
                  <c:v>1.1958645700056947</c:v>
                </c:pt>
              </c:numCache>
            </c:numRef>
          </c:val>
          <c:extLst>
            <c:ext xmlns:c16="http://schemas.microsoft.com/office/drawing/2014/chart" uri="{C3380CC4-5D6E-409C-BE32-E72D297353CC}">
              <c16:uniqueId val="{00000001-DA58-4E93-B174-24363128C0A4}"/>
            </c:ext>
          </c:extLst>
        </c:ser>
        <c:ser>
          <c:idx val="2"/>
          <c:order val="2"/>
          <c:tx>
            <c:strRef>
              <c:f>'A. SYTUACJI M-K.'!$R$16</c:f>
              <c:strCache>
                <c:ptCount val="1"/>
                <c:pt idx="0">
                  <c:v>Orange Polska S.A. (Polska)</c:v>
                </c:pt>
              </c:strCache>
            </c:strRef>
          </c:tx>
          <c:spPr>
            <a:solidFill>
              <a:schemeClr val="accent2"/>
            </a:solidFill>
            <a:ln>
              <a:noFill/>
            </a:ln>
            <a:effectLst/>
          </c:spPr>
          <c:invertIfNegative val="0"/>
          <c:cat>
            <c:numRef>
              <c:f>'A. SYTUACJI M-K.'!$S$13:$U$13</c:f>
              <c:numCache>
                <c:formatCode>Standardowy</c:formatCode>
                <c:ptCount val="3"/>
                <c:pt idx="0">
                  <c:v>2019</c:v>
                </c:pt>
                <c:pt idx="1">
                  <c:v>2018</c:v>
                </c:pt>
                <c:pt idx="2">
                  <c:v>2017</c:v>
                </c:pt>
              </c:numCache>
            </c:numRef>
          </c:cat>
          <c:val>
            <c:numRef>
              <c:f>'A. SYTUACJI M-K.'!$S$16:$U$16</c:f>
              <c:numCache>
                <c:formatCode>0.000</c:formatCode>
                <c:ptCount val="3"/>
                <c:pt idx="0">
                  <c:v>0.46861133935907973</c:v>
                </c:pt>
                <c:pt idx="1">
                  <c:v>0.47654003004936679</c:v>
                </c:pt>
                <c:pt idx="2">
                  <c:v>0.49627174813587405</c:v>
                </c:pt>
              </c:numCache>
            </c:numRef>
          </c:val>
          <c:extLst>
            <c:ext xmlns:c16="http://schemas.microsoft.com/office/drawing/2014/chart" uri="{C3380CC4-5D6E-409C-BE32-E72D297353CC}">
              <c16:uniqueId val="{00000002-DA58-4E93-B174-24363128C0A4}"/>
            </c:ext>
          </c:extLst>
        </c:ser>
        <c:ser>
          <c:idx val="3"/>
          <c:order val="3"/>
          <c:tx>
            <c:strRef>
              <c:f>'A. SYTUACJI M-K.'!$R$17</c:f>
              <c:strCache>
                <c:ptCount val="1"/>
                <c:pt idx="0">
                  <c:v>Play Communications S.A. (Polska)</c:v>
                </c:pt>
              </c:strCache>
            </c:strRef>
          </c:tx>
          <c:spPr>
            <a:solidFill>
              <a:schemeClr val="accent4"/>
            </a:solidFill>
            <a:ln>
              <a:noFill/>
            </a:ln>
            <a:effectLst/>
          </c:spPr>
          <c:invertIfNegative val="0"/>
          <c:cat>
            <c:numRef>
              <c:f>'A. SYTUACJI M-K.'!$S$13:$U$13</c:f>
              <c:numCache>
                <c:formatCode>Standardowy</c:formatCode>
                <c:ptCount val="3"/>
                <c:pt idx="0">
                  <c:v>2019</c:v>
                </c:pt>
                <c:pt idx="1">
                  <c:v>2018</c:v>
                </c:pt>
                <c:pt idx="2">
                  <c:v>2017</c:v>
                </c:pt>
              </c:numCache>
            </c:numRef>
          </c:cat>
          <c:val>
            <c:numRef>
              <c:f>'A. SYTUACJI M-K.'!$S$17:$U$17</c:f>
              <c:numCache>
                <c:formatCode>0.000</c:formatCode>
                <c:ptCount val="3"/>
                <c:pt idx="0">
                  <c:v>0.79237423614120805</c:v>
                </c:pt>
                <c:pt idx="1">
                  <c:v>0.80266621661683801</c:v>
                </c:pt>
                <c:pt idx="2">
                  <c:v>0.75528053603177636</c:v>
                </c:pt>
              </c:numCache>
            </c:numRef>
          </c:val>
          <c:extLst>
            <c:ext xmlns:c16="http://schemas.microsoft.com/office/drawing/2014/chart" uri="{C3380CC4-5D6E-409C-BE32-E72D297353CC}">
              <c16:uniqueId val="{00000003-DA58-4E93-B174-24363128C0A4}"/>
            </c:ext>
          </c:extLst>
        </c:ser>
        <c:ser>
          <c:idx val="4"/>
          <c:order val="4"/>
          <c:tx>
            <c:strRef>
              <c:f>'A. SYTUACJI M-K.'!$R$18</c:f>
              <c:strCache>
                <c:ptCount val="1"/>
                <c:pt idx="0">
                  <c:v>Branża</c:v>
                </c:pt>
              </c:strCache>
            </c:strRef>
          </c:tx>
          <c:spPr>
            <a:solidFill>
              <a:schemeClr val="accent3"/>
            </a:solidFill>
            <a:ln>
              <a:noFill/>
            </a:ln>
            <a:effectLst/>
          </c:spPr>
          <c:invertIfNegative val="0"/>
          <c:cat>
            <c:numRef>
              <c:f>'A. SYTUACJI M-K.'!$S$13:$U$13</c:f>
              <c:numCache>
                <c:formatCode>Standardowy</c:formatCode>
                <c:ptCount val="3"/>
                <c:pt idx="0">
                  <c:v>2019</c:v>
                </c:pt>
                <c:pt idx="1">
                  <c:v>2018</c:v>
                </c:pt>
                <c:pt idx="2">
                  <c:v>2017</c:v>
                </c:pt>
              </c:numCache>
            </c:numRef>
          </c:cat>
          <c:val>
            <c:numRef>
              <c:f>'A. SYTUACJI M-K.'!$S$18:$U$18</c:f>
              <c:numCache>
                <c:formatCode>0.000</c:formatCode>
                <c:ptCount val="3"/>
                <c:pt idx="0">
                  <c:v>0.48304888471222945</c:v>
                </c:pt>
                <c:pt idx="1">
                  <c:v>0.48178193059213603</c:v>
                </c:pt>
                <c:pt idx="2">
                  <c:v>0.486127446646342</c:v>
                </c:pt>
              </c:numCache>
            </c:numRef>
          </c:val>
          <c:extLst>
            <c:ext xmlns:c16="http://schemas.microsoft.com/office/drawing/2014/chart" uri="{C3380CC4-5D6E-409C-BE32-E72D297353CC}">
              <c16:uniqueId val="{00000004-DA58-4E93-B174-24363128C0A4}"/>
            </c:ext>
          </c:extLst>
        </c:ser>
        <c:dLbls>
          <c:showLegendKey val="0"/>
          <c:showVal val="0"/>
          <c:showCatName val="0"/>
          <c:showSerName val="0"/>
          <c:showPercent val="0"/>
          <c:showBubbleSize val="0"/>
        </c:dLbls>
        <c:gapWidth val="219"/>
        <c:overlap val="-27"/>
        <c:axId val="630341840"/>
        <c:axId val="630339280"/>
      </c:barChart>
      <c:catAx>
        <c:axId val="63034184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39280"/>
        <c:crosses val="autoZero"/>
        <c:auto val="1"/>
        <c:lblAlgn val="ctr"/>
        <c:lblOffset val="100"/>
        <c:noMultiLvlLbl val="0"/>
      </c:catAx>
      <c:valAx>
        <c:axId val="63033928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41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RENTOWNOŚCI RZECZOWYCH AKTYWÓW TRWAŁYCH</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M-K.'!$R$8</c:f>
              <c:strCache>
                <c:ptCount val="1"/>
                <c:pt idx="0">
                  <c:v>Cyfrowy Polsat S.A. (Polska)</c:v>
                </c:pt>
              </c:strCache>
            </c:strRef>
          </c:tx>
          <c:spPr>
            <a:solidFill>
              <a:schemeClr val="accent6"/>
            </a:solidFill>
            <a:ln>
              <a:noFill/>
            </a:ln>
            <a:effectLst/>
          </c:spPr>
          <c:invertIfNegative val="0"/>
          <c:cat>
            <c:numRef>
              <c:f>'A. SYTUACJI M-K.'!$S$7:$U$7</c:f>
              <c:numCache>
                <c:formatCode>Standardowy</c:formatCode>
                <c:ptCount val="3"/>
                <c:pt idx="0">
                  <c:v>2019</c:v>
                </c:pt>
                <c:pt idx="1">
                  <c:v>2018</c:v>
                </c:pt>
                <c:pt idx="2">
                  <c:v>2017</c:v>
                </c:pt>
              </c:numCache>
            </c:numRef>
          </c:cat>
          <c:val>
            <c:numRef>
              <c:f>'A. SYTUACJI M-K.'!$S$8:$U$8</c:f>
              <c:numCache>
                <c:formatCode>0.000</c:formatCode>
                <c:ptCount val="3"/>
                <c:pt idx="0">
                  <c:v>0.37541033666692114</c:v>
                </c:pt>
                <c:pt idx="1">
                  <c:v>0.34152708288013922</c:v>
                </c:pt>
                <c:pt idx="2">
                  <c:v>0.57448941235434159</c:v>
                </c:pt>
              </c:numCache>
            </c:numRef>
          </c:val>
          <c:extLst>
            <c:ext xmlns:c16="http://schemas.microsoft.com/office/drawing/2014/chart" uri="{C3380CC4-5D6E-409C-BE32-E72D297353CC}">
              <c16:uniqueId val="{00000000-14F3-4795-9FBF-BEE3F78391F3}"/>
            </c:ext>
          </c:extLst>
        </c:ser>
        <c:ser>
          <c:idx val="1"/>
          <c:order val="1"/>
          <c:tx>
            <c:strRef>
              <c:f>'A. SYTUACJI M-K.'!$R$9</c:f>
              <c:strCache>
                <c:ptCount val="1"/>
                <c:pt idx="0">
                  <c:v>Telewizja Polska S.A. (Polska)</c:v>
                </c:pt>
              </c:strCache>
            </c:strRef>
          </c:tx>
          <c:spPr>
            <a:solidFill>
              <a:schemeClr val="accent5"/>
            </a:solidFill>
            <a:ln>
              <a:noFill/>
            </a:ln>
            <a:effectLst/>
          </c:spPr>
          <c:invertIfNegative val="0"/>
          <c:cat>
            <c:numRef>
              <c:f>'A. SYTUACJI M-K.'!$S$7:$U$7</c:f>
              <c:numCache>
                <c:formatCode>Standardowy</c:formatCode>
                <c:ptCount val="3"/>
                <c:pt idx="0">
                  <c:v>2019</c:v>
                </c:pt>
                <c:pt idx="1">
                  <c:v>2018</c:v>
                </c:pt>
                <c:pt idx="2">
                  <c:v>2017</c:v>
                </c:pt>
              </c:numCache>
            </c:numRef>
          </c:cat>
          <c:val>
            <c:numRef>
              <c:f>'A. SYTUACJI M-K.'!$S$9:$U$9</c:f>
              <c:numCache>
                <c:formatCode>0.000</c:formatCode>
                <c:ptCount val="3"/>
                <c:pt idx="0">
                  <c:v>0.18091387488609875</c:v>
                </c:pt>
                <c:pt idx="1">
                  <c:v>2.6364822589784068E-2</c:v>
                </c:pt>
                <c:pt idx="2">
                  <c:v>5.1444583452498888E-2</c:v>
                </c:pt>
              </c:numCache>
            </c:numRef>
          </c:val>
          <c:extLst>
            <c:ext xmlns:c16="http://schemas.microsoft.com/office/drawing/2014/chart" uri="{C3380CC4-5D6E-409C-BE32-E72D297353CC}">
              <c16:uniqueId val="{00000001-14F3-4795-9FBF-BEE3F78391F3}"/>
            </c:ext>
          </c:extLst>
        </c:ser>
        <c:ser>
          <c:idx val="2"/>
          <c:order val="2"/>
          <c:tx>
            <c:strRef>
              <c:f>'A. SYTUACJI M-K.'!$R$10</c:f>
              <c:strCache>
                <c:ptCount val="1"/>
                <c:pt idx="0">
                  <c:v>Orange Polska S.A. (Polska)</c:v>
                </c:pt>
              </c:strCache>
            </c:strRef>
          </c:tx>
          <c:spPr>
            <a:solidFill>
              <a:schemeClr val="accent2"/>
            </a:solidFill>
            <a:ln>
              <a:noFill/>
            </a:ln>
            <a:effectLst/>
          </c:spPr>
          <c:invertIfNegative val="0"/>
          <c:cat>
            <c:numRef>
              <c:f>'A. SYTUACJI M-K.'!$S$7:$U$7</c:f>
              <c:numCache>
                <c:formatCode>Standardowy</c:formatCode>
                <c:ptCount val="3"/>
                <c:pt idx="0">
                  <c:v>2019</c:v>
                </c:pt>
                <c:pt idx="1">
                  <c:v>2018</c:v>
                </c:pt>
                <c:pt idx="2">
                  <c:v>2017</c:v>
                </c:pt>
              </c:numCache>
            </c:numRef>
          </c:cat>
          <c:val>
            <c:numRef>
              <c:f>'A. SYTUACJI M-K.'!$S$10:$U$10</c:f>
              <c:numCache>
                <c:formatCode>0.000</c:formatCode>
                <c:ptCount val="3"/>
                <c:pt idx="0">
                  <c:v>0</c:v>
                </c:pt>
                <c:pt idx="1">
                  <c:v>0</c:v>
                </c:pt>
                <c:pt idx="2">
                  <c:v>2.1470091880742545E-2</c:v>
                </c:pt>
              </c:numCache>
            </c:numRef>
          </c:val>
          <c:extLst>
            <c:ext xmlns:c16="http://schemas.microsoft.com/office/drawing/2014/chart" uri="{C3380CC4-5D6E-409C-BE32-E72D297353CC}">
              <c16:uniqueId val="{00000002-14F3-4795-9FBF-BEE3F78391F3}"/>
            </c:ext>
          </c:extLst>
        </c:ser>
        <c:ser>
          <c:idx val="3"/>
          <c:order val="3"/>
          <c:tx>
            <c:strRef>
              <c:f>'A. SYTUACJI M-K.'!$R$11</c:f>
              <c:strCache>
                <c:ptCount val="1"/>
                <c:pt idx="0">
                  <c:v>Play Communications S.A. (Polska)</c:v>
                </c:pt>
              </c:strCache>
            </c:strRef>
          </c:tx>
          <c:spPr>
            <a:solidFill>
              <a:schemeClr val="accent4"/>
            </a:solidFill>
            <a:ln>
              <a:noFill/>
            </a:ln>
            <a:effectLst/>
          </c:spPr>
          <c:invertIfNegative val="0"/>
          <c:cat>
            <c:numRef>
              <c:f>'A. SYTUACJI M-K.'!$S$7:$U$7</c:f>
              <c:numCache>
                <c:formatCode>Standardowy</c:formatCode>
                <c:ptCount val="3"/>
                <c:pt idx="0">
                  <c:v>2019</c:v>
                </c:pt>
                <c:pt idx="1">
                  <c:v>2018</c:v>
                </c:pt>
                <c:pt idx="2">
                  <c:v>2017</c:v>
                </c:pt>
              </c:numCache>
            </c:numRef>
          </c:cat>
          <c:val>
            <c:numRef>
              <c:f>'A. SYTUACJI M-K.'!$S$11:$U$11</c:f>
              <c:numCache>
                <c:formatCode>0.000</c:formatCode>
                <c:ptCount val="3"/>
                <c:pt idx="0">
                  <c:v>0.64786969042663223</c:v>
                </c:pt>
                <c:pt idx="1">
                  <c:v>0.70310700598584308</c:v>
                </c:pt>
                <c:pt idx="2">
                  <c:v>0.69804149339912136</c:v>
                </c:pt>
              </c:numCache>
            </c:numRef>
          </c:val>
          <c:extLst>
            <c:ext xmlns:c16="http://schemas.microsoft.com/office/drawing/2014/chart" uri="{C3380CC4-5D6E-409C-BE32-E72D297353CC}">
              <c16:uniqueId val="{00000003-14F3-4795-9FBF-BEE3F78391F3}"/>
            </c:ext>
          </c:extLst>
        </c:ser>
        <c:ser>
          <c:idx val="4"/>
          <c:order val="4"/>
          <c:tx>
            <c:strRef>
              <c:f>'A. SYTUACJI M-K.'!$R$12</c:f>
              <c:strCache>
                <c:ptCount val="1"/>
                <c:pt idx="0">
                  <c:v>Branża</c:v>
                </c:pt>
              </c:strCache>
            </c:strRef>
          </c:tx>
          <c:spPr>
            <a:solidFill>
              <a:schemeClr val="accent3"/>
            </a:solidFill>
            <a:ln>
              <a:noFill/>
            </a:ln>
            <a:effectLst/>
          </c:spPr>
          <c:invertIfNegative val="0"/>
          <c:cat>
            <c:numRef>
              <c:f>'A. SYTUACJI M-K.'!$S$7:$U$7</c:f>
              <c:numCache>
                <c:formatCode>Standardowy</c:formatCode>
                <c:ptCount val="3"/>
                <c:pt idx="0">
                  <c:v>2019</c:v>
                </c:pt>
                <c:pt idx="1">
                  <c:v>2018</c:v>
                </c:pt>
                <c:pt idx="2">
                  <c:v>2017</c:v>
                </c:pt>
              </c:numCache>
            </c:numRef>
          </c:cat>
          <c:val>
            <c:numRef>
              <c:f>'A. SYTUACJI M-K.'!$S$12:$U$12</c:f>
              <c:numCache>
                <c:formatCode>0.000</c:formatCode>
                <c:ptCount val="3"/>
                <c:pt idx="0">
                  <c:v>0.19265249272186954</c:v>
                </c:pt>
                <c:pt idx="1">
                  <c:v>0.16995667412597176</c:v>
                </c:pt>
                <c:pt idx="2">
                  <c:v>0.20066082798761176</c:v>
                </c:pt>
              </c:numCache>
            </c:numRef>
          </c:val>
          <c:extLst>
            <c:ext xmlns:c16="http://schemas.microsoft.com/office/drawing/2014/chart" uri="{C3380CC4-5D6E-409C-BE32-E72D297353CC}">
              <c16:uniqueId val="{00000004-14F3-4795-9FBF-BEE3F78391F3}"/>
            </c:ext>
          </c:extLst>
        </c:ser>
        <c:dLbls>
          <c:showLegendKey val="0"/>
          <c:showVal val="0"/>
          <c:showCatName val="0"/>
          <c:showSerName val="0"/>
          <c:showPercent val="0"/>
          <c:showBubbleSize val="0"/>
        </c:dLbls>
        <c:gapWidth val="219"/>
        <c:overlap val="-27"/>
        <c:axId val="620781968"/>
        <c:axId val="620785168"/>
      </c:barChart>
      <c:catAx>
        <c:axId val="620781968"/>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20785168"/>
        <c:crosses val="autoZero"/>
        <c:auto val="1"/>
        <c:lblAlgn val="ctr"/>
        <c:lblOffset val="100"/>
        <c:noMultiLvlLbl val="0"/>
      </c:catAx>
      <c:valAx>
        <c:axId val="62078516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2078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A.PŁYNNOŚCI!$R$9</c:f>
              <c:strCache>
                <c:ptCount val="1"/>
                <c:pt idx="0">
                  <c:v>Cyfrowy Polsat S.A. (Polska)</c:v>
                </c:pt>
              </c:strCache>
            </c:strRef>
          </c:tx>
          <c:spPr>
            <a:solidFill>
              <a:schemeClr val="accent6"/>
            </a:solidFill>
            <a:ln>
              <a:noFill/>
            </a:ln>
            <a:effectLst/>
          </c:spPr>
          <c:invertIfNegative val="0"/>
          <c:cat>
            <c:numRef>
              <c:f>A.PŁYNNOŚCI!$S$8:$U$8</c:f>
              <c:numCache>
                <c:formatCode>Standardowy</c:formatCode>
                <c:ptCount val="3"/>
                <c:pt idx="0">
                  <c:v>2019</c:v>
                </c:pt>
                <c:pt idx="1">
                  <c:v>2018</c:v>
                </c:pt>
                <c:pt idx="2">
                  <c:v>2017</c:v>
                </c:pt>
              </c:numCache>
            </c:numRef>
          </c:cat>
          <c:val>
            <c:numRef>
              <c:f>A.PŁYNNOŚCI!$S$9:$U$9</c:f>
              <c:numCache>
                <c:formatCode>0.000</c:formatCode>
                <c:ptCount val="3"/>
                <c:pt idx="0">
                  <c:v>0.26147711393613032</c:v>
                </c:pt>
                <c:pt idx="1">
                  <c:v>0.24176065038058422</c:v>
                </c:pt>
                <c:pt idx="2">
                  <c:v>0.29932320265611034</c:v>
                </c:pt>
              </c:numCache>
            </c:numRef>
          </c:val>
          <c:extLst>
            <c:ext xmlns:c16="http://schemas.microsoft.com/office/drawing/2014/chart" uri="{C3380CC4-5D6E-409C-BE32-E72D297353CC}">
              <c16:uniqueId val="{00000000-61B2-4FE5-81D1-F9609B6ABBCD}"/>
            </c:ext>
          </c:extLst>
        </c:ser>
        <c:ser>
          <c:idx val="1"/>
          <c:order val="1"/>
          <c:tx>
            <c:strRef>
              <c:f>A.PŁYNNOŚCI!$R$10</c:f>
              <c:strCache>
                <c:ptCount val="1"/>
                <c:pt idx="0">
                  <c:v>Telewizja Polska S.A. (Polska)</c:v>
                </c:pt>
              </c:strCache>
            </c:strRef>
          </c:tx>
          <c:spPr>
            <a:solidFill>
              <a:schemeClr val="accent5"/>
            </a:solidFill>
            <a:ln>
              <a:noFill/>
            </a:ln>
            <a:effectLst/>
          </c:spPr>
          <c:invertIfNegative val="0"/>
          <c:cat>
            <c:numRef>
              <c:f>A.PŁYNNOŚCI!$S$8:$U$8</c:f>
              <c:numCache>
                <c:formatCode>Standardowy</c:formatCode>
                <c:ptCount val="3"/>
                <c:pt idx="0">
                  <c:v>2019</c:v>
                </c:pt>
                <c:pt idx="1">
                  <c:v>2018</c:v>
                </c:pt>
                <c:pt idx="2">
                  <c:v>2017</c:v>
                </c:pt>
              </c:numCache>
            </c:numRef>
          </c:cat>
          <c:val>
            <c:numRef>
              <c:f>A.PŁYNNOŚCI!$S$10:$U$10</c:f>
              <c:numCache>
                <c:formatCode>0.000</c:formatCode>
                <c:ptCount val="3"/>
                <c:pt idx="0">
                  <c:v>0.41996954645136331</c:v>
                </c:pt>
                <c:pt idx="1">
                  <c:v>3.9893695907581586E-2</c:v>
                </c:pt>
                <c:pt idx="2">
                  <c:v>0.32833628170402501</c:v>
                </c:pt>
              </c:numCache>
            </c:numRef>
          </c:val>
          <c:extLst>
            <c:ext xmlns:c16="http://schemas.microsoft.com/office/drawing/2014/chart" uri="{C3380CC4-5D6E-409C-BE32-E72D297353CC}">
              <c16:uniqueId val="{00000001-61B2-4FE5-81D1-F9609B6ABBCD}"/>
            </c:ext>
          </c:extLst>
        </c:ser>
        <c:ser>
          <c:idx val="2"/>
          <c:order val="2"/>
          <c:tx>
            <c:strRef>
              <c:f>A.PŁYNNOŚCI!$R$11</c:f>
              <c:strCache>
                <c:ptCount val="1"/>
                <c:pt idx="0">
                  <c:v>Orange Polska S.A. (Polska)</c:v>
                </c:pt>
              </c:strCache>
            </c:strRef>
          </c:tx>
          <c:spPr>
            <a:solidFill>
              <a:schemeClr val="accent2"/>
            </a:solidFill>
            <a:ln>
              <a:noFill/>
            </a:ln>
            <a:effectLst/>
          </c:spPr>
          <c:invertIfNegative val="0"/>
          <c:cat>
            <c:numRef>
              <c:f>A.PŁYNNOŚCI!$S$8:$U$8</c:f>
              <c:numCache>
                <c:formatCode>Standardowy</c:formatCode>
                <c:ptCount val="3"/>
                <c:pt idx="0">
                  <c:v>2019</c:v>
                </c:pt>
                <c:pt idx="1">
                  <c:v>2018</c:v>
                </c:pt>
                <c:pt idx="2">
                  <c:v>2017</c:v>
                </c:pt>
              </c:numCache>
            </c:numRef>
          </c:cat>
          <c:val>
            <c:numRef>
              <c:f>A.PŁYNNOŚCI!$S$11:$U$11</c:f>
              <c:numCache>
                <c:formatCode>0.000</c:formatCode>
                <c:ptCount val="3"/>
                <c:pt idx="0">
                  <c:v>0.20992179863147606</c:v>
                </c:pt>
                <c:pt idx="1">
                  <c:v>0.19559367642112344</c:v>
                </c:pt>
                <c:pt idx="2">
                  <c:v>0.19493628992222406</c:v>
                </c:pt>
              </c:numCache>
            </c:numRef>
          </c:val>
          <c:extLst>
            <c:ext xmlns:c16="http://schemas.microsoft.com/office/drawing/2014/chart" uri="{C3380CC4-5D6E-409C-BE32-E72D297353CC}">
              <c16:uniqueId val="{00000002-61B2-4FE5-81D1-F9609B6ABBCD}"/>
            </c:ext>
          </c:extLst>
        </c:ser>
        <c:ser>
          <c:idx val="3"/>
          <c:order val="3"/>
          <c:tx>
            <c:strRef>
              <c:f>A.PŁYNNOŚCI!$R$12</c:f>
              <c:strCache>
                <c:ptCount val="1"/>
                <c:pt idx="0">
                  <c:v>Play Communications S.A. (Polska)</c:v>
                </c:pt>
              </c:strCache>
            </c:strRef>
          </c:tx>
          <c:spPr>
            <a:solidFill>
              <a:schemeClr val="accent4"/>
            </a:solidFill>
            <a:ln>
              <a:noFill/>
            </a:ln>
            <a:effectLst/>
          </c:spPr>
          <c:invertIfNegative val="0"/>
          <c:cat>
            <c:numRef>
              <c:f>A.PŁYNNOŚCI!$S$8:$U$8</c:f>
              <c:numCache>
                <c:formatCode>Standardowy</c:formatCode>
                <c:ptCount val="3"/>
                <c:pt idx="0">
                  <c:v>2019</c:v>
                </c:pt>
                <c:pt idx="1">
                  <c:v>2018</c:v>
                </c:pt>
                <c:pt idx="2">
                  <c:v>2017</c:v>
                </c:pt>
              </c:numCache>
            </c:numRef>
          </c:cat>
          <c:val>
            <c:numRef>
              <c:f>A.PŁYNNOŚCI!$S$12:$U$12</c:f>
              <c:numCache>
                <c:formatCode>0.000</c:formatCode>
                <c:ptCount val="3"/>
                <c:pt idx="0">
                  <c:v>0.17112745046576738</c:v>
                </c:pt>
                <c:pt idx="1">
                  <c:v>0.16161373101087401</c:v>
                </c:pt>
                <c:pt idx="2">
                  <c:v>0.30523675609941475</c:v>
                </c:pt>
              </c:numCache>
            </c:numRef>
          </c:val>
          <c:extLst>
            <c:ext xmlns:c16="http://schemas.microsoft.com/office/drawing/2014/chart" uri="{C3380CC4-5D6E-409C-BE32-E72D297353CC}">
              <c16:uniqueId val="{00000003-61B2-4FE5-81D1-F9609B6ABBCD}"/>
            </c:ext>
          </c:extLst>
        </c:ser>
        <c:ser>
          <c:idx val="4"/>
          <c:order val="4"/>
          <c:tx>
            <c:strRef>
              <c:f>A.PŁYNNOŚCI!$R$13</c:f>
              <c:strCache>
                <c:ptCount val="1"/>
                <c:pt idx="0">
                  <c:v>Branża</c:v>
                </c:pt>
              </c:strCache>
            </c:strRef>
          </c:tx>
          <c:spPr>
            <a:solidFill>
              <a:schemeClr val="accent3"/>
            </a:solidFill>
            <a:ln>
              <a:noFill/>
            </a:ln>
            <a:effectLst/>
          </c:spPr>
          <c:invertIfNegative val="0"/>
          <c:cat>
            <c:numRef>
              <c:f>A.PŁYNNOŚCI!$S$8:$U$8</c:f>
              <c:numCache>
                <c:formatCode>Standardowy</c:formatCode>
                <c:ptCount val="3"/>
                <c:pt idx="0">
                  <c:v>2019</c:v>
                </c:pt>
                <c:pt idx="1">
                  <c:v>2018</c:v>
                </c:pt>
                <c:pt idx="2">
                  <c:v>2017</c:v>
                </c:pt>
              </c:numCache>
            </c:numRef>
          </c:cat>
          <c:val>
            <c:numRef>
              <c:f>A.PŁYNNOŚCI!$S$13:$U$13</c:f>
              <c:numCache>
                <c:formatCode>0.000</c:formatCode>
                <c:ptCount val="3"/>
                <c:pt idx="0">
                  <c:v>0.26562397737118426</c:v>
                </c:pt>
                <c:pt idx="1">
                  <c:v>0.1597154384300408</c:v>
                </c:pt>
                <c:pt idx="2">
                  <c:v>0.28195813259544356</c:v>
                </c:pt>
              </c:numCache>
            </c:numRef>
          </c:val>
          <c:extLst>
            <c:ext xmlns:c16="http://schemas.microsoft.com/office/drawing/2014/chart" uri="{C3380CC4-5D6E-409C-BE32-E72D297353CC}">
              <c16:uniqueId val="{00000004-61B2-4FE5-81D1-F9609B6ABBCD}"/>
            </c:ext>
          </c:extLst>
        </c:ser>
        <c:dLbls>
          <c:showLegendKey val="0"/>
          <c:showVal val="0"/>
          <c:showCatName val="0"/>
          <c:showSerName val="0"/>
          <c:showPercent val="0"/>
          <c:showBubbleSize val="0"/>
        </c:dLbls>
        <c:gapWidth val="219"/>
        <c:overlap val="-27"/>
        <c:axId val="497008696"/>
        <c:axId val="497013176"/>
      </c:barChart>
      <c:catAx>
        <c:axId val="49700869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97013176"/>
        <c:crosses val="autoZero"/>
        <c:auto val="1"/>
        <c:lblAlgn val="ctr"/>
        <c:lblOffset val="100"/>
        <c:noMultiLvlLbl val="0"/>
      </c:catAx>
      <c:valAx>
        <c:axId val="49701317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97008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PRODUKTYWNOŚCI RZECZOWYCH AKTYWÓW TRWAŁYCH</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M-K.'!$R$20</c:f>
              <c:strCache>
                <c:ptCount val="1"/>
                <c:pt idx="0">
                  <c:v>Cyfrowy Polsat S.A. (Polska)</c:v>
                </c:pt>
              </c:strCache>
            </c:strRef>
          </c:tx>
          <c:spPr>
            <a:solidFill>
              <a:schemeClr val="accent6"/>
            </a:solidFill>
            <a:ln>
              <a:noFill/>
            </a:ln>
            <a:effectLst/>
          </c:spPr>
          <c:invertIfNegative val="0"/>
          <c:cat>
            <c:numRef>
              <c:f>'A. SYTUACJI M-K.'!$S$19:$U$19</c:f>
              <c:numCache>
                <c:formatCode>Standardowy</c:formatCode>
                <c:ptCount val="3"/>
                <c:pt idx="0">
                  <c:v>2019</c:v>
                </c:pt>
                <c:pt idx="1">
                  <c:v>2018</c:v>
                </c:pt>
                <c:pt idx="2">
                  <c:v>2017</c:v>
                </c:pt>
              </c:numCache>
            </c:numRef>
          </c:cat>
          <c:val>
            <c:numRef>
              <c:f>'A. SYTUACJI M-K.'!$S$20:$U$20</c:f>
              <c:numCache>
                <c:formatCode>0.000</c:formatCode>
                <c:ptCount val="3"/>
                <c:pt idx="0">
                  <c:v>2.2284334682036797</c:v>
                </c:pt>
                <c:pt idx="1">
                  <c:v>2.1132556805821978</c:v>
                </c:pt>
                <c:pt idx="2">
                  <c:v>3.0787495301340684</c:v>
                </c:pt>
              </c:numCache>
            </c:numRef>
          </c:val>
          <c:extLst>
            <c:ext xmlns:c16="http://schemas.microsoft.com/office/drawing/2014/chart" uri="{C3380CC4-5D6E-409C-BE32-E72D297353CC}">
              <c16:uniqueId val="{00000000-B68A-46FE-8C75-8964B3091043}"/>
            </c:ext>
          </c:extLst>
        </c:ser>
        <c:ser>
          <c:idx val="1"/>
          <c:order val="1"/>
          <c:tx>
            <c:strRef>
              <c:f>'A. SYTUACJI M-K.'!$R$21</c:f>
              <c:strCache>
                <c:ptCount val="1"/>
                <c:pt idx="0">
                  <c:v>Telewizja Polska S.A. (Polska)</c:v>
                </c:pt>
              </c:strCache>
            </c:strRef>
          </c:tx>
          <c:spPr>
            <a:solidFill>
              <a:schemeClr val="accent5"/>
            </a:solidFill>
            <a:ln>
              <a:noFill/>
            </a:ln>
            <a:effectLst/>
          </c:spPr>
          <c:invertIfNegative val="0"/>
          <c:cat>
            <c:numRef>
              <c:f>'A. SYTUACJI M-K.'!$S$19:$U$19</c:f>
              <c:numCache>
                <c:formatCode>Standardowy</c:formatCode>
                <c:ptCount val="3"/>
                <c:pt idx="0">
                  <c:v>2019</c:v>
                </c:pt>
                <c:pt idx="1">
                  <c:v>2018</c:v>
                </c:pt>
                <c:pt idx="2">
                  <c:v>2017</c:v>
                </c:pt>
              </c:numCache>
            </c:numRef>
          </c:cat>
          <c:val>
            <c:numRef>
              <c:f>'A. SYTUACJI M-K.'!$S$21:$U$21</c:f>
              <c:numCache>
                <c:formatCode>0.000</c:formatCode>
                <c:ptCount val="3"/>
                <c:pt idx="0">
                  <c:v>4.3454327241890232</c:v>
                </c:pt>
                <c:pt idx="1">
                  <c:v>3.8647836273028879</c:v>
                </c:pt>
                <c:pt idx="2">
                  <c:v>3.7428103553819567</c:v>
                </c:pt>
              </c:numCache>
            </c:numRef>
          </c:val>
          <c:extLst>
            <c:ext xmlns:c16="http://schemas.microsoft.com/office/drawing/2014/chart" uri="{C3380CC4-5D6E-409C-BE32-E72D297353CC}">
              <c16:uniqueId val="{00000001-B68A-46FE-8C75-8964B3091043}"/>
            </c:ext>
          </c:extLst>
        </c:ser>
        <c:ser>
          <c:idx val="2"/>
          <c:order val="2"/>
          <c:tx>
            <c:strRef>
              <c:f>'A. SYTUACJI M-K.'!$R$22</c:f>
              <c:strCache>
                <c:ptCount val="1"/>
                <c:pt idx="0">
                  <c:v>Orange Polska S.A. (Polska)</c:v>
                </c:pt>
              </c:strCache>
            </c:strRef>
          </c:tx>
          <c:spPr>
            <a:solidFill>
              <a:schemeClr val="accent2"/>
            </a:solidFill>
            <a:ln>
              <a:noFill/>
            </a:ln>
            <a:effectLst/>
          </c:spPr>
          <c:invertIfNegative val="0"/>
          <c:cat>
            <c:numRef>
              <c:f>'A. SYTUACJI M-K.'!$S$19:$U$19</c:f>
              <c:numCache>
                <c:formatCode>Standardowy</c:formatCode>
                <c:ptCount val="3"/>
                <c:pt idx="0">
                  <c:v>2019</c:v>
                </c:pt>
                <c:pt idx="1">
                  <c:v>2018</c:v>
                </c:pt>
                <c:pt idx="2">
                  <c:v>2017</c:v>
                </c:pt>
              </c:numCache>
            </c:numRef>
          </c:cat>
          <c:val>
            <c:numRef>
              <c:f>'A. SYTUACJI M-K.'!$S$22:$U$22</c:f>
              <c:numCache>
                <c:formatCode>0.000</c:formatCode>
                <c:ptCount val="3"/>
                <c:pt idx="0">
                  <c:v>1.0965199000192272</c:v>
                </c:pt>
                <c:pt idx="1">
                  <c:v>1.0338051778729744</c:v>
                </c:pt>
                <c:pt idx="2">
                  <c:v>1.0670354397149822</c:v>
                </c:pt>
              </c:numCache>
            </c:numRef>
          </c:val>
          <c:extLst>
            <c:ext xmlns:c16="http://schemas.microsoft.com/office/drawing/2014/chart" uri="{C3380CC4-5D6E-409C-BE32-E72D297353CC}">
              <c16:uniqueId val="{00000002-B68A-46FE-8C75-8964B3091043}"/>
            </c:ext>
          </c:extLst>
        </c:ser>
        <c:ser>
          <c:idx val="3"/>
          <c:order val="3"/>
          <c:tx>
            <c:strRef>
              <c:f>'A. SYTUACJI M-K.'!$R$23</c:f>
              <c:strCache>
                <c:ptCount val="1"/>
                <c:pt idx="0">
                  <c:v>Play Communications S.A. (Polska)</c:v>
                </c:pt>
              </c:strCache>
            </c:strRef>
          </c:tx>
          <c:spPr>
            <a:solidFill>
              <a:schemeClr val="accent4"/>
            </a:solidFill>
            <a:ln>
              <a:noFill/>
            </a:ln>
            <a:effectLst/>
          </c:spPr>
          <c:invertIfNegative val="0"/>
          <c:cat>
            <c:numRef>
              <c:f>'A. SYTUACJI M-K.'!$S$19:$U$19</c:f>
              <c:numCache>
                <c:formatCode>Standardowy</c:formatCode>
                <c:ptCount val="3"/>
                <c:pt idx="0">
                  <c:v>2019</c:v>
                </c:pt>
                <c:pt idx="1">
                  <c:v>2018</c:v>
                </c:pt>
                <c:pt idx="2">
                  <c:v>2017</c:v>
                </c:pt>
              </c:numCache>
            </c:numRef>
          </c:cat>
          <c:val>
            <c:numRef>
              <c:f>'A. SYTUACJI M-K.'!$S$23:$U$23</c:f>
              <c:numCache>
                <c:formatCode>0.000</c:formatCode>
                <c:ptCount val="3"/>
                <c:pt idx="0">
                  <c:v>3.0417114882314773</c:v>
                </c:pt>
                <c:pt idx="1">
                  <c:v>3.5082754831789553</c:v>
                </c:pt>
                <c:pt idx="2">
                  <c:v>4.2062605868204415</c:v>
                </c:pt>
              </c:numCache>
            </c:numRef>
          </c:val>
          <c:extLst>
            <c:ext xmlns:c16="http://schemas.microsoft.com/office/drawing/2014/chart" uri="{C3380CC4-5D6E-409C-BE32-E72D297353CC}">
              <c16:uniqueId val="{00000003-B68A-46FE-8C75-8964B3091043}"/>
            </c:ext>
          </c:extLst>
        </c:ser>
        <c:ser>
          <c:idx val="4"/>
          <c:order val="4"/>
          <c:tx>
            <c:strRef>
              <c:f>'A. SYTUACJI M-K.'!$R$24</c:f>
              <c:strCache>
                <c:ptCount val="1"/>
                <c:pt idx="0">
                  <c:v>Branża</c:v>
                </c:pt>
              </c:strCache>
            </c:strRef>
          </c:tx>
          <c:spPr>
            <a:solidFill>
              <a:schemeClr val="accent3"/>
            </a:solidFill>
            <a:ln>
              <a:noFill/>
            </a:ln>
            <a:effectLst/>
          </c:spPr>
          <c:invertIfNegative val="0"/>
          <c:cat>
            <c:numRef>
              <c:f>'A. SYTUACJI M-K.'!$S$19:$U$19</c:f>
              <c:numCache>
                <c:formatCode>Standardowy</c:formatCode>
                <c:ptCount val="3"/>
                <c:pt idx="0">
                  <c:v>2019</c:v>
                </c:pt>
                <c:pt idx="1">
                  <c:v>2018</c:v>
                </c:pt>
                <c:pt idx="2">
                  <c:v>2017</c:v>
                </c:pt>
              </c:numCache>
            </c:numRef>
          </c:cat>
          <c:val>
            <c:numRef>
              <c:f>'A. SYTUACJI M-K.'!$S$24:$U$24</c:f>
              <c:numCache>
                <c:formatCode>0.000</c:formatCode>
                <c:ptCount val="3"/>
                <c:pt idx="0">
                  <c:v>1.7670241223630438</c:v>
                </c:pt>
                <c:pt idx="1">
                  <c:v>1.6834196832907262</c:v>
                </c:pt>
                <c:pt idx="2">
                  <c:v>1.8629849086955923</c:v>
                </c:pt>
              </c:numCache>
            </c:numRef>
          </c:val>
          <c:extLst>
            <c:ext xmlns:c16="http://schemas.microsoft.com/office/drawing/2014/chart" uri="{C3380CC4-5D6E-409C-BE32-E72D297353CC}">
              <c16:uniqueId val="{00000004-B68A-46FE-8C75-8964B3091043}"/>
            </c:ext>
          </c:extLst>
        </c:ser>
        <c:dLbls>
          <c:showLegendKey val="0"/>
          <c:showVal val="0"/>
          <c:showCatName val="0"/>
          <c:showSerName val="0"/>
          <c:showPercent val="0"/>
          <c:showBubbleSize val="0"/>
        </c:dLbls>
        <c:gapWidth val="219"/>
        <c:overlap val="-27"/>
        <c:axId val="630810296"/>
        <c:axId val="630809336"/>
      </c:barChart>
      <c:catAx>
        <c:axId val="63081029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09336"/>
        <c:crosses val="autoZero"/>
        <c:auto val="1"/>
        <c:lblAlgn val="ctr"/>
        <c:lblOffset val="100"/>
        <c:noMultiLvlLbl val="0"/>
      </c:catAx>
      <c:valAx>
        <c:axId val="63080933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10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'A. SYTUACJI M-K.'!$AM$26</c:f>
              <c:strCache>
                <c:ptCount val="1"/>
                <c:pt idx="0">
                  <c:v>Rzeczowe aktywa trwałe</c:v>
                </c:pt>
              </c:strCache>
            </c:strRef>
          </c:tx>
          <c:spPr>
            <a:solidFill>
              <a:srgbClr val="7030A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M-K.'!$AN$26:$AP$26</c:f>
              <c:numCache>
                <c:formatCode>@</c:formatCode>
                <c:ptCount val="3"/>
                <c:pt idx="0">
                  <c:v>5239600</c:v>
                </c:pt>
                <c:pt idx="1">
                  <c:v>5056700</c:v>
                </c:pt>
                <c:pt idx="2">
                  <c:v>3192400</c:v>
                </c:pt>
              </c:numCache>
            </c:numRef>
          </c:val>
          <c:extLst>
            <c:ext xmlns:c16="http://schemas.microsoft.com/office/drawing/2014/chart" uri="{C3380CC4-5D6E-409C-BE32-E72D297353CC}">
              <c16:uniqueId val="{00000000-DD8E-439D-9C8C-8620E97146B8}"/>
            </c:ext>
          </c:extLst>
        </c:ser>
        <c:ser>
          <c:idx val="1"/>
          <c:order val="1"/>
          <c:tx>
            <c:strRef>
              <c:f>'A. SYTUACJI M-K.'!$AM$27</c:f>
              <c:strCache>
                <c:ptCount val="1"/>
                <c:pt idx="0">
                  <c:v>Wartości niematerialne</c:v>
                </c:pt>
              </c:strCache>
            </c:strRef>
          </c:tx>
          <c:spPr>
            <a:solidFill>
              <a:srgbClr val="00206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M-K.'!$AN$27:$AP$27</c:f>
              <c:numCache>
                <c:formatCode>@</c:formatCode>
                <c:ptCount val="3"/>
                <c:pt idx="0">
                  <c:v>8162700</c:v>
                </c:pt>
                <c:pt idx="1">
                  <c:v>5101600</c:v>
                </c:pt>
                <c:pt idx="2">
                  <c:v>5298600</c:v>
                </c:pt>
              </c:numCache>
            </c:numRef>
          </c:val>
          <c:extLst>
            <c:ext xmlns:c16="http://schemas.microsoft.com/office/drawing/2014/chart" uri="{C3380CC4-5D6E-409C-BE32-E72D297353CC}">
              <c16:uniqueId val="{00000001-DD8E-439D-9C8C-8620E97146B8}"/>
            </c:ext>
          </c:extLst>
        </c:ser>
        <c:ser>
          <c:idx val="2"/>
          <c:order val="2"/>
          <c:tx>
            <c:strRef>
              <c:f>'A. SYTUACJI M-K.'!$AM$28</c:f>
              <c:strCache>
                <c:ptCount val="1"/>
                <c:pt idx="0">
                  <c:v>Wartość firmy</c:v>
                </c:pt>
              </c:strCache>
            </c:strRef>
          </c:tx>
          <c:spPr>
            <a:solidFill>
              <a:srgbClr val="0070C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M-K.'!$AN$28:$AP$28</c:f>
              <c:numCache>
                <c:formatCode>@</c:formatCode>
                <c:ptCount val="3"/>
                <c:pt idx="0">
                  <c:v>11336400</c:v>
                </c:pt>
                <c:pt idx="1">
                  <c:v>11309400</c:v>
                </c:pt>
                <c:pt idx="2">
                  <c:v>11041700</c:v>
                </c:pt>
              </c:numCache>
            </c:numRef>
          </c:val>
          <c:extLst>
            <c:ext xmlns:c16="http://schemas.microsoft.com/office/drawing/2014/chart" uri="{C3380CC4-5D6E-409C-BE32-E72D297353CC}">
              <c16:uniqueId val="{00000002-DD8E-439D-9C8C-8620E97146B8}"/>
            </c:ext>
          </c:extLst>
        </c:ser>
        <c:ser>
          <c:idx val="3"/>
          <c:order val="3"/>
          <c:tx>
            <c:strRef>
              <c:f>'A. SYTUACJI M-K.'!$AM$29</c:f>
              <c:strCache>
                <c:ptCount val="1"/>
                <c:pt idx="0">
                  <c:v>Inwestycyje krótkoterminowe</c:v>
                </c:pt>
              </c:strCache>
            </c:strRef>
          </c:tx>
          <c:spPr>
            <a:solidFill>
              <a:schemeClr val="accent4"/>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M-K.'!$AN$29:$AP$29</c:f>
              <c:numCache>
                <c:formatCode>Standardowy</c:formatCode>
                <c:ptCount val="3"/>
                <c:pt idx="0" formatCode="@">
                  <c:v>29400</c:v>
                </c:pt>
                <c:pt idx="1">
                  <c:v>72900</c:v>
                </c:pt>
                <c:pt idx="2" formatCode="@">
                  <c:v>5100</c:v>
                </c:pt>
              </c:numCache>
            </c:numRef>
          </c:val>
          <c:extLst>
            <c:ext xmlns:c16="http://schemas.microsoft.com/office/drawing/2014/chart" uri="{C3380CC4-5D6E-409C-BE32-E72D297353CC}">
              <c16:uniqueId val="{00000003-DD8E-439D-9C8C-8620E97146B8}"/>
            </c:ext>
          </c:extLst>
        </c:ser>
        <c:ser>
          <c:idx val="4"/>
          <c:order val="4"/>
          <c:tx>
            <c:strRef>
              <c:f>'A. SYTUACJI M-K.'!$AM$30</c:f>
              <c:strCache>
                <c:ptCount val="1"/>
                <c:pt idx="0">
                  <c:v>Długoterminowe pożyczki i należności</c:v>
                </c:pt>
              </c:strCache>
            </c:strRef>
          </c:tx>
          <c:spPr>
            <a:solidFill>
              <a:schemeClr val="accent6"/>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M-K.'!$AN$30:$AP$30</c:f>
              <c:numCache>
                <c:formatCode>@</c:formatCode>
                <c:ptCount val="3"/>
                <c:pt idx="0">
                  <c:v>776500</c:v>
                </c:pt>
                <c:pt idx="1">
                  <c:v>0</c:v>
                </c:pt>
                <c:pt idx="2">
                  <c:v>0</c:v>
                </c:pt>
              </c:numCache>
            </c:numRef>
          </c:val>
          <c:extLst>
            <c:ext xmlns:c16="http://schemas.microsoft.com/office/drawing/2014/chart" uri="{C3380CC4-5D6E-409C-BE32-E72D297353CC}">
              <c16:uniqueId val="{00000004-DD8E-439D-9C8C-8620E97146B8}"/>
            </c:ext>
          </c:extLst>
        </c:ser>
        <c:ser>
          <c:idx val="5"/>
          <c:order val="5"/>
          <c:tx>
            <c:strRef>
              <c:f>'A. SYTUACJI M-K.'!#REF!</c:f>
              <c:strCache>
                <c:ptCount val="1"/>
                <c:pt idx="0">
                  <c:v>#REF!</c:v>
                </c:pt>
              </c:strCache>
            </c:strRef>
          </c:tx>
          <c:spPr>
            <a:solidFill>
              <a:srgbClr val="C0000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M-K.'!#REF!</c:f>
              <c:numCache>
                <c:formatCode>Standardowy</c:formatCode>
                <c:ptCount val="1"/>
                <c:pt idx="0">
                  <c:v>1</c:v>
                </c:pt>
              </c:numCache>
            </c:numRef>
          </c:val>
          <c:extLst>
            <c:ext xmlns:c16="http://schemas.microsoft.com/office/drawing/2014/chart" uri="{C3380CC4-5D6E-409C-BE32-E72D297353CC}">
              <c16:uniqueId val="{00000005-DD8E-439D-9C8C-8620E97146B8}"/>
            </c:ext>
          </c:extLst>
        </c:ser>
        <c:ser>
          <c:idx val="6"/>
          <c:order val="6"/>
          <c:tx>
            <c:strRef>
              <c:f>'A. SYTUACJI M-K.'!$AM$31</c:f>
              <c:strCache>
                <c:ptCount val="1"/>
                <c:pt idx="0">
                  <c:v>Aktywa długoterminowe</c:v>
                </c:pt>
              </c:strCache>
            </c:strRef>
          </c:tx>
          <c:spPr>
            <a:solidFill>
              <a:srgbClr val="FFC00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M-K.'!$AN$31:$AP$31</c:f>
              <c:numCache>
                <c:formatCode>Standardowy</c:formatCode>
                <c:ptCount val="3"/>
                <c:pt idx="0">
                  <c:v>2060100</c:v>
                </c:pt>
                <c:pt idx="1">
                  <c:v>3075400</c:v>
                </c:pt>
                <c:pt idx="2" formatCode="#\ ###">
                  <c:v>4286700</c:v>
                </c:pt>
              </c:numCache>
            </c:numRef>
          </c:val>
          <c:extLst>
            <c:ext xmlns:c16="http://schemas.microsoft.com/office/drawing/2014/chart" uri="{C3380CC4-5D6E-409C-BE32-E72D297353CC}">
              <c16:uniqueId val="{00000006-DD8E-439D-9C8C-8620E97146B8}"/>
            </c:ext>
          </c:extLst>
        </c:ser>
        <c:ser>
          <c:idx val="7"/>
          <c:order val="7"/>
          <c:tx>
            <c:strRef>
              <c:f>'A. SYTUACJI M-K.'!$AM$32</c:f>
              <c:strCache>
                <c:ptCount val="1"/>
                <c:pt idx="0">
                  <c:v>Zapasy</c:v>
                </c:pt>
              </c:strCache>
            </c:strRef>
          </c:tx>
          <c:spPr>
            <a:solidFill>
              <a:srgbClr val="00B0F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M-K.'!$AN$32:$AP$32</c:f>
              <c:numCache>
                <c:formatCode>@</c:formatCode>
                <c:ptCount val="3"/>
                <c:pt idx="0">
                  <c:v>306800</c:v>
                </c:pt>
                <c:pt idx="1">
                  <c:v>394000</c:v>
                </c:pt>
                <c:pt idx="2">
                  <c:v>283700</c:v>
                </c:pt>
              </c:numCache>
            </c:numRef>
          </c:val>
          <c:extLst>
            <c:ext xmlns:c16="http://schemas.microsoft.com/office/drawing/2014/chart" uri="{C3380CC4-5D6E-409C-BE32-E72D297353CC}">
              <c16:uniqueId val="{00000007-DD8E-439D-9C8C-8620E97146B8}"/>
            </c:ext>
          </c:extLst>
        </c:ser>
        <c:ser>
          <c:idx val="8"/>
          <c:order val="8"/>
          <c:tx>
            <c:strRef>
              <c:f>'A. SYTUACJI M-K.'!$AM$33</c:f>
              <c:strCache>
                <c:ptCount val="1"/>
                <c:pt idx="0">
                  <c:v>Należności</c:v>
                </c:pt>
              </c:strCache>
            </c:strRef>
          </c:tx>
          <c:spPr>
            <a:solidFill>
              <a:srgbClr val="92D05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M-K.'!$AN$33:$AP$33</c:f>
              <c:numCache>
                <c:formatCode>Standardowy</c:formatCode>
                <c:ptCount val="3"/>
                <c:pt idx="0">
                  <c:v>2516400</c:v>
                </c:pt>
                <c:pt idx="1">
                  <c:v>2405000</c:v>
                </c:pt>
                <c:pt idx="2" formatCode="@">
                  <c:v>1983200</c:v>
                </c:pt>
              </c:numCache>
            </c:numRef>
          </c:val>
          <c:extLst>
            <c:ext xmlns:c16="http://schemas.microsoft.com/office/drawing/2014/chart" uri="{C3380CC4-5D6E-409C-BE32-E72D297353CC}">
              <c16:uniqueId val="{00000008-DD8E-439D-9C8C-8620E97146B8}"/>
            </c:ext>
          </c:extLst>
        </c:ser>
        <c:ser>
          <c:idx val="9"/>
          <c:order val="9"/>
          <c:tx>
            <c:strRef>
              <c:f>'A. SYTUACJI M-K.'!$AM$34</c:f>
              <c:strCache>
                <c:ptCount val="1"/>
                <c:pt idx="0">
                  <c:v>Środki pieniężne i ich ekwiwalenty</c:v>
                </c:pt>
              </c:strCache>
            </c:strRef>
          </c:tx>
          <c:spPr>
            <a:solidFill>
              <a:srgbClr val="00B05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M-K.'!$AN$34:$AP$34</c:f>
              <c:numCache>
                <c:formatCode>@</c:formatCode>
                <c:ptCount val="3"/>
                <c:pt idx="0">
                  <c:v>753100</c:v>
                </c:pt>
                <c:pt idx="1">
                  <c:v>1178700</c:v>
                </c:pt>
                <c:pt idx="2">
                  <c:v>1172000</c:v>
                </c:pt>
              </c:numCache>
            </c:numRef>
          </c:val>
          <c:extLst>
            <c:ext xmlns:c16="http://schemas.microsoft.com/office/drawing/2014/chart" uri="{C3380CC4-5D6E-409C-BE32-E72D297353CC}">
              <c16:uniqueId val="{00000009-DD8E-439D-9C8C-8620E97146B8}"/>
            </c:ext>
          </c:extLst>
        </c:ser>
        <c:ser>
          <c:idx val="10"/>
          <c:order val="10"/>
          <c:tx>
            <c:strRef>
              <c:f>'A. SYTUACJI M-K.'!$AM$35</c:f>
              <c:strCache>
                <c:ptCount val="1"/>
                <c:pt idx="0">
                  <c:v>Pozostałe aktywa</c:v>
                </c:pt>
              </c:strCache>
            </c:strRef>
          </c:tx>
          <c:spPr>
            <a:solidFill>
              <a:srgbClr val="FFFF00"/>
            </a:solidFill>
            <a:ln>
              <a:noFill/>
            </a:ln>
            <a:effectLst/>
          </c:spPr>
          <c:invertIfNegative val="0"/>
          <c:cat>
            <c:numRef>
              <c:f>'A. SYTUACJI M-K.'!$AN$25:$AP$25</c:f>
              <c:numCache>
                <c:formatCode>Standardowy</c:formatCode>
                <c:ptCount val="3"/>
                <c:pt idx="0">
                  <c:v>2019</c:v>
                </c:pt>
                <c:pt idx="1">
                  <c:v>2018</c:v>
                </c:pt>
                <c:pt idx="2">
                  <c:v>2017</c:v>
                </c:pt>
              </c:numCache>
            </c:numRef>
          </c:cat>
          <c:val>
            <c:numRef>
              <c:f>'A. SYTUACJI M-K.'!$AN$35:$AP$35</c:f>
              <c:numCache>
                <c:formatCode>@</c:formatCode>
                <c:ptCount val="3"/>
                <c:pt idx="0">
                  <c:v>1408600</c:v>
                </c:pt>
                <c:pt idx="1">
                  <c:v>1445000</c:v>
                </c:pt>
                <c:pt idx="2" formatCode="#\ ###">
                  <c:v>240900</c:v>
                </c:pt>
              </c:numCache>
            </c:numRef>
          </c:val>
          <c:extLst>
            <c:ext xmlns:c16="http://schemas.microsoft.com/office/drawing/2014/chart" uri="{C3380CC4-5D6E-409C-BE32-E72D297353CC}">
              <c16:uniqueId val="{0000000A-DD8E-439D-9C8C-8620E97146B8}"/>
            </c:ext>
          </c:extLst>
        </c:ser>
        <c:dLbls>
          <c:showLegendKey val="0"/>
          <c:showVal val="0"/>
          <c:showCatName val="0"/>
          <c:showSerName val="0"/>
          <c:showPercent val="0"/>
          <c:showBubbleSize val="0"/>
        </c:dLbls>
        <c:gapWidth val="150"/>
        <c:overlap val="100"/>
        <c:axId val="630335760"/>
        <c:axId val="630333520"/>
      </c:barChart>
      <c:catAx>
        <c:axId val="63033576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33520"/>
        <c:crosses val="autoZero"/>
        <c:auto val="1"/>
        <c:lblAlgn val="ctr"/>
        <c:lblOffset val="100"/>
        <c:noMultiLvlLbl val="0"/>
      </c:catAx>
      <c:valAx>
        <c:axId val="630333520"/>
        <c:scaling>
          <c:orientation val="minMax"/>
        </c:scaling>
        <c:delete val="0"/>
        <c:axPos val="l"/>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35760"/>
        <c:crosses val="autoZero"/>
        <c:crossBetween val="between"/>
      </c:valAx>
      <c:spPr>
        <a:noFill/>
        <a:ln>
          <a:noFill/>
        </a:ln>
        <a:effectLst/>
      </c:spPr>
    </c:plotArea>
    <c:legend>
      <c:legendPos val="b"/>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STRUKTURY PASYWÓW</a:t>
            </a:r>
            <a:r>
              <a:rPr lang="pl-PL" sz="1400" b="0" i="0" u="none" strike="noStrike" baseline="0"/>
              <a:t> </a:t>
            </a:r>
            <a:endParaRPr lang="pl-PL" b="0"/>
          </a:p>
        </c:rich>
      </c:tx>
      <c:layout>
        <c:manualLayout>
          <c:xMode val="edge"/>
          <c:yMode val="edge"/>
          <c:x val="0.22049300087489065"/>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M-K.'!$R$33</c:f>
              <c:strCache>
                <c:ptCount val="1"/>
                <c:pt idx="0">
                  <c:v>Cyfrowy Polsat S.A. (Polska)</c:v>
                </c:pt>
              </c:strCache>
            </c:strRef>
          </c:tx>
          <c:spPr>
            <a:solidFill>
              <a:schemeClr val="accent6"/>
            </a:solidFill>
            <a:ln>
              <a:noFill/>
            </a:ln>
            <a:effectLst/>
          </c:spPr>
          <c:invertIfNegative val="0"/>
          <c:cat>
            <c:numRef>
              <c:f>'A. SYTUACJI M-K.'!$S$32:$U$32</c:f>
              <c:numCache>
                <c:formatCode>Standardowy</c:formatCode>
                <c:ptCount val="3"/>
                <c:pt idx="0">
                  <c:v>2019</c:v>
                </c:pt>
                <c:pt idx="1">
                  <c:v>2018</c:v>
                </c:pt>
                <c:pt idx="2">
                  <c:v>2017</c:v>
                </c:pt>
              </c:numCache>
            </c:numRef>
          </c:cat>
          <c:val>
            <c:numRef>
              <c:f>'A. SYTUACJI M-K.'!$S$33:$U$33</c:f>
              <c:numCache>
                <c:formatCode>0.000</c:formatCode>
                <c:ptCount val="3"/>
                <c:pt idx="0">
                  <c:v>0.8652579284451033</c:v>
                </c:pt>
                <c:pt idx="1">
                  <c:v>0.89798063486960067</c:v>
                </c:pt>
                <c:pt idx="2">
                  <c:v>0.77477108803519357</c:v>
                </c:pt>
              </c:numCache>
            </c:numRef>
          </c:val>
          <c:extLst>
            <c:ext xmlns:c16="http://schemas.microsoft.com/office/drawing/2014/chart" uri="{C3380CC4-5D6E-409C-BE32-E72D297353CC}">
              <c16:uniqueId val="{00000000-4F46-45A9-A505-BACD76200FE2}"/>
            </c:ext>
          </c:extLst>
        </c:ser>
        <c:ser>
          <c:idx val="1"/>
          <c:order val="1"/>
          <c:tx>
            <c:strRef>
              <c:f>'A. SYTUACJI M-K.'!$R$34</c:f>
              <c:strCache>
                <c:ptCount val="1"/>
                <c:pt idx="0">
                  <c:v>Telewizja Polska S.A. (Polska)</c:v>
                </c:pt>
              </c:strCache>
            </c:strRef>
          </c:tx>
          <c:spPr>
            <a:solidFill>
              <a:schemeClr val="accent5"/>
            </a:solidFill>
            <a:ln>
              <a:noFill/>
            </a:ln>
            <a:effectLst/>
          </c:spPr>
          <c:invertIfNegative val="0"/>
          <c:cat>
            <c:numRef>
              <c:f>'A. SYTUACJI M-K.'!$S$32:$U$32</c:f>
              <c:numCache>
                <c:formatCode>Standardowy</c:formatCode>
                <c:ptCount val="3"/>
                <c:pt idx="0">
                  <c:v>2019</c:v>
                </c:pt>
                <c:pt idx="1">
                  <c:v>2018</c:v>
                </c:pt>
                <c:pt idx="2">
                  <c:v>2017</c:v>
                </c:pt>
              </c:numCache>
            </c:numRef>
          </c:cat>
          <c:val>
            <c:numRef>
              <c:f>'A. SYTUACJI M-K.'!$S$34:$U$34</c:f>
              <c:numCache>
                <c:formatCode>0.000</c:formatCode>
                <c:ptCount val="3"/>
                <c:pt idx="0">
                  <c:v>0.34821694195235625</c:v>
                </c:pt>
                <c:pt idx="1">
                  <c:v>0.45873955767805513</c:v>
                </c:pt>
                <c:pt idx="2">
                  <c:v>0.45184925236961831</c:v>
                </c:pt>
              </c:numCache>
            </c:numRef>
          </c:val>
          <c:extLst>
            <c:ext xmlns:c16="http://schemas.microsoft.com/office/drawing/2014/chart" uri="{C3380CC4-5D6E-409C-BE32-E72D297353CC}">
              <c16:uniqueId val="{00000001-4F46-45A9-A505-BACD76200FE2}"/>
            </c:ext>
          </c:extLst>
        </c:ser>
        <c:ser>
          <c:idx val="2"/>
          <c:order val="2"/>
          <c:tx>
            <c:strRef>
              <c:f>'A. SYTUACJI M-K.'!$R$35</c:f>
              <c:strCache>
                <c:ptCount val="1"/>
                <c:pt idx="0">
                  <c:v>Orange Polska S.A. (Polska)</c:v>
                </c:pt>
              </c:strCache>
            </c:strRef>
          </c:tx>
          <c:spPr>
            <a:solidFill>
              <a:schemeClr val="accent2"/>
            </a:solidFill>
            <a:ln>
              <a:noFill/>
            </a:ln>
            <a:effectLst/>
          </c:spPr>
          <c:invertIfNegative val="0"/>
          <c:cat>
            <c:numRef>
              <c:f>'A. SYTUACJI M-K.'!$S$32:$U$32</c:f>
              <c:numCache>
                <c:formatCode>Standardowy</c:formatCode>
                <c:ptCount val="3"/>
                <c:pt idx="0">
                  <c:v>2019</c:v>
                </c:pt>
                <c:pt idx="1">
                  <c:v>2018</c:v>
                </c:pt>
                <c:pt idx="2">
                  <c:v>2017</c:v>
                </c:pt>
              </c:numCache>
            </c:numRef>
          </c:cat>
          <c:val>
            <c:numRef>
              <c:f>'A. SYTUACJI M-K.'!$S$35:$U$35</c:f>
              <c:numCache>
                <c:formatCode>0.000</c:formatCode>
                <c:ptCount val="3"/>
                <c:pt idx="0">
                  <c:v>0.76735405169909965</c:v>
                </c:pt>
                <c:pt idx="1">
                  <c:v>0.82134480062548865</c:v>
                </c:pt>
                <c:pt idx="2">
                  <c:v>0.76475567525971533</c:v>
                </c:pt>
              </c:numCache>
            </c:numRef>
          </c:val>
          <c:extLst>
            <c:ext xmlns:c16="http://schemas.microsoft.com/office/drawing/2014/chart" uri="{C3380CC4-5D6E-409C-BE32-E72D297353CC}">
              <c16:uniqueId val="{00000002-4F46-45A9-A505-BACD76200FE2}"/>
            </c:ext>
          </c:extLst>
        </c:ser>
        <c:ser>
          <c:idx val="3"/>
          <c:order val="3"/>
          <c:tx>
            <c:strRef>
              <c:f>'A. SYTUACJI M-K.'!$R$36</c:f>
              <c:strCache>
                <c:ptCount val="1"/>
                <c:pt idx="0">
                  <c:v>Play Communications S.A. (Polska)</c:v>
                </c:pt>
              </c:strCache>
            </c:strRef>
          </c:tx>
          <c:spPr>
            <a:solidFill>
              <a:schemeClr val="accent4"/>
            </a:solidFill>
            <a:ln>
              <a:noFill/>
            </a:ln>
            <a:effectLst/>
          </c:spPr>
          <c:invertIfNegative val="0"/>
          <c:cat>
            <c:numRef>
              <c:f>'A. SYTUACJI M-K.'!$S$32:$U$32</c:f>
              <c:numCache>
                <c:formatCode>Standardowy</c:formatCode>
                <c:ptCount val="3"/>
                <c:pt idx="0">
                  <c:v>2019</c:v>
                </c:pt>
                <c:pt idx="1">
                  <c:v>2018</c:v>
                </c:pt>
                <c:pt idx="2">
                  <c:v>2017</c:v>
                </c:pt>
              </c:numCache>
            </c:numRef>
          </c:cat>
          <c:val>
            <c:numRef>
              <c:f>'A. SYTUACJI M-K.'!$S$36:$U$36</c:f>
              <c:numCache>
                <c:formatCode>0.000</c:formatCode>
                <c:ptCount val="3"/>
                <c:pt idx="0">
                  <c:v>3.7558786864250626E-2</c:v>
                </c:pt>
                <c:pt idx="1">
                  <c:v>-2.2994639652263092E-2</c:v>
                </c:pt>
                <c:pt idx="2">
                  <c:v>-2.3506150462185859E-2</c:v>
                </c:pt>
              </c:numCache>
            </c:numRef>
          </c:val>
          <c:extLst>
            <c:ext xmlns:c16="http://schemas.microsoft.com/office/drawing/2014/chart" uri="{C3380CC4-5D6E-409C-BE32-E72D297353CC}">
              <c16:uniqueId val="{00000003-4F46-45A9-A505-BACD76200FE2}"/>
            </c:ext>
          </c:extLst>
        </c:ser>
        <c:ser>
          <c:idx val="4"/>
          <c:order val="4"/>
          <c:tx>
            <c:strRef>
              <c:f>'A. SYTUACJI M-K.'!$R$37</c:f>
              <c:strCache>
                <c:ptCount val="1"/>
                <c:pt idx="0">
                  <c:v>Branża</c:v>
                </c:pt>
              </c:strCache>
            </c:strRef>
          </c:tx>
          <c:spPr>
            <a:solidFill>
              <a:schemeClr val="accent3"/>
            </a:solidFill>
            <a:ln>
              <a:noFill/>
            </a:ln>
            <a:effectLst/>
          </c:spPr>
          <c:invertIfNegative val="0"/>
          <c:cat>
            <c:numRef>
              <c:f>'A. SYTUACJI M-K.'!$S$32:$U$32</c:f>
              <c:numCache>
                <c:formatCode>Standardowy</c:formatCode>
                <c:ptCount val="3"/>
                <c:pt idx="0">
                  <c:v>2019</c:v>
                </c:pt>
                <c:pt idx="1">
                  <c:v>2018</c:v>
                </c:pt>
                <c:pt idx="2">
                  <c:v>2017</c:v>
                </c:pt>
              </c:numCache>
            </c:numRef>
          </c:cat>
          <c:val>
            <c:numRef>
              <c:f>'A. SYTUACJI M-K.'!$S$37:$U$37</c:f>
              <c:numCache>
                <c:formatCode>0.000</c:formatCode>
                <c:ptCount val="3"/>
                <c:pt idx="0">
                  <c:v>0.64157374494340269</c:v>
                </c:pt>
                <c:pt idx="1">
                  <c:v>0.6535825933277869</c:v>
                </c:pt>
                <c:pt idx="2">
                  <c:v>0.57632938214782614</c:v>
                </c:pt>
              </c:numCache>
            </c:numRef>
          </c:val>
          <c:extLst>
            <c:ext xmlns:c16="http://schemas.microsoft.com/office/drawing/2014/chart" uri="{C3380CC4-5D6E-409C-BE32-E72D297353CC}">
              <c16:uniqueId val="{00000004-4F46-45A9-A505-BACD76200FE2}"/>
            </c:ext>
          </c:extLst>
        </c:ser>
        <c:dLbls>
          <c:showLegendKey val="0"/>
          <c:showVal val="0"/>
          <c:showCatName val="0"/>
          <c:showSerName val="0"/>
          <c:showPercent val="0"/>
          <c:showBubbleSize val="0"/>
        </c:dLbls>
        <c:gapWidth val="219"/>
        <c:overlap val="-27"/>
        <c:axId val="630823096"/>
        <c:axId val="630818936"/>
      </c:barChart>
      <c:catAx>
        <c:axId val="63082309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18936"/>
        <c:crosses val="autoZero"/>
        <c:auto val="1"/>
        <c:lblAlgn val="ctr"/>
        <c:lblOffset val="100"/>
        <c:noMultiLvlLbl val="0"/>
      </c:catAx>
      <c:valAx>
        <c:axId val="630818936"/>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2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OGÓLNEGO ZADŁUŻENIA</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M-K.'!$R$57</c:f>
              <c:strCache>
                <c:ptCount val="1"/>
                <c:pt idx="0">
                  <c:v>Cyfrowy Polsat S.A. (Polska)</c:v>
                </c:pt>
              </c:strCache>
            </c:strRef>
          </c:tx>
          <c:spPr>
            <a:solidFill>
              <a:schemeClr val="accent6"/>
            </a:solidFill>
            <a:ln>
              <a:noFill/>
            </a:ln>
            <a:effectLst/>
          </c:spPr>
          <c:invertIfNegative val="0"/>
          <c:cat>
            <c:numRef>
              <c:f>'A. SYTUACJI M-K.'!$S$56:$U$56</c:f>
              <c:numCache>
                <c:formatCode>Standardowy</c:formatCode>
                <c:ptCount val="3"/>
                <c:pt idx="0">
                  <c:v>2019</c:v>
                </c:pt>
                <c:pt idx="1">
                  <c:v>2018</c:v>
                </c:pt>
                <c:pt idx="2">
                  <c:v>2017</c:v>
                </c:pt>
              </c:numCache>
            </c:numRef>
          </c:cat>
          <c:val>
            <c:numRef>
              <c:f>'A. SYTUACJI M-K.'!$S$57:$U$57</c:f>
              <c:numCache>
                <c:formatCode>0.000</c:formatCode>
                <c:ptCount val="3"/>
                <c:pt idx="0">
                  <c:v>0.5561620885190367</c:v>
                </c:pt>
                <c:pt idx="1">
                  <c:v>0.54799197310468839</c:v>
                </c:pt>
                <c:pt idx="2">
                  <c:v>0.56345294711053462</c:v>
                </c:pt>
              </c:numCache>
            </c:numRef>
          </c:val>
          <c:extLst>
            <c:ext xmlns:c16="http://schemas.microsoft.com/office/drawing/2014/chart" uri="{C3380CC4-5D6E-409C-BE32-E72D297353CC}">
              <c16:uniqueId val="{00000000-5BF0-456D-9540-A5AEF23B72CF}"/>
            </c:ext>
          </c:extLst>
        </c:ser>
        <c:ser>
          <c:idx val="1"/>
          <c:order val="1"/>
          <c:tx>
            <c:strRef>
              <c:f>'A. SYTUACJI M-K.'!$R$58</c:f>
              <c:strCache>
                <c:ptCount val="1"/>
                <c:pt idx="0">
                  <c:v>Telewizja Polska S.A. (Polska)</c:v>
                </c:pt>
              </c:strCache>
            </c:strRef>
          </c:tx>
          <c:spPr>
            <a:solidFill>
              <a:schemeClr val="accent5"/>
            </a:solidFill>
            <a:ln>
              <a:noFill/>
            </a:ln>
            <a:effectLst/>
          </c:spPr>
          <c:invertIfNegative val="0"/>
          <c:cat>
            <c:numRef>
              <c:f>'A. SYTUACJI M-K.'!$S$56:$U$56</c:f>
              <c:numCache>
                <c:formatCode>Standardowy</c:formatCode>
                <c:ptCount val="3"/>
                <c:pt idx="0">
                  <c:v>2019</c:v>
                </c:pt>
                <c:pt idx="1">
                  <c:v>2018</c:v>
                </c:pt>
                <c:pt idx="2">
                  <c:v>2017</c:v>
                </c:pt>
              </c:numCache>
            </c:numRef>
          </c:cat>
          <c:val>
            <c:numRef>
              <c:f>'A. SYTUACJI M-K.'!$S$58:$U$58</c:f>
              <c:numCache>
                <c:formatCode>0.000</c:formatCode>
                <c:ptCount val="3"/>
                <c:pt idx="0">
                  <c:v>0.62007699734932031</c:v>
                </c:pt>
                <c:pt idx="1">
                  <c:v>0.55688427499915438</c:v>
                </c:pt>
                <c:pt idx="2">
                  <c:v>0.57913205029869841</c:v>
                </c:pt>
              </c:numCache>
            </c:numRef>
          </c:val>
          <c:extLst>
            <c:ext xmlns:c16="http://schemas.microsoft.com/office/drawing/2014/chart" uri="{C3380CC4-5D6E-409C-BE32-E72D297353CC}">
              <c16:uniqueId val="{00000001-5BF0-456D-9540-A5AEF23B72CF}"/>
            </c:ext>
          </c:extLst>
        </c:ser>
        <c:ser>
          <c:idx val="2"/>
          <c:order val="2"/>
          <c:tx>
            <c:strRef>
              <c:f>'A. SYTUACJI M-K.'!$R$59</c:f>
              <c:strCache>
                <c:ptCount val="1"/>
                <c:pt idx="0">
                  <c:v>Orange Polska S.A. (Polska)</c:v>
                </c:pt>
              </c:strCache>
            </c:strRef>
          </c:tx>
          <c:spPr>
            <a:solidFill>
              <a:schemeClr val="accent2"/>
            </a:solidFill>
            <a:ln>
              <a:noFill/>
            </a:ln>
            <a:effectLst/>
          </c:spPr>
          <c:invertIfNegative val="0"/>
          <c:cat>
            <c:numRef>
              <c:f>'A. SYTUACJI M-K.'!$S$56:$U$56</c:f>
              <c:numCache>
                <c:formatCode>Standardowy</c:formatCode>
                <c:ptCount val="3"/>
                <c:pt idx="0">
                  <c:v>2019</c:v>
                </c:pt>
                <c:pt idx="1">
                  <c:v>2018</c:v>
                </c:pt>
                <c:pt idx="2">
                  <c:v>2017</c:v>
                </c:pt>
              </c:numCache>
            </c:numRef>
          </c:cat>
          <c:val>
            <c:numRef>
              <c:f>'A. SYTUACJI M-K.'!$S$59:$U$59</c:f>
              <c:numCache>
                <c:formatCode>0.000</c:formatCode>
                <c:ptCount val="3"/>
                <c:pt idx="0">
                  <c:v>0.5658997534921939</c:v>
                </c:pt>
                <c:pt idx="1">
                  <c:v>0.54913071474565356</c:v>
                </c:pt>
                <c:pt idx="2">
                  <c:v>0.56665067806218117</c:v>
                </c:pt>
              </c:numCache>
            </c:numRef>
          </c:val>
          <c:extLst>
            <c:ext xmlns:c16="http://schemas.microsoft.com/office/drawing/2014/chart" uri="{C3380CC4-5D6E-409C-BE32-E72D297353CC}">
              <c16:uniqueId val="{00000002-5BF0-456D-9540-A5AEF23B72CF}"/>
            </c:ext>
          </c:extLst>
        </c:ser>
        <c:ser>
          <c:idx val="3"/>
          <c:order val="3"/>
          <c:tx>
            <c:strRef>
              <c:f>'A. SYTUACJI M-K.'!$R$60</c:f>
              <c:strCache>
                <c:ptCount val="1"/>
                <c:pt idx="0">
                  <c:v>Play Communications S.A. (Polska)</c:v>
                </c:pt>
              </c:strCache>
            </c:strRef>
          </c:tx>
          <c:spPr>
            <a:solidFill>
              <a:schemeClr val="accent4"/>
            </a:solidFill>
            <a:ln>
              <a:noFill/>
            </a:ln>
            <a:effectLst/>
          </c:spPr>
          <c:invertIfNegative val="0"/>
          <c:cat>
            <c:numRef>
              <c:f>'A. SYTUACJI M-K.'!$S$56:$U$56</c:f>
              <c:numCache>
                <c:formatCode>Standardowy</c:formatCode>
                <c:ptCount val="3"/>
                <c:pt idx="0">
                  <c:v>2019</c:v>
                </c:pt>
                <c:pt idx="1">
                  <c:v>2018</c:v>
                </c:pt>
                <c:pt idx="2">
                  <c:v>2017</c:v>
                </c:pt>
              </c:numCache>
            </c:numRef>
          </c:cat>
          <c:val>
            <c:numRef>
              <c:f>'A. SYTUACJI M-K.'!$S$60:$U$60</c:f>
              <c:numCache>
                <c:formatCode>0.000</c:formatCode>
                <c:ptCount val="3"/>
                <c:pt idx="0">
                  <c:v>0.9638008107687448</c:v>
                </c:pt>
                <c:pt idx="1">
                  <c:v>1.0235358377604795</c:v>
                </c:pt>
                <c:pt idx="2">
                  <c:v>1.0240719902878155</c:v>
                </c:pt>
              </c:numCache>
            </c:numRef>
          </c:val>
          <c:extLst>
            <c:ext xmlns:c16="http://schemas.microsoft.com/office/drawing/2014/chart" uri="{C3380CC4-5D6E-409C-BE32-E72D297353CC}">
              <c16:uniqueId val="{00000003-5BF0-456D-9540-A5AEF23B72CF}"/>
            </c:ext>
          </c:extLst>
        </c:ser>
        <c:ser>
          <c:idx val="4"/>
          <c:order val="4"/>
          <c:tx>
            <c:strRef>
              <c:f>'A. SYTUACJI M-K.'!$R$61</c:f>
              <c:strCache>
                <c:ptCount val="1"/>
                <c:pt idx="0">
                  <c:v>Branża</c:v>
                </c:pt>
              </c:strCache>
            </c:strRef>
          </c:tx>
          <c:spPr>
            <a:solidFill>
              <a:schemeClr val="accent3"/>
            </a:solidFill>
            <a:ln>
              <a:noFill/>
            </a:ln>
            <a:effectLst/>
          </c:spPr>
          <c:invertIfNegative val="0"/>
          <c:cat>
            <c:numRef>
              <c:f>'A. SYTUACJI M-K.'!$S$56:$U$56</c:f>
              <c:numCache>
                <c:formatCode>Standardowy</c:formatCode>
                <c:ptCount val="3"/>
                <c:pt idx="0">
                  <c:v>2019</c:v>
                </c:pt>
                <c:pt idx="1">
                  <c:v>2018</c:v>
                </c:pt>
                <c:pt idx="2">
                  <c:v>2017</c:v>
                </c:pt>
              </c:numCache>
            </c:numRef>
          </c:cat>
          <c:val>
            <c:numRef>
              <c:f>'A. SYTUACJI M-K.'!$S$61:$U$61</c:f>
              <c:numCache>
                <c:formatCode>0.000</c:formatCode>
                <c:ptCount val="3"/>
                <c:pt idx="0">
                  <c:v>0.61496507927789756</c:v>
                </c:pt>
                <c:pt idx="1">
                  <c:v>0.61192883580926183</c:v>
                </c:pt>
                <c:pt idx="2">
                  <c:v>0.63171402474913674</c:v>
                </c:pt>
              </c:numCache>
            </c:numRef>
          </c:val>
          <c:extLst>
            <c:ext xmlns:c16="http://schemas.microsoft.com/office/drawing/2014/chart" uri="{C3380CC4-5D6E-409C-BE32-E72D297353CC}">
              <c16:uniqueId val="{00000004-5BF0-456D-9540-A5AEF23B72CF}"/>
            </c:ext>
          </c:extLst>
        </c:ser>
        <c:dLbls>
          <c:showLegendKey val="0"/>
          <c:showVal val="0"/>
          <c:showCatName val="0"/>
          <c:showSerName val="0"/>
          <c:showPercent val="0"/>
          <c:showBubbleSize val="0"/>
        </c:dLbls>
        <c:gapWidth val="219"/>
        <c:overlap val="-27"/>
        <c:axId val="642880144"/>
        <c:axId val="642879504"/>
      </c:barChart>
      <c:catAx>
        <c:axId val="64288014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2879504"/>
        <c:crosses val="autoZero"/>
        <c:auto val="1"/>
        <c:lblAlgn val="ctr"/>
        <c:lblOffset val="100"/>
        <c:noMultiLvlLbl val="0"/>
      </c:catAx>
      <c:valAx>
        <c:axId val="64287950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288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ZADŁUŻENIA DŁUGOTERMINOWEGO</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M-K.'!$R$63</c:f>
              <c:strCache>
                <c:ptCount val="1"/>
                <c:pt idx="0">
                  <c:v>Cyfrowy Polsat S.A. (Polska)</c:v>
                </c:pt>
              </c:strCache>
            </c:strRef>
          </c:tx>
          <c:spPr>
            <a:solidFill>
              <a:schemeClr val="accent6"/>
            </a:solidFill>
            <a:ln>
              <a:noFill/>
            </a:ln>
            <a:effectLst/>
          </c:spPr>
          <c:invertIfNegative val="0"/>
          <c:cat>
            <c:numRef>
              <c:f>'A. SYTUACJI M-K.'!$S$62:$U$62</c:f>
              <c:numCache>
                <c:formatCode>Standardowy</c:formatCode>
                <c:ptCount val="3"/>
                <c:pt idx="0">
                  <c:v>2019</c:v>
                </c:pt>
                <c:pt idx="1">
                  <c:v>2018</c:v>
                </c:pt>
                <c:pt idx="2">
                  <c:v>2017</c:v>
                </c:pt>
              </c:numCache>
            </c:numRef>
          </c:cat>
          <c:val>
            <c:numRef>
              <c:f>'A. SYTUACJI M-K.'!$S$63:$U$63</c:f>
              <c:numCache>
                <c:formatCode>0.000</c:formatCode>
                <c:ptCount val="3"/>
                <c:pt idx="0">
                  <c:v>0.8107648650257645</c:v>
                </c:pt>
                <c:pt idx="1">
                  <c:v>0.81268848892132695</c:v>
                </c:pt>
                <c:pt idx="2">
                  <c:v>0.96755744090849072</c:v>
                </c:pt>
              </c:numCache>
            </c:numRef>
          </c:val>
          <c:extLst>
            <c:ext xmlns:c16="http://schemas.microsoft.com/office/drawing/2014/chart" uri="{C3380CC4-5D6E-409C-BE32-E72D297353CC}">
              <c16:uniqueId val="{00000000-3837-4B27-A7FA-95AC1A0AC84A}"/>
            </c:ext>
          </c:extLst>
        </c:ser>
        <c:ser>
          <c:idx val="1"/>
          <c:order val="1"/>
          <c:tx>
            <c:strRef>
              <c:f>'A. SYTUACJI M-K.'!$R$64</c:f>
              <c:strCache>
                <c:ptCount val="1"/>
                <c:pt idx="0">
                  <c:v>Telewizja Polska S.A. (Polska)</c:v>
                </c:pt>
              </c:strCache>
            </c:strRef>
          </c:tx>
          <c:spPr>
            <a:solidFill>
              <a:schemeClr val="accent5"/>
            </a:solidFill>
            <a:ln>
              <a:noFill/>
            </a:ln>
            <a:effectLst/>
          </c:spPr>
          <c:invertIfNegative val="0"/>
          <c:cat>
            <c:numRef>
              <c:f>'A. SYTUACJI M-K.'!$S$62:$U$62</c:f>
              <c:numCache>
                <c:formatCode>Standardowy</c:formatCode>
                <c:ptCount val="3"/>
                <c:pt idx="0">
                  <c:v>2019</c:v>
                </c:pt>
                <c:pt idx="1">
                  <c:v>2018</c:v>
                </c:pt>
                <c:pt idx="2">
                  <c:v>2017</c:v>
                </c:pt>
              </c:numCache>
            </c:numRef>
          </c:cat>
          <c:val>
            <c:numRef>
              <c:f>'A. SYTUACJI M-K.'!$S$64:$U$64</c:f>
              <c:numCache>
                <c:formatCode>0.000</c:formatCode>
                <c:ptCount val="3"/>
                <c:pt idx="0">
                  <c:v>0.7466779599835327</c:v>
                </c:pt>
                <c:pt idx="1">
                  <c:v>0.54197638691177619</c:v>
                </c:pt>
                <c:pt idx="2">
                  <c:v>0.7735629583623681</c:v>
                </c:pt>
              </c:numCache>
            </c:numRef>
          </c:val>
          <c:extLst>
            <c:ext xmlns:c16="http://schemas.microsoft.com/office/drawing/2014/chart" uri="{C3380CC4-5D6E-409C-BE32-E72D297353CC}">
              <c16:uniqueId val="{00000001-3837-4B27-A7FA-95AC1A0AC84A}"/>
            </c:ext>
          </c:extLst>
        </c:ser>
        <c:ser>
          <c:idx val="2"/>
          <c:order val="2"/>
          <c:tx>
            <c:strRef>
              <c:f>'A. SYTUACJI M-K.'!$R$65</c:f>
              <c:strCache>
                <c:ptCount val="1"/>
                <c:pt idx="0">
                  <c:v>Orange Polska S.A. (Polska)</c:v>
                </c:pt>
              </c:strCache>
            </c:strRef>
          </c:tx>
          <c:spPr>
            <a:solidFill>
              <a:schemeClr val="accent2"/>
            </a:solidFill>
            <a:ln>
              <a:noFill/>
            </a:ln>
            <a:effectLst/>
          </c:spPr>
          <c:invertIfNegative val="0"/>
          <c:cat>
            <c:numRef>
              <c:f>'A. SYTUACJI M-K.'!$S$62:$U$62</c:f>
              <c:numCache>
                <c:formatCode>Standardowy</c:formatCode>
                <c:ptCount val="3"/>
                <c:pt idx="0">
                  <c:v>2019</c:v>
                </c:pt>
                <c:pt idx="1">
                  <c:v>2018</c:v>
                </c:pt>
                <c:pt idx="2">
                  <c:v>2017</c:v>
                </c:pt>
              </c:numCache>
            </c:numRef>
          </c:cat>
          <c:val>
            <c:numRef>
              <c:f>'A. SYTUACJI M-K.'!$S$65:$U$65</c:f>
              <c:numCache>
                <c:formatCode>0.000</c:formatCode>
                <c:ptCount val="3"/>
                <c:pt idx="0">
                  <c:v>0.91616199848599544</c:v>
                </c:pt>
                <c:pt idx="1">
                  <c:v>0.6516896715849595</c:v>
                </c:pt>
                <c:pt idx="2">
                  <c:v>0.69953713020728514</c:v>
                </c:pt>
              </c:numCache>
            </c:numRef>
          </c:val>
          <c:extLst>
            <c:ext xmlns:c16="http://schemas.microsoft.com/office/drawing/2014/chart" uri="{C3380CC4-5D6E-409C-BE32-E72D297353CC}">
              <c16:uniqueId val="{00000002-3837-4B27-A7FA-95AC1A0AC84A}"/>
            </c:ext>
          </c:extLst>
        </c:ser>
        <c:ser>
          <c:idx val="3"/>
          <c:order val="3"/>
          <c:tx>
            <c:strRef>
              <c:f>'A. SYTUACJI M-K.'!$R$66</c:f>
              <c:strCache>
                <c:ptCount val="1"/>
                <c:pt idx="0">
                  <c:v>Play Communications S.A. (Polska)</c:v>
                </c:pt>
              </c:strCache>
            </c:strRef>
          </c:tx>
          <c:spPr>
            <a:solidFill>
              <a:schemeClr val="accent4"/>
            </a:solidFill>
            <a:ln>
              <a:noFill/>
            </a:ln>
            <a:effectLst/>
          </c:spPr>
          <c:invertIfNegative val="0"/>
          <c:cat>
            <c:numRef>
              <c:f>'A. SYTUACJI M-K.'!$S$62:$U$62</c:f>
              <c:numCache>
                <c:formatCode>Standardowy</c:formatCode>
                <c:ptCount val="3"/>
                <c:pt idx="0">
                  <c:v>2019</c:v>
                </c:pt>
                <c:pt idx="1">
                  <c:v>2018</c:v>
                </c:pt>
                <c:pt idx="2">
                  <c:v>2017</c:v>
                </c:pt>
              </c:numCache>
            </c:numRef>
          </c:cat>
          <c:val>
            <c:numRef>
              <c:f>'A. SYTUACJI M-K.'!$S$66:$U$66</c:f>
              <c:numCache>
                <c:formatCode>0.000</c:formatCode>
                <c:ptCount val="3"/>
                <c:pt idx="0">
                  <c:v>20.99833982583716</c:v>
                </c:pt>
                <c:pt idx="1">
                  <c:v>-32.132164477555378</c:v>
                </c:pt>
                <c:pt idx="2">
                  <c:v>-32.639291745656912</c:v>
                </c:pt>
              </c:numCache>
            </c:numRef>
          </c:val>
          <c:extLst>
            <c:ext xmlns:c16="http://schemas.microsoft.com/office/drawing/2014/chart" uri="{C3380CC4-5D6E-409C-BE32-E72D297353CC}">
              <c16:uniqueId val="{00000003-3837-4B27-A7FA-95AC1A0AC84A}"/>
            </c:ext>
          </c:extLst>
        </c:ser>
        <c:ser>
          <c:idx val="4"/>
          <c:order val="4"/>
          <c:tx>
            <c:strRef>
              <c:f>'A. SYTUACJI M-K.'!$R$67</c:f>
              <c:strCache>
                <c:ptCount val="1"/>
                <c:pt idx="0">
                  <c:v>Branża</c:v>
                </c:pt>
              </c:strCache>
            </c:strRef>
          </c:tx>
          <c:spPr>
            <a:solidFill>
              <a:schemeClr val="accent3"/>
            </a:solidFill>
            <a:ln>
              <a:noFill/>
            </a:ln>
            <a:effectLst/>
          </c:spPr>
          <c:invertIfNegative val="0"/>
          <c:cat>
            <c:numRef>
              <c:f>'A. SYTUACJI M-K.'!$S$62:$U$62</c:f>
              <c:numCache>
                <c:formatCode>Standardowy</c:formatCode>
                <c:ptCount val="3"/>
                <c:pt idx="0">
                  <c:v>2019</c:v>
                </c:pt>
                <c:pt idx="1">
                  <c:v>2018</c:v>
                </c:pt>
                <c:pt idx="2">
                  <c:v>2017</c:v>
                </c:pt>
              </c:numCache>
            </c:numRef>
          </c:cat>
          <c:val>
            <c:numRef>
              <c:f>'A. SYTUACJI M-K.'!$S$67:$U$67</c:f>
              <c:numCache>
                <c:formatCode>0.000</c:formatCode>
                <c:ptCount val="3"/>
                <c:pt idx="0">
                  <c:v>1.0958157895759555</c:v>
                </c:pt>
                <c:pt idx="1">
                  <c:v>1.0020321090383979</c:v>
                </c:pt>
                <c:pt idx="2">
                  <c:v>1.1644118643558943</c:v>
                </c:pt>
              </c:numCache>
            </c:numRef>
          </c:val>
          <c:extLst>
            <c:ext xmlns:c16="http://schemas.microsoft.com/office/drawing/2014/chart" uri="{C3380CC4-5D6E-409C-BE32-E72D297353CC}">
              <c16:uniqueId val="{00000004-3837-4B27-A7FA-95AC1A0AC84A}"/>
            </c:ext>
          </c:extLst>
        </c:ser>
        <c:dLbls>
          <c:showLegendKey val="0"/>
          <c:showVal val="0"/>
          <c:showCatName val="0"/>
          <c:showSerName val="0"/>
          <c:showPercent val="0"/>
          <c:showBubbleSize val="0"/>
        </c:dLbls>
        <c:gapWidth val="219"/>
        <c:overlap val="-27"/>
        <c:axId val="630350480"/>
        <c:axId val="630351120"/>
      </c:barChart>
      <c:catAx>
        <c:axId val="63035048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51120"/>
        <c:crosses val="autoZero"/>
        <c:auto val="1"/>
        <c:lblAlgn val="ctr"/>
        <c:lblOffset val="100"/>
        <c:noMultiLvlLbl val="0"/>
      </c:catAx>
      <c:valAx>
        <c:axId val="630351120"/>
        <c:scaling>
          <c:orientation val="minMax"/>
          <c:max val="5"/>
          <c:min val="-4"/>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350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ZADŁUŻENIA KRÓTKOTERMINOWEGO</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M-K.'!$R$39</c:f>
              <c:strCache>
                <c:ptCount val="1"/>
                <c:pt idx="0">
                  <c:v>Cyfrowy Polsat S.A. (Polska)</c:v>
                </c:pt>
              </c:strCache>
            </c:strRef>
          </c:tx>
          <c:spPr>
            <a:solidFill>
              <a:schemeClr val="accent6"/>
            </a:solidFill>
            <a:ln>
              <a:noFill/>
            </a:ln>
            <a:effectLst/>
          </c:spPr>
          <c:invertIfNegative val="0"/>
          <c:cat>
            <c:numRef>
              <c:f>'A. SYTUACJI M-K.'!$S$38:$U$38</c:f>
              <c:numCache>
                <c:formatCode>Standardowy</c:formatCode>
                <c:ptCount val="3"/>
                <c:pt idx="0">
                  <c:v>2019</c:v>
                </c:pt>
                <c:pt idx="1">
                  <c:v>2018</c:v>
                </c:pt>
                <c:pt idx="2">
                  <c:v>2017</c:v>
                </c:pt>
              </c:numCache>
            </c:numRef>
          </c:cat>
          <c:val>
            <c:numRef>
              <c:f>'A. SYTUACJI M-K.'!$S$39:$U$39</c:f>
              <c:numCache>
                <c:formatCode>0.000</c:formatCode>
                <c:ptCount val="3"/>
                <c:pt idx="0">
                  <c:v>0.38816751225384816</c:v>
                </c:pt>
                <c:pt idx="1">
                  <c:v>0.34555269427269097</c:v>
                </c:pt>
                <c:pt idx="2">
                  <c:v>0.32314637528060214</c:v>
                </c:pt>
              </c:numCache>
            </c:numRef>
          </c:val>
          <c:extLst>
            <c:ext xmlns:c16="http://schemas.microsoft.com/office/drawing/2014/chart" uri="{C3380CC4-5D6E-409C-BE32-E72D297353CC}">
              <c16:uniqueId val="{00000000-BABB-4FF4-8204-8F7C58B8DF80}"/>
            </c:ext>
          </c:extLst>
        </c:ser>
        <c:ser>
          <c:idx val="1"/>
          <c:order val="1"/>
          <c:tx>
            <c:strRef>
              <c:f>'A. SYTUACJI M-K.'!$R$40</c:f>
              <c:strCache>
                <c:ptCount val="1"/>
                <c:pt idx="0">
                  <c:v>Telewizja Polska S.A. (Polska)</c:v>
                </c:pt>
              </c:strCache>
            </c:strRef>
          </c:tx>
          <c:spPr>
            <a:solidFill>
              <a:schemeClr val="accent5"/>
            </a:solidFill>
            <a:ln>
              <a:noFill/>
            </a:ln>
            <a:effectLst/>
          </c:spPr>
          <c:invertIfNegative val="0"/>
          <c:cat>
            <c:numRef>
              <c:f>'A. SYTUACJI M-K.'!$S$38:$U$38</c:f>
              <c:numCache>
                <c:formatCode>Standardowy</c:formatCode>
                <c:ptCount val="3"/>
                <c:pt idx="0">
                  <c:v>2019</c:v>
                </c:pt>
                <c:pt idx="1">
                  <c:v>2018</c:v>
                </c:pt>
                <c:pt idx="2">
                  <c:v>2017</c:v>
                </c:pt>
              </c:numCache>
            </c:numRef>
          </c:cat>
          <c:val>
            <c:numRef>
              <c:f>'A. SYTUACJI M-K.'!$S$40:$U$40</c:f>
              <c:numCache>
                <c:formatCode>0.000</c:formatCode>
                <c:ptCount val="3"/>
                <c:pt idx="0">
                  <c:v>1.6541193948323709</c:v>
                </c:pt>
                <c:pt idx="1">
                  <c:v>1.2288521963085095</c:v>
                </c:pt>
                <c:pt idx="2">
                  <c:v>1.0872621505428788</c:v>
                </c:pt>
              </c:numCache>
            </c:numRef>
          </c:val>
          <c:extLst>
            <c:ext xmlns:c16="http://schemas.microsoft.com/office/drawing/2014/chart" uri="{C3380CC4-5D6E-409C-BE32-E72D297353CC}">
              <c16:uniqueId val="{00000001-BABB-4FF4-8204-8F7C58B8DF80}"/>
            </c:ext>
          </c:extLst>
        </c:ser>
        <c:ser>
          <c:idx val="2"/>
          <c:order val="2"/>
          <c:tx>
            <c:strRef>
              <c:f>'A. SYTUACJI M-K.'!$R$41</c:f>
              <c:strCache>
                <c:ptCount val="1"/>
                <c:pt idx="0">
                  <c:v>Orange Polska S.A. (Polska)</c:v>
                </c:pt>
              </c:strCache>
            </c:strRef>
          </c:tx>
          <c:spPr>
            <a:solidFill>
              <a:schemeClr val="accent2"/>
            </a:solidFill>
            <a:ln>
              <a:noFill/>
            </a:ln>
            <a:effectLst/>
          </c:spPr>
          <c:invertIfNegative val="0"/>
          <c:cat>
            <c:numRef>
              <c:f>'A. SYTUACJI M-K.'!$S$38:$U$38</c:f>
              <c:numCache>
                <c:formatCode>Standardowy</c:formatCode>
                <c:ptCount val="3"/>
                <c:pt idx="0">
                  <c:v>2019</c:v>
                </c:pt>
                <c:pt idx="1">
                  <c:v>2018</c:v>
                </c:pt>
                <c:pt idx="2">
                  <c:v>2017</c:v>
                </c:pt>
              </c:numCache>
            </c:numRef>
          </c:cat>
          <c:val>
            <c:numRef>
              <c:f>'A. SYTUACJI M-K.'!$S$41:$U$41</c:f>
              <c:numCache>
                <c:formatCode>0.000</c:formatCode>
                <c:ptCount val="3"/>
                <c:pt idx="0">
                  <c:v>0.38720666161998485</c:v>
                </c:pt>
                <c:pt idx="1">
                  <c:v>0.56601618277010946</c:v>
                </c:pt>
                <c:pt idx="2">
                  <c:v>0.60807003421211514</c:v>
                </c:pt>
              </c:numCache>
            </c:numRef>
          </c:val>
          <c:extLst>
            <c:ext xmlns:c16="http://schemas.microsoft.com/office/drawing/2014/chart" uri="{C3380CC4-5D6E-409C-BE32-E72D297353CC}">
              <c16:uniqueId val="{00000002-BABB-4FF4-8204-8F7C58B8DF80}"/>
            </c:ext>
          </c:extLst>
        </c:ser>
        <c:ser>
          <c:idx val="3"/>
          <c:order val="3"/>
          <c:tx>
            <c:strRef>
              <c:f>'A. SYTUACJI M-K.'!$R$42</c:f>
              <c:strCache>
                <c:ptCount val="1"/>
                <c:pt idx="0">
                  <c:v>Play Communications S.A. (Polska)</c:v>
                </c:pt>
              </c:strCache>
            </c:strRef>
          </c:tx>
          <c:spPr>
            <a:solidFill>
              <a:schemeClr val="accent4"/>
            </a:solidFill>
            <a:ln>
              <a:noFill/>
            </a:ln>
            <a:effectLst/>
          </c:spPr>
          <c:invertIfNegative val="0"/>
          <c:cat>
            <c:numRef>
              <c:f>'A. SYTUACJI M-K.'!$S$38:$U$38</c:f>
              <c:numCache>
                <c:formatCode>Standardowy</c:formatCode>
                <c:ptCount val="3"/>
                <c:pt idx="0">
                  <c:v>2019</c:v>
                </c:pt>
                <c:pt idx="1">
                  <c:v>2018</c:v>
                </c:pt>
                <c:pt idx="2">
                  <c:v>2017</c:v>
                </c:pt>
              </c:numCache>
            </c:numRef>
          </c:cat>
          <c:val>
            <c:numRef>
              <c:f>'A. SYTUACJI M-K.'!$S$42:$U$42</c:f>
              <c:numCache>
                <c:formatCode>0.000</c:formatCode>
                <c:ptCount val="3"/>
                <c:pt idx="0">
                  <c:v>5.6265882799165556</c:v>
                </c:pt>
                <c:pt idx="1">
                  <c:v>-11.35623173662847</c:v>
                </c:pt>
                <c:pt idx="2">
                  <c:v>-9.9027655600976576</c:v>
                </c:pt>
              </c:numCache>
            </c:numRef>
          </c:val>
          <c:extLst>
            <c:ext xmlns:c16="http://schemas.microsoft.com/office/drawing/2014/chart" uri="{C3380CC4-5D6E-409C-BE32-E72D297353CC}">
              <c16:uniqueId val="{00000003-BABB-4FF4-8204-8F7C58B8DF80}"/>
            </c:ext>
          </c:extLst>
        </c:ser>
        <c:ser>
          <c:idx val="4"/>
          <c:order val="4"/>
          <c:tx>
            <c:strRef>
              <c:f>'A. SYTUACJI M-K.'!$R$43</c:f>
              <c:strCache>
                <c:ptCount val="1"/>
                <c:pt idx="0">
                  <c:v>Branża</c:v>
                </c:pt>
              </c:strCache>
            </c:strRef>
          </c:tx>
          <c:spPr>
            <a:solidFill>
              <a:schemeClr val="accent3"/>
            </a:solidFill>
            <a:ln>
              <a:noFill/>
            </a:ln>
            <a:effectLst/>
          </c:spPr>
          <c:invertIfNegative val="0"/>
          <c:cat>
            <c:numRef>
              <c:f>'A. SYTUACJI M-K.'!$S$38:$U$38</c:f>
              <c:numCache>
                <c:formatCode>Standardowy</c:formatCode>
                <c:ptCount val="3"/>
                <c:pt idx="0">
                  <c:v>2019</c:v>
                </c:pt>
                <c:pt idx="1">
                  <c:v>2018</c:v>
                </c:pt>
                <c:pt idx="2">
                  <c:v>2017</c:v>
                </c:pt>
              </c:numCache>
            </c:numRef>
          </c:cat>
          <c:val>
            <c:numRef>
              <c:f>'A. SYTUACJI M-K.'!$S$43:$U$43</c:f>
              <c:numCache>
                <c:formatCode>0.000</c:formatCode>
                <c:ptCount val="3"/>
                <c:pt idx="0">
                  <c:v>0.47767523332849654</c:v>
                </c:pt>
                <c:pt idx="1">
                  <c:v>0.5461652903101093</c:v>
                </c:pt>
                <c:pt idx="2">
                  <c:v>0.56340110019552458</c:v>
                </c:pt>
              </c:numCache>
            </c:numRef>
          </c:val>
          <c:extLst>
            <c:ext xmlns:c16="http://schemas.microsoft.com/office/drawing/2014/chart" uri="{C3380CC4-5D6E-409C-BE32-E72D297353CC}">
              <c16:uniqueId val="{00000004-BABB-4FF4-8204-8F7C58B8DF80}"/>
            </c:ext>
          </c:extLst>
        </c:ser>
        <c:dLbls>
          <c:showLegendKey val="0"/>
          <c:showVal val="0"/>
          <c:showCatName val="0"/>
          <c:showSerName val="0"/>
          <c:showPercent val="0"/>
          <c:showBubbleSize val="0"/>
        </c:dLbls>
        <c:gapWidth val="219"/>
        <c:overlap val="-27"/>
        <c:axId val="630834936"/>
        <c:axId val="630835256"/>
      </c:barChart>
      <c:catAx>
        <c:axId val="63083493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35256"/>
        <c:crosses val="autoZero"/>
        <c:auto val="1"/>
        <c:lblAlgn val="ctr"/>
        <c:lblOffset val="100"/>
        <c:noMultiLvlLbl val="0"/>
      </c:catAx>
      <c:valAx>
        <c:axId val="630835256"/>
        <c:scaling>
          <c:orientation val="minMax"/>
          <c:max val="4"/>
          <c:min val="-1"/>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30834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WSKAŹNIK ZADŁUŻENIA KAPITAŁÓW WŁASNYCH</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SYTUACJI M-K.'!$R$45</c:f>
              <c:strCache>
                <c:ptCount val="1"/>
                <c:pt idx="0">
                  <c:v>Cyfrowy Polsat S.A. (Polska)</c:v>
                </c:pt>
              </c:strCache>
            </c:strRef>
          </c:tx>
          <c:spPr>
            <a:solidFill>
              <a:schemeClr val="accent6"/>
            </a:solidFill>
            <a:ln>
              <a:noFill/>
            </a:ln>
            <a:effectLst/>
          </c:spPr>
          <c:invertIfNegative val="0"/>
          <c:cat>
            <c:numRef>
              <c:f>'A. SYTUACJI M-K.'!$S$44:$U$44</c:f>
              <c:numCache>
                <c:formatCode>Standardowy</c:formatCode>
                <c:ptCount val="3"/>
                <c:pt idx="0">
                  <c:v>2019</c:v>
                </c:pt>
                <c:pt idx="1">
                  <c:v>2018</c:v>
                </c:pt>
                <c:pt idx="2">
                  <c:v>2017</c:v>
                </c:pt>
              </c:numCache>
            </c:numRef>
          </c:cat>
          <c:val>
            <c:numRef>
              <c:f>'A. SYTUACJI M-K.'!$S$45:$U$45</c:f>
              <c:numCache>
                <c:formatCode>0.000</c:formatCode>
                <c:ptCount val="3"/>
                <c:pt idx="0">
                  <c:v>1.1989323772796125</c:v>
                </c:pt>
                <c:pt idx="1">
                  <c:v>1.158241183194018</c:v>
                </c:pt>
                <c:pt idx="2">
                  <c:v>1.2907038161890929</c:v>
                </c:pt>
              </c:numCache>
            </c:numRef>
          </c:val>
          <c:extLst>
            <c:ext xmlns:c16="http://schemas.microsoft.com/office/drawing/2014/chart" uri="{C3380CC4-5D6E-409C-BE32-E72D297353CC}">
              <c16:uniqueId val="{00000000-5EE0-4ED0-8B7C-0E112363BED3}"/>
            </c:ext>
          </c:extLst>
        </c:ser>
        <c:ser>
          <c:idx val="1"/>
          <c:order val="1"/>
          <c:tx>
            <c:strRef>
              <c:f>'A. SYTUACJI M-K.'!$R$46</c:f>
              <c:strCache>
                <c:ptCount val="1"/>
                <c:pt idx="0">
                  <c:v>Telewizja Polska S.A. (Polska)</c:v>
                </c:pt>
              </c:strCache>
            </c:strRef>
          </c:tx>
          <c:spPr>
            <a:solidFill>
              <a:schemeClr val="accent5"/>
            </a:solidFill>
            <a:ln>
              <a:noFill/>
            </a:ln>
            <a:effectLst/>
          </c:spPr>
          <c:invertIfNegative val="0"/>
          <c:cat>
            <c:numRef>
              <c:f>'A. SYTUACJI M-K.'!$S$44:$U$44</c:f>
              <c:numCache>
                <c:formatCode>Standardowy</c:formatCode>
                <c:ptCount val="3"/>
                <c:pt idx="0">
                  <c:v>2019</c:v>
                </c:pt>
                <c:pt idx="1">
                  <c:v>2018</c:v>
                </c:pt>
                <c:pt idx="2">
                  <c:v>2017</c:v>
                </c:pt>
              </c:numCache>
            </c:numRef>
          </c:cat>
          <c:val>
            <c:numRef>
              <c:f>'A. SYTUACJI M-K.'!$S$46:$U$46</c:f>
              <c:numCache>
                <c:formatCode>0.000</c:formatCode>
                <c:ptCount val="3"/>
                <c:pt idx="0">
                  <c:v>2.4007973548159036</c:v>
                </c:pt>
                <c:pt idx="1">
                  <c:v>1.7708285832202857</c:v>
                </c:pt>
                <c:pt idx="2">
                  <c:v>1.860825108905247</c:v>
                </c:pt>
              </c:numCache>
            </c:numRef>
          </c:val>
          <c:extLst>
            <c:ext xmlns:c16="http://schemas.microsoft.com/office/drawing/2014/chart" uri="{C3380CC4-5D6E-409C-BE32-E72D297353CC}">
              <c16:uniqueId val="{00000001-5EE0-4ED0-8B7C-0E112363BED3}"/>
            </c:ext>
          </c:extLst>
        </c:ser>
        <c:ser>
          <c:idx val="2"/>
          <c:order val="2"/>
          <c:tx>
            <c:strRef>
              <c:f>'A. SYTUACJI M-K.'!$R$47</c:f>
              <c:strCache>
                <c:ptCount val="1"/>
                <c:pt idx="0">
                  <c:v>Orange Polska S.A. (Polska)</c:v>
                </c:pt>
              </c:strCache>
            </c:strRef>
          </c:tx>
          <c:spPr>
            <a:solidFill>
              <a:schemeClr val="accent2"/>
            </a:solidFill>
            <a:ln>
              <a:noFill/>
            </a:ln>
            <a:effectLst/>
          </c:spPr>
          <c:invertIfNegative val="0"/>
          <c:cat>
            <c:numRef>
              <c:f>'A. SYTUACJI M-K.'!$S$44:$U$44</c:f>
              <c:numCache>
                <c:formatCode>Standardowy</c:formatCode>
                <c:ptCount val="3"/>
                <c:pt idx="0">
                  <c:v>2019</c:v>
                </c:pt>
                <c:pt idx="1">
                  <c:v>2018</c:v>
                </c:pt>
                <c:pt idx="2">
                  <c:v>2017</c:v>
                </c:pt>
              </c:numCache>
            </c:numRef>
          </c:cat>
          <c:val>
            <c:numRef>
              <c:f>'A. SYTUACJI M-K.'!$S$47:$U$47</c:f>
              <c:numCache>
                <c:formatCode>0.000</c:formatCode>
                <c:ptCount val="3"/>
                <c:pt idx="0">
                  <c:v>1.3033686601059804</c:v>
                </c:pt>
                <c:pt idx="1">
                  <c:v>1.217705854355069</c:v>
                </c:pt>
                <c:pt idx="2">
                  <c:v>1.3076071644194003</c:v>
                </c:pt>
              </c:numCache>
            </c:numRef>
          </c:val>
          <c:extLst>
            <c:ext xmlns:c16="http://schemas.microsoft.com/office/drawing/2014/chart" uri="{C3380CC4-5D6E-409C-BE32-E72D297353CC}">
              <c16:uniqueId val="{00000002-5EE0-4ED0-8B7C-0E112363BED3}"/>
            </c:ext>
          </c:extLst>
        </c:ser>
        <c:ser>
          <c:idx val="3"/>
          <c:order val="3"/>
          <c:tx>
            <c:strRef>
              <c:f>'A. SYTUACJI M-K.'!$R$48</c:f>
              <c:strCache>
                <c:ptCount val="1"/>
                <c:pt idx="0">
                  <c:v>Play Communications S.A. (Polska)</c:v>
                </c:pt>
              </c:strCache>
            </c:strRef>
          </c:tx>
          <c:spPr>
            <a:solidFill>
              <a:schemeClr val="accent4"/>
            </a:solidFill>
            <a:ln>
              <a:noFill/>
            </a:ln>
            <a:effectLst/>
          </c:spPr>
          <c:invertIfNegative val="0"/>
          <c:cat>
            <c:numRef>
              <c:f>'A. SYTUACJI M-K.'!$S$44:$U$44</c:f>
              <c:numCache>
                <c:formatCode>Standardowy</c:formatCode>
                <c:ptCount val="3"/>
                <c:pt idx="0">
                  <c:v>2019</c:v>
                </c:pt>
                <c:pt idx="1">
                  <c:v>2018</c:v>
                </c:pt>
                <c:pt idx="2">
                  <c:v>2017</c:v>
                </c:pt>
              </c:numCache>
            </c:numRef>
          </c:cat>
          <c:val>
            <c:numRef>
              <c:f>'A. SYTUACJI M-K.'!$S$48:$U$48</c:f>
              <c:numCache>
                <c:formatCode>0.000</c:formatCode>
                <c:ptCount val="3"/>
                <c:pt idx="0">
                  <c:v>26.624928105753717</c:v>
                </c:pt>
                <c:pt idx="1">
                  <c:v>-43.488396214183844</c:v>
                </c:pt>
                <c:pt idx="2">
                  <c:v>-42.542057305754568</c:v>
                </c:pt>
              </c:numCache>
            </c:numRef>
          </c:val>
          <c:extLst>
            <c:ext xmlns:c16="http://schemas.microsoft.com/office/drawing/2014/chart" uri="{C3380CC4-5D6E-409C-BE32-E72D297353CC}">
              <c16:uniqueId val="{00000003-5EE0-4ED0-8B7C-0E112363BED3}"/>
            </c:ext>
          </c:extLst>
        </c:ser>
        <c:ser>
          <c:idx val="4"/>
          <c:order val="4"/>
          <c:tx>
            <c:strRef>
              <c:f>'A. SYTUACJI M-K.'!$R$49</c:f>
              <c:strCache>
                <c:ptCount val="1"/>
                <c:pt idx="0">
                  <c:v>Branża</c:v>
                </c:pt>
              </c:strCache>
            </c:strRef>
          </c:tx>
          <c:spPr>
            <a:solidFill>
              <a:schemeClr val="accent3"/>
            </a:solidFill>
            <a:ln>
              <a:noFill/>
            </a:ln>
            <a:effectLst/>
          </c:spPr>
          <c:invertIfNegative val="0"/>
          <c:cat>
            <c:numRef>
              <c:f>'A. SYTUACJI M-K.'!$S$44:$U$44</c:f>
              <c:numCache>
                <c:formatCode>Standardowy</c:formatCode>
                <c:ptCount val="3"/>
                <c:pt idx="0">
                  <c:v>2019</c:v>
                </c:pt>
                <c:pt idx="1">
                  <c:v>2018</c:v>
                </c:pt>
                <c:pt idx="2">
                  <c:v>2017</c:v>
                </c:pt>
              </c:numCache>
            </c:numRef>
          </c:cat>
          <c:val>
            <c:numRef>
              <c:f>'A. SYTUACJI M-K.'!$S$49:$U$49</c:f>
              <c:numCache>
                <c:formatCode>0.000</c:formatCode>
                <c:ptCount val="3"/>
                <c:pt idx="0">
                  <c:v>1.5734910229044521</c:v>
                </c:pt>
                <c:pt idx="1">
                  <c:v>1.5481973993485072</c:v>
                </c:pt>
                <c:pt idx="2">
                  <c:v>1.7278129645514189</c:v>
                </c:pt>
              </c:numCache>
            </c:numRef>
          </c:val>
          <c:extLst>
            <c:ext xmlns:c16="http://schemas.microsoft.com/office/drawing/2014/chart" uri="{C3380CC4-5D6E-409C-BE32-E72D297353CC}">
              <c16:uniqueId val="{00000004-5EE0-4ED0-8B7C-0E112363BED3}"/>
            </c:ext>
          </c:extLst>
        </c:ser>
        <c:dLbls>
          <c:showLegendKey val="0"/>
          <c:showVal val="0"/>
          <c:showCatName val="0"/>
          <c:showSerName val="0"/>
          <c:showPercent val="0"/>
          <c:showBubbleSize val="0"/>
        </c:dLbls>
        <c:gapWidth val="219"/>
        <c:overlap val="-27"/>
        <c:axId val="677589392"/>
        <c:axId val="677593552"/>
      </c:barChart>
      <c:catAx>
        <c:axId val="67758939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7593552"/>
        <c:crosses val="autoZero"/>
        <c:auto val="1"/>
        <c:lblAlgn val="ctr"/>
        <c:lblOffset val="100"/>
        <c:noMultiLvlLbl val="0"/>
      </c:catAx>
      <c:valAx>
        <c:axId val="677593552"/>
        <c:scaling>
          <c:orientation val="minMax"/>
          <c:max val="5"/>
          <c:min val="-2"/>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7589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'A. SYTUACJI M-K.'!$AQ$30</c:f>
              <c:strCache>
                <c:ptCount val="1"/>
                <c:pt idx="0">
                  <c:v> Kapitał własny udziałowców podmiotu dominującego</c:v>
                </c:pt>
              </c:strCache>
            </c:strRef>
          </c:tx>
          <c:spPr>
            <a:solidFill>
              <a:srgbClr val="7030A0"/>
            </a:solidFill>
            <a:ln>
              <a:noFill/>
            </a:ln>
            <a:effectLst/>
          </c:spPr>
          <c:invertIfNegative val="0"/>
          <c:cat>
            <c:numRef>
              <c:f>'A. SYTUACJI M-K.'!$AR$29:$AT$29</c:f>
              <c:numCache>
                <c:formatCode>Standardowy</c:formatCode>
                <c:ptCount val="3"/>
                <c:pt idx="0">
                  <c:v>2019</c:v>
                </c:pt>
                <c:pt idx="1">
                  <c:v>2018</c:v>
                </c:pt>
                <c:pt idx="2">
                  <c:v>2017</c:v>
                </c:pt>
              </c:numCache>
            </c:numRef>
          </c:cat>
          <c:val>
            <c:numRef>
              <c:f>'A. SYTUACJI M-K.'!$AR$30:$AT$30</c:f>
              <c:numCache>
                <c:formatCode>Standardowy</c:formatCode>
                <c:ptCount val="3"/>
                <c:pt idx="0">
                  <c:v>14464500</c:v>
                </c:pt>
                <c:pt idx="1">
                  <c:v>13875200</c:v>
                </c:pt>
                <c:pt idx="2">
                  <c:v>12074200</c:v>
                </c:pt>
              </c:numCache>
            </c:numRef>
          </c:val>
          <c:extLst>
            <c:ext xmlns:c16="http://schemas.microsoft.com/office/drawing/2014/chart" uri="{C3380CC4-5D6E-409C-BE32-E72D297353CC}">
              <c16:uniqueId val="{00000000-D349-4671-8FB6-BC6C7070FC61}"/>
            </c:ext>
          </c:extLst>
        </c:ser>
        <c:ser>
          <c:idx val="1"/>
          <c:order val="1"/>
          <c:tx>
            <c:strRef>
              <c:f>'A. SYTUACJI M-K.'!$AQ$31</c:f>
              <c:strCache>
                <c:ptCount val="1"/>
                <c:pt idx="0">
                  <c:v>Udziały niekontrolujące</c:v>
                </c:pt>
              </c:strCache>
            </c:strRef>
          </c:tx>
          <c:spPr>
            <a:solidFill>
              <a:srgbClr val="00B0F0"/>
            </a:solidFill>
            <a:ln>
              <a:noFill/>
            </a:ln>
            <a:effectLst/>
          </c:spPr>
          <c:invertIfNegative val="0"/>
          <c:cat>
            <c:numRef>
              <c:f>'A. SYTUACJI M-K.'!$AR$29:$AT$29</c:f>
              <c:numCache>
                <c:formatCode>Standardowy</c:formatCode>
                <c:ptCount val="3"/>
                <c:pt idx="0">
                  <c:v>2019</c:v>
                </c:pt>
                <c:pt idx="1">
                  <c:v>2018</c:v>
                </c:pt>
                <c:pt idx="2">
                  <c:v>2017</c:v>
                </c:pt>
              </c:numCache>
            </c:numRef>
          </c:cat>
          <c:val>
            <c:numRef>
              <c:f>'A. SYTUACJI M-K.'!$AR$31:$AT$31</c:f>
              <c:numCache>
                <c:formatCode>Standardowy</c:formatCode>
                <c:ptCount val="3"/>
                <c:pt idx="0">
                  <c:v>653200</c:v>
                </c:pt>
                <c:pt idx="1">
                  <c:v>648200</c:v>
                </c:pt>
                <c:pt idx="2">
                  <c:v>42600</c:v>
                </c:pt>
              </c:numCache>
            </c:numRef>
          </c:val>
          <c:extLst>
            <c:ext xmlns:c16="http://schemas.microsoft.com/office/drawing/2014/chart" uri="{C3380CC4-5D6E-409C-BE32-E72D297353CC}">
              <c16:uniqueId val="{00000001-D349-4671-8FB6-BC6C7070FC61}"/>
            </c:ext>
          </c:extLst>
        </c:ser>
        <c:ser>
          <c:idx val="2"/>
          <c:order val="2"/>
          <c:tx>
            <c:strRef>
              <c:f>'A. SYTUACJI M-K.'!$AQ$32</c:f>
              <c:strCache>
                <c:ptCount val="1"/>
                <c:pt idx="0">
                  <c:v>Zobowiązania długoterminowe</c:v>
                </c:pt>
              </c:strCache>
            </c:strRef>
          </c:tx>
          <c:spPr>
            <a:solidFill>
              <a:srgbClr val="00B050"/>
            </a:solidFill>
            <a:ln>
              <a:noFill/>
            </a:ln>
            <a:effectLst/>
          </c:spPr>
          <c:invertIfNegative val="0"/>
          <c:cat>
            <c:numRef>
              <c:f>'A. SYTUACJI M-K.'!$AR$29:$AT$29</c:f>
              <c:numCache>
                <c:formatCode>Standardowy</c:formatCode>
                <c:ptCount val="3"/>
                <c:pt idx="0">
                  <c:v>2019</c:v>
                </c:pt>
                <c:pt idx="1">
                  <c:v>2018</c:v>
                </c:pt>
                <c:pt idx="2">
                  <c:v>2017</c:v>
                </c:pt>
              </c:numCache>
            </c:numRef>
          </c:cat>
          <c:val>
            <c:numRef>
              <c:f>'A. SYTUACJI M-K.'!$AR$32:$AT$32</c:f>
              <c:numCache>
                <c:formatCode>Standardowy</c:formatCode>
                <c:ptCount val="3"/>
                <c:pt idx="0">
                  <c:v>12256900</c:v>
                </c:pt>
                <c:pt idx="1">
                  <c:v>11803000</c:v>
                </c:pt>
                <c:pt idx="2">
                  <c:v>11723700</c:v>
                </c:pt>
              </c:numCache>
            </c:numRef>
          </c:val>
          <c:extLst>
            <c:ext xmlns:c16="http://schemas.microsoft.com/office/drawing/2014/chart" uri="{C3380CC4-5D6E-409C-BE32-E72D297353CC}">
              <c16:uniqueId val="{00000002-D349-4671-8FB6-BC6C7070FC61}"/>
            </c:ext>
          </c:extLst>
        </c:ser>
        <c:ser>
          <c:idx val="3"/>
          <c:order val="3"/>
          <c:tx>
            <c:strRef>
              <c:f>'A. SYTUACJI M-K.'!$AQ$33</c:f>
              <c:strCache>
                <c:ptCount val="1"/>
                <c:pt idx="0">
                  <c:v> Zobowiązania krótkoterminowe</c:v>
                </c:pt>
              </c:strCache>
            </c:strRef>
          </c:tx>
          <c:spPr>
            <a:solidFill>
              <a:srgbClr val="FFFF00"/>
            </a:solidFill>
            <a:ln>
              <a:noFill/>
            </a:ln>
            <a:effectLst/>
          </c:spPr>
          <c:invertIfNegative val="0"/>
          <c:cat>
            <c:numRef>
              <c:f>'A. SYTUACJI M-K.'!$AR$29:$AT$29</c:f>
              <c:numCache>
                <c:formatCode>Standardowy</c:formatCode>
                <c:ptCount val="3"/>
                <c:pt idx="0">
                  <c:v>2019</c:v>
                </c:pt>
                <c:pt idx="1">
                  <c:v>2018</c:v>
                </c:pt>
                <c:pt idx="2">
                  <c:v>2017</c:v>
                </c:pt>
              </c:numCache>
            </c:numRef>
          </c:cat>
          <c:val>
            <c:numRef>
              <c:f>'A. SYTUACJI M-K.'!$AR$33:$AT$33</c:f>
              <c:numCache>
                <c:formatCode>Standardowy</c:formatCode>
                <c:ptCount val="3"/>
                <c:pt idx="0">
                  <c:v>5868200</c:v>
                </c:pt>
                <c:pt idx="1">
                  <c:v>5018600</c:v>
                </c:pt>
                <c:pt idx="2">
                  <c:v>3915500</c:v>
                </c:pt>
              </c:numCache>
            </c:numRef>
          </c:val>
          <c:extLst>
            <c:ext xmlns:c16="http://schemas.microsoft.com/office/drawing/2014/chart" uri="{C3380CC4-5D6E-409C-BE32-E72D297353CC}">
              <c16:uniqueId val="{00000003-D349-4671-8FB6-BC6C7070FC61}"/>
            </c:ext>
          </c:extLst>
        </c:ser>
        <c:dLbls>
          <c:showLegendKey val="0"/>
          <c:showVal val="0"/>
          <c:showCatName val="0"/>
          <c:showSerName val="0"/>
          <c:showPercent val="0"/>
          <c:showBubbleSize val="0"/>
        </c:dLbls>
        <c:gapWidth val="150"/>
        <c:overlap val="100"/>
        <c:axId val="671865104"/>
        <c:axId val="671867664"/>
      </c:barChart>
      <c:catAx>
        <c:axId val="67186510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1867664"/>
        <c:crosses val="autoZero"/>
        <c:auto val="1"/>
        <c:lblAlgn val="ctr"/>
        <c:lblOffset val="100"/>
        <c:noMultiLvlLbl val="0"/>
      </c:catAx>
      <c:valAx>
        <c:axId val="671867664"/>
        <c:scaling>
          <c:orientation val="minMax"/>
        </c:scaling>
        <c:delete val="0"/>
        <c:axPos val="l"/>
        <c:majorGridlines>
          <c:spPr>
            <a:ln w="9525" cap="flat" cmpd="sng" algn="ctr">
              <a:solidFill>
                <a:schemeClr val="tx1">
                  <a:lumMod val="15000"/>
                  <a:lumOff val="85000"/>
                </a:schemeClr>
              </a:solidFill>
              <a:round/>
            </a:ln>
            <a:effectLst/>
          </c:spPr>
        </c:majorGridlines>
        <c:numFmt formatCode="Standardow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186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ZYSKOWNOŚĆ AKCJI ZWYKŁYCH</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POZYCJI RYNKOWEJ'!$R$4</c:f>
              <c:strCache>
                <c:ptCount val="1"/>
                <c:pt idx="0">
                  <c:v>Cyfrowy Polsat S.A. (Polska)</c:v>
                </c:pt>
              </c:strCache>
            </c:strRef>
          </c:tx>
          <c:spPr>
            <a:ln w="28575" cap="rnd">
              <a:solidFill>
                <a:schemeClr val="accent6"/>
              </a:solidFill>
              <a:round/>
            </a:ln>
            <a:effectLst/>
          </c:spPr>
          <c:marker>
            <c:symbol val="none"/>
          </c:marker>
          <c:cat>
            <c:numRef>
              <c:f>'A. POZYCJI RYNKOWEJ'!$S$3:$U$3</c:f>
              <c:numCache>
                <c:formatCode>Standardowy</c:formatCode>
                <c:ptCount val="3"/>
                <c:pt idx="0">
                  <c:v>2019</c:v>
                </c:pt>
                <c:pt idx="1">
                  <c:v>2018</c:v>
                </c:pt>
                <c:pt idx="2">
                  <c:v>2017</c:v>
                </c:pt>
              </c:numCache>
            </c:numRef>
          </c:cat>
          <c:val>
            <c:numRef>
              <c:f>'A. POZYCJI RYNKOWEJ'!$S$4:$U$4</c:f>
              <c:numCache>
                <c:formatCode>0.0000</c:formatCode>
                <c:ptCount val="3"/>
                <c:pt idx="0">
                  <c:v>2.692324024654206E-3</c:v>
                </c:pt>
                <c:pt idx="1">
                  <c:v>1.4110007212351791E-3</c:v>
                </c:pt>
                <c:pt idx="2">
                  <c:v>2.0542087029750806E-3</c:v>
                </c:pt>
              </c:numCache>
            </c:numRef>
          </c:val>
          <c:smooth val="0"/>
          <c:extLst>
            <c:ext xmlns:c16="http://schemas.microsoft.com/office/drawing/2014/chart" uri="{C3380CC4-5D6E-409C-BE32-E72D297353CC}">
              <c16:uniqueId val="{00000000-30BC-4712-A7CF-EBCCA39E3ACE}"/>
            </c:ext>
          </c:extLst>
        </c:ser>
        <c:ser>
          <c:idx val="1"/>
          <c:order val="1"/>
          <c:tx>
            <c:strRef>
              <c:f>'A. POZYCJI RYNKOWEJ'!$R$5</c:f>
              <c:strCache>
                <c:ptCount val="1"/>
                <c:pt idx="0">
                  <c:v>Orange Polska S.A. (Polska)</c:v>
                </c:pt>
              </c:strCache>
            </c:strRef>
          </c:tx>
          <c:spPr>
            <a:ln w="28575" cap="rnd">
              <a:solidFill>
                <a:schemeClr val="accent2"/>
              </a:solidFill>
              <a:round/>
            </a:ln>
            <a:effectLst/>
          </c:spPr>
          <c:marker>
            <c:symbol val="none"/>
          </c:marker>
          <c:cat>
            <c:numRef>
              <c:f>'A. POZYCJI RYNKOWEJ'!$S$3:$U$3</c:f>
              <c:numCache>
                <c:formatCode>Standardowy</c:formatCode>
                <c:ptCount val="3"/>
                <c:pt idx="0">
                  <c:v>2019</c:v>
                </c:pt>
                <c:pt idx="1">
                  <c:v>2018</c:v>
                </c:pt>
                <c:pt idx="2">
                  <c:v>2017</c:v>
                </c:pt>
              </c:numCache>
            </c:numRef>
          </c:cat>
          <c:val>
            <c:numRef>
              <c:f>'A. POZYCJI RYNKOWEJ'!$S$5:$U$5</c:f>
              <c:numCache>
                <c:formatCode>0.0000</c:formatCode>
                <c:ptCount val="3"/>
                <c:pt idx="0">
                  <c:v>6.934086287932833E-5</c:v>
                </c:pt>
                <c:pt idx="1">
                  <c:v>1.1429812562526647E-5</c:v>
                </c:pt>
                <c:pt idx="2">
                  <c:v>-6.8578875375159884E-5</c:v>
                </c:pt>
              </c:numCache>
            </c:numRef>
          </c:val>
          <c:smooth val="0"/>
          <c:extLst>
            <c:ext xmlns:c16="http://schemas.microsoft.com/office/drawing/2014/chart" uri="{C3380CC4-5D6E-409C-BE32-E72D297353CC}">
              <c16:uniqueId val="{00000001-30BC-4712-A7CF-EBCCA39E3ACE}"/>
            </c:ext>
          </c:extLst>
        </c:ser>
        <c:ser>
          <c:idx val="2"/>
          <c:order val="2"/>
          <c:tx>
            <c:strRef>
              <c:f>'A. POZYCJI RYNKOWEJ'!$R$6</c:f>
              <c:strCache>
                <c:ptCount val="1"/>
                <c:pt idx="0">
                  <c:v>Branża</c:v>
                </c:pt>
              </c:strCache>
            </c:strRef>
          </c:tx>
          <c:spPr>
            <a:ln w="28575" cap="rnd">
              <a:solidFill>
                <a:schemeClr val="accent3"/>
              </a:solidFill>
              <a:round/>
            </a:ln>
            <a:effectLst/>
          </c:spPr>
          <c:marker>
            <c:symbol val="none"/>
          </c:marker>
          <c:val>
            <c:numRef>
              <c:f>'A. POZYCJI RYNKOWEJ'!$S$6:$U$6</c:f>
              <c:numCache>
                <c:formatCode>0.0000</c:formatCode>
                <c:ptCount val="3"/>
                <c:pt idx="0">
                  <c:v>1.3808324437667671E-3</c:v>
                </c:pt>
                <c:pt idx="1">
                  <c:v>7.1121526689885291E-4</c:v>
                </c:pt>
                <c:pt idx="2">
                  <c:v>9.9281491379996046E-4</c:v>
                </c:pt>
              </c:numCache>
            </c:numRef>
          </c:val>
          <c:smooth val="0"/>
          <c:extLst>
            <c:ext xmlns:c16="http://schemas.microsoft.com/office/drawing/2014/chart" uri="{C3380CC4-5D6E-409C-BE32-E72D297353CC}">
              <c16:uniqueId val="{00000002-30BC-4712-A7CF-EBCCA39E3ACE}"/>
            </c:ext>
          </c:extLst>
        </c:ser>
        <c:dLbls>
          <c:showLegendKey val="0"/>
          <c:showVal val="0"/>
          <c:showCatName val="0"/>
          <c:showSerName val="0"/>
          <c:showPercent val="0"/>
          <c:showBubbleSize val="0"/>
        </c:dLbls>
        <c:smooth val="0"/>
        <c:axId val="477233360"/>
        <c:axId val="477236560"/>
      </c:lineChart>
      <c:catAx>
        <c:axId val="47723336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36560"/>
        <c:crosses val="autoZero"/>
        <c:auto val="1"/>
        <c:lblAlgn val="ctr"/>
        <c:lblOffset val="100"/>
        <c:noMultiLvlLbl val="0"/>
      </c:catAx>
      <c:valAx>
        <c:axId val="47723656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33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DYWIDENDA NA 1 AKCJĘ (w zł)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POZYCJI RYNKOWEJ'!$R$12</c:f>
              <c:strCache>
                <c:ptCount val="1"/>
                <c:pt idx="0">
                  <c:v>Cyfrowy Polsat S.A. (Polska)</c:v>
                </c:pt>
              </c:strCache>
            </c:strRef>
          </c:tx>
          <c:spPr>
            <a:ln w="28575" cap="rnd">
              <a:solidFill>
                <a:schemeClr val="accent6"/>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RYNKOWEJ'!$S$12:$U$12</c:f>
              <c:numCache>
                <c:formatCode>0.00</c:formatCode>
                <c:ptCount val="3"/>
                <c:pt idx="0">
                  <c:v>0.99999997498225368</c:v>
                </c:pt>
                <c:pt idx="1">
                  <c:v>0.93000032072750805</c:v>
                </c:pt>
                <c:pt idx="2">
                  <c:v>0</c:v>
                </c:pt>
              </c:numCache>
            </c:numRef>
          </c:val>
          <c:smooth val="0"/>
          <c:extLst>
            <c:ext xmlns:c16="http://schemas.microsoft.com/office/drawing/2014/chart" uri="{C3380CC4-5D6E-409C-BE32-E72D297353CC}">
              <c16:uniqueId val="{00000000-EE0F-4914-BC43-8441BDBF4A11}"/>
            </c:ext>
          </c:extLst>
        </c:ser>
        <c:ser>
          <c:idx val="1"/>
          <c:order val="1"/>
          <c:tx>
            <c:strRef>
              <c:f>'A. POZYCJI RYNKOWEJ'!$R$13</c:f>
              <c:strCache>
                <c:ptCount val="1"/>
                <c:pt idx="0">
                  <c:v>Orange Polska S.A. (Polska)</c:v>
                </c:pt>
              </c:strCache>
            </c:strRef>
          </c:tx>
          <c:spPr>
            <a:ln w="28575" cap="rnd">
              <a:solidFill>
                <a:schemeClr val="accent2"/>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RYNKOWEJ'!$S$13:$U$13</c:f>
              <c:numCache>
                <c:formatCode>0.00</c:formatCode>
                <c:ptCount val="3"/>
                <c:pt idx="0">
                  <c:v>0</c:v>
                </c:pt>
                <c:pt idx="1">
                  <c:v>0</c:v>
                </c:pt>
                <c:pt idx="2">
                  <c:v>0</c:v>
                </c:pt>
              </c:numCache>
            </c:numRef>
          </c:val>
          <c:smooth val="0"/>
          <c:extLst>
            <c:ext xmlns:c16="http://schemas.microsoft.com/office/drawing/2014/chart" uri="{C3380CC4-5D6E-409C-BE32-E72D297353CC}">
              <c16:uniqueId val="{00000001-EE0F-4914-BC43-8441BDBF4A11}"/>
            </c:ext>
          </c:extLst>
        </c:ser>
        <c:ser>
          <c:idx val="2"/>
          <c:order val="2"/>
          <c:tx>
            <c:strRef>
              <c:f>'A. POZYCJI RYNKOWEJ'!$R$14</c:f>
              <c:strCache>
                <c:ptCount val="1"/>
                <c:pt idx="0">
                  <c:v>Branża</c:v>
                </c:pt>
              </c:strCache>
            </c:strRef>
          </c:tx>
          <c:spPr>
            <a:ln w="28575" cap="rnd">
              <a:solidFill>
                <a:schemeClr val="accent3"/>
              </a:solidFill>
              <a:round/>
            </a:ln>
            <a:effectLst/>
          </c:spPr>
          <c:marker>
            <c:symbol val="none"/>
          </c:marker>
          <c:val>
            <c:numRef>
              <c:f>'A. POZYCJI RYNKOWEJ'!$S$14:$U$14</c:f>
              <c:numCache>
                <c:formatCode>0.00</c:formatCode>
                <c:ptCount val="3"/>
                <c:pt idx="0">
                  <c:v>0.49999998749112684</c:v>
                </c:pt>
                <c:pt idx="1">
                  <c:v>0.46500016036375402</c:v>
                </c:pt>
                <c:pt idx="2">
                  <c:v>0</c:v>
                </c:pt>
              </c:numCache>
            </c:numRef>
          </c:val>
          <c:smooth val="0"/>
          <c:extLst>
            <c:ext xmlns:c16="http://schemas.microsoft.com/office/drawing/2014/chart" uri="{C3380CC4-5D6E-409C-BE32-E72D297353CC}">
              <c16:uniqueId val="{00000002-EE0F-4914-BC43-8441BDBF4A11}"/>
            </c:ext>
          </c:extLst>
        </c:ser>
        <c:dLbls>
          <c:showLegendKey val="0"/>
          <c:showVal val="0"/>
          <c:showCatName val="0"/>
          <c:showSerName val="0"/>
          <c:showPercent val="0"/>
          <c:showBubbleSize val="0"/>
        </c:dLbls>
        <c:smooth val="0"/>
        <c:axId val="477255120"/>
        <c:axId val="477254800"/>
      </c:lineChart>
      <c:catAx>
        <c:axId val="47725512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54800"/>
        <c:crosses val="autoZero"/>
        <c:auto val="1"/>
        <c:lblAlgn val="ctr"/>
        <c:lblOffset val="100"/>
        <c:noMultiLvlLbl val="0"/>
      </c:catAx>
      <c:valAx>
        <c:axId val="4772548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55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WPN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A.PŁYNNOŚCI!$R$15</c:f>
              <c:strCache>
                <c:ptCount val="1"/>
                <c:pt idx="0">
                  <c:v>Cyfrowy Polsat S.A. (Polska)</c:v>
                </c:pt>
              </c:strCache>
            </c:strRef>
          </c:tx>
          <c:spPr>
            <a:solidFill>
              <a:schemeClr val="accent6"/>
            </a:solidFill>
            <a:ln>
              <a:noFill/>
            </a:ln>
            <a:effectLst/>
          </c:spPr>
          <c:invertIfNegative val="0"/>
          <c:cat>
            <c:numRef>
              <c:f>A.PŁYNNOŚCI!$S$14:$U$14</c:f>
              <c:numCache>
                <c:formatCode>Standardowy</c:formatCode>
                <c:ptCount val="3"/>
                <c:pt idx="0">
                  <c:v>2019</c:v>
                </c:pt>
                <c:pt idx="1">
                  <c:v>2018</c:v>
                </c:pt>
                <c:pt idx="2">
                  <c:v>2017</c:v>
                </c:pt>
              </c:numCache>
            </c:numRef>
          </c:cat>
          <c:val>
            <c:numRef>
              <c:f>A.PŁYNNOŚCI!$S$15:$U$15</c:f>
              <c:numCache>
                <c:formatCode>0.000</c:formatCode>
                <c:ptCount val="3"/>
                <c:pt idx="0">
                  <c:v>0.12833577587675948</c:v>
                </c:pt>
                <c:pt idx="1">
                  <c:v>0.23486629737376957</c:v>
                </c:pt>
                <c:pt idx="2">
                  <c:v>0.30062571829906781</c:v>
                </c:pt>
              </c:numCache>
            </c:numRef>
          </c:val>
          <c:extLst>
            <c:ext xmlns:c16="http://schemas.microsoft.com/office/drawing/2014/chart" uri="{C3380CC4-5D6E-409C-BE32-E72D297353CC}">
              <c16:uniqueId val="{00000000-CD0C-417D-9FEE-9057BE818EC4}"/>
            </c:ext>
          </c:extLst>
        </c:ser>
        <c:ser>
          <c:idx val="1"/>
          <c:order val="1"/>
          <c:tx>
            <c:strRef>
              <c:f>A.PŁYNNOŚCI!$R$16</c:f>
              <c:strCache>
                <c:ptCount val="1"/>
                <c:pt idx="0">
                  <c:v>Telewizja Polska S.A. (Polska)</c:v>
                </c:pt>
              </c:strCache>
            </c:strRef>
          </c:tx>
          <c:spPr>
            <a:solidFill>
              <a:schemeClr val="accent5"/>
            </a:solidFill>
            <a:ln>
              <a:noFill/>
            </a:ln>
            <a:effectLst/>
          </c:spPr>
          <c:invertIfNegative val="0"/>
          <c:cat>
            <c:numRef>
              <c:f>A.PŁYNNOŚCI!$S$14:$U$14</c:f>
              <c:numCache>
                <c:formatCode>Standardowy</c:formatCode>
                <c:ptCount val="3"/>
                <c:pt idx="0">
                  <c:v>2019</c:v>
                </c:pt>
                <c:pt idx="1">
                  <c:v>2018</c:v>
                </c:pt>
                <c:pt idx="2">
                  <c:v>2017</c:v>
                </c:pt>
              </c:numCache>
            </c:numRef>
          </c:cat>
          <c:val>
            <c:numRef>
              <c:f>A.PŁYNNOŚCI!$S$16:$U$16</c:f>
              <c:numCache>
                <c:formatCode>0.000</c:formatCode>
                <c:ptCount val="3"/>
                <c:pt idx="0">
                  <c:v>0.4147616534440336</c:v>
                </c:pt>
                <c:pt idx="1">
                  <c:v>3.4246895279116868E-2</c:v>
                </c:pt>
                <c:pt idx="2">
                  <c:v>0.32068494700237704</c:v>
                </c:pt>
              </c:numCache>
            </c:numRef>
          </c:val>
          <c:extLst>
            <c:ext xmlns:c16="http://schemas.microsoft.com/office/drawing/2014/chart" uri="{C3380CC4-5D6E-409C-BE32-E72D297353CC}">
              <c16:uniqueId val="{00000001-CD0C-417D-9FEE-9057BE818EC4}"/>
            </c:ext>
          </c:extLst>
        </c:ser>
        <c:ser>
          <c:idx val="2"/>
          <c:order val="2"/>
          <c:tx>
            <c:strRef>
              <c:f>A.PŁYNNOŚCI!$R$17</c:f>
              <c:strCache>
                <c:ptCount val="1"/>
                <c:pt idx="0">
                  <c:v>Orange Polska S.A. (Polska)</c:v>
                </c:pt>
              </c:strCache>
            </c:strRef>
          </c:tx>
          <c:spPr>
            <a:solidFill>
              <a:schemeClr val="accent2"/>
            </a:solidFill>
            <a:ln>
              <a:noFill/>
            </a:ln>
            <a:effectLst/>
          </c:spPr>
          <c:invertIfNegative val="0"/>
          <c:cat>
            <c:numRef>
              <c:f>A.PŁYNNOŚCI!$S$14:$U$14</c:f>
              <c:numCache>
                <c:formatCode>Standardowy</c:formatCode>
                <c:ptCount val="3"/>
                <c:pt idx="0">
                  <c:v>2019</c:v>
                </c:pt>
                <c:pt idx="1">
                  <c:v>2018</c:v>
                </c:pt>
                <c:pt idx="2">
                  <c:v>2017</c:v>
                </c:pt>
              </c:numCache>
            </c:numRef>
          </c:cat>
          <c:val>
            <c:numRef>
              <c:f>A.PŁYNNOŚCI!$S$17:$U$17</c:f>
              <c:numCache>
                <c:formatCode>0.000</c:formatCode>
                <c:ptCount val="3"/>
                <c:pt idx="0">
                  <c:v>9.8973607038123163E-2</c:v>
                </c:pt>
                <c:pt idx="1">
                  <c:v>0.11150353178607467</c:v>
                </c:pt>
                <c:pt idx="2">
                  <c:v>0.10690054608638094</c:v>
                </c:pt>
              </c:numCache>
            </c:numRef>
          </c:val>
          <c:extLst>
            <c:ext xmlns:c16="http://schemas.microsoft.com/office/drawing/2014/chart" uri="{C3380CC4-5D6E-409C-BE32-E72D297353CC}">
              <c16:uniqueId val="{00000002-CD0C-417D-9FEE-9057BE818EC4}"/>
            </c:ext>
          </c:extLst>
        </c:ser>
        <c:ser>
          <c:idx val="3"/>
          <c:order val="3"/>
          <c:tx>
            <c:strRef>
              <c:f>A.PŁYNNOŚCI!$R$18</c:f>
              <c:strCache>
                <c:ptCount val="1"/>
                <c:pt idx="0">
                  <c:v>Play Communications S.A. (Polska)</c:v>
                </c:pt>
              </c:strCache>
            </c:strRef>
          </c:tx>
          <c:spPr>
            <a:solidFill>
              <a:schemeClr val="accent4"/>
            </a:solidFill>
            <a:ln>
              <a:noFill/>
            </a:ln>
            <a:effectLst/>
          </c:spPr>
          <c:invertIfNegative val="0"/>
          <c:cat>
            <c:numRef>
              <c:f>A.PŁYNNOŚCI!$S$14:$U$14</c:f>
              <c:numCache>
                <c:formatCode>Standardowy</c:formatCode>
                <c:ptCount val="3"/>
                <c:pt idx="0">
                  <c:v>2019</c:v>
                </c:pt>
                <c:pt idx="1">
                  <c:v>2018</c:v>
                </c:pt>
                <c:pt idx="2">
                  <c:v>2017</c:v>
                </c:pt>
              </c:numCache>
            </c:numRef>
          </c:cat>
          <c:val>
            <c:numRef>
              <c:f>A.PŁYNNOŚCI!$S$18:$U$18</c:f>
              <c:numCache>
                <c:formatCode>0.000</c:formatCode>
                <c:ptCount val="3"/>
                <c:pt idx="0">
                  <c:v>0.16608216668167747</c:v>
                </c:pt>
                <c:pt idx="1">
                  <c:v>0.15530729495081139</c:v>
                </c:pt>
                <c:pt idx="2">
                  <c:v>0.29866468419852549</c:v>
                </c:pt>
              </c:numCache>
            </c:numRef>
          </c:val>
          <c:extLst>
            <c:ext xmlns:c16="http://schemas.microsoft.com/office/drawing/2014/chart" uri="{C3380CC4-5D6E-409C-BE32-E72D297353CC}">
              <c16:uniqueId val="{00000003-CD0C-417D-9FEE-9057BE818EC4}"/>
            </c:ext>
          </c:extLst>
        </c:ser>
        <c:ser>
          <c:idx val="4"/>
          <c:order val="4"/>
          <c:tx>
            <c:strRef>
              <c:f>A.PŁYNNOŚCI!$R$19</c:f>
              <c:strCache>
                <c:ptCount val="1"/>
                <c:pt idx="0">
                  <c:v>Branża</c:v>
                </c:pt>
              </c:strCache>
            </c:strRef>
          </c:tx>
          <c:spPr>
            <a:solidFill>
              <a:schemeClr val="accent3"/>
            </a:solidFill>
            <a:ln>
              <a:noFill/>
            </a:ln>
            <a:effectLst/>
          </c:spPr>
          <c:invertIfNegative val="0"/>
          <c:cat>
            <c:numRef>
              <c:f>A.PŁYNNOŚCI!$S$14:$U$14</c:f>
              <c:numCache>
                <c:formatCode>Standardowy</c:formatCode>
                <c:ptCount val="3"/>
                <c:pt idx="0">
                  <c:v>2019</c:v>
                </c:pt>
                <c:pt idx="1">
                  <c:v>2018</c:v>
                </c:pt>
                <c:pt idx="2">
                  <c:v>2017</c:v>
                </c:pt>
              </c:numCache>
            </c:numRef>
          </c:cat>
          <c:val>
            <c:numRef>
              <c:f>A.PŁYNNOŚCI!$S$19:$U$19</c:f>
              <c:numCache>
                <c:formatCode>0.000</c:formatCode>
                <c:ptCount val="3"/>
                <c:pt idx="0">
                  <c:v>0.20203830076014842</c:v>
                </c:pt>
                <c:pt idx="1">
                  <c:v>0.13398100484744313</c:v>
                </c:pt>
                <c:pt idx="2">
                  <c:v>0.25671897389658782</c:v>
                </c:pt>
              </c:numCache>
            </c:numRef>
          </c:val>
          <c:extLst>
            <c:ext xmlns:c16="http://schemas.microsoft.com/office/drawing/2014/chart" uri="{C3380CC4-5D6E-409C-BE32-E72D297353CC}">
              <c16:uniqueId val="{00000004-CD0C-417D-9FEE-9057BE818EC4}"/>
            </c:ext>
          </c:extLst>
        </c:ser>
        <c:dLbls>
          <c:showLegendKey val="0"/>
          <c:showVal val="0"/>
          <c:showCatName val="0"/>
          <c:showSerName val="0"/>
          <c:showPercent val="0"/>
          <c:showBubbleSize val="0"/>
        </c:dLbls>
        <c:gapWidth val="219"/>
        <c:overlap val="-27"/>
        <c:axId val="512329848"/>
        <c:axId val="512327608"/>
      </c:barChart>
      <c:catAx>
        <c:axId val="512329848"/>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12327608"/>
        <c:crosses val="autoZero"/>
        <c:auto val="1"/>
        <c:lblAlgn val="ctr"/>
        <c:lblOffset val="100"/>
        <c:noMultiLvlLbl val="0"/>
      </c:catAx>
      <c:valAx>
        <c:axId val="51232760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12329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ZYSK NA 1 AKCJĘ (w zł)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POZYCJI RYNKOWEJ'!$R$8</c:f>
              <c:strCache>
                <c:ptCount val="1"/>
                <c:pt idx="0">
                  <c:v>Cyfrowy Polsat S.A. (Polska)</c:v>
                </c:pt>
              </c:strCache>
            </c:strRef>
          </c:tx>
          <c:spPr>
            <a:ln w="28575" cap="rnd">
              <a:solidFill>
                <a:schemeClr val="accent6"/>
              </a:solidFill>
              <a:round/>
            </a:ln>
            <a:effectLst/>
          </c:spPr>
          <c:marker>
            <c:symbol val="none"/>
          </c:marker>
          <c:cat>
            <c:numRef>
              <c:f>'A. POZYCJI RYNKOWEJ'!$S$11:$U$11</c:f>
              <c:numCache>
                <c:formatCode>Standardowy</c:formatCode>
                <c:ptCount val="3"/>
                <c:pt idx="0">
                  <c:v>2019</c:v>
                </c:pt>
                <c:pt idx="1">
                  <c:v>2018</c:v>
                </c:pt>
                <c:pt idx="2">
                  <c:v>2017</c:v>
                </c:pt>
              </c:numCache>
            </c:numRef>
          </c:cat>
          <c:val>
            <c:numRef>
              <c:f>'A. POZYCJI RYNKOWEJ'!$S$8:$U$8</c:f>
              <c:numCache>
                <c:formatCode>0.00</c:formatCode>
                <c:ptCount val="3"/>
                <c:pt idx="0">
                  <c:v>1.7427987542963603</c:v>
                </c:pt>
                <c:pt idx="1">
                  <c:v>1.2760614241712358</c:v>
                </c:pt>
                <c:pt idx="2">
                  <c:v>1.4779233649389194</c:v>
                </c:pt>
              </c:numCache>
            </c:numRef>
          </c:val>
          <c:smooth val="0"/>
          <c:extLst>
            <c:ext xmlns:c16="http://schemas.microsoft.com/office/drawing/2014/chart" uri="{C3380CC4-5D6E-409C-BE32-E72D297353CC}">
              <c16:uniqueId val="{00000000-90F9-48E6-A935-ED79011DF1FC}"/>
            </c:ext>
          </c:extLst>
        </c:ser>
        <c:ser>
          <c:idx val="1"/>
          <c:order val="1"/>
          <c:tx>
            <c:strRef>
              <c:f>'A. POZYCJI RYNKOWEJ'!$R$9</c:f>
              <c:strCache>
                <c:ptCount val="1"/>
                <c:pt idx="0">
                  <c:v>Orange Polska S.A. (Polska)</c:v>
                </c:pt>
              </c:strCache>
            </c:strRef>
          </c:tx>
          <c:spPr>
            <a:ln w="28575" cap="rnd">
              <a:solidFill>
                <a:schemeClr val="accent2"/>
              </a:solidFill>
              <a:round/>
            </a:ln>
            <a:effectLst/>
          </c:spPr>
          <c:marker>
            <c:symbol val="none"/>
          </c:marker>
          <c:cat>
            <c:numRef>
              <c:f>'A. POZYCJI RYNKOWEJ'!$S$11:$U$11</c:f>
              <c:numCache>
                <c:formatCode>Standardowy</c:formatCode>
                <c:ptCount val="3"/>
                <c:pt idx="0">
                  <c:v>2019</c:v>
                </c:pt>
                <c:pt idx="1">
                  <c:v>2018</c:v>
                </c:pt>
                <c:pt idx="2">
                  <c:v>2017</c:v>
                </c:pt>
              </c:numCache>
            </c:numRef>
          </c:cat>
          <c:val>
            <c:numRef>
              <c:f>'A. POZYCJI RYNKOWEJ'!$S$9:$U$9</c:f>
              <c:numCache>
                <c:formatCode>0.00</c:formatCode>
                <c:ptCount val="3"/>
                <c:pt idx="0">
                  <c:v>6.9340862879328335E-2</c:v>
                </c:pt>
                <c:pt idx="1">
                  <c:v>7.6198750416844319E-3</c:v>
                </c:pt>
                <c:pt idx="2">
                  <c:v>-4.5719250250106584E-2</c:v>
                </c:pt>
              </c:numCache>
            </c:numRef>
          </c:val>
          <c:smooth val="0"/>
          <c:extLst>
            <c:ext xmlns:c16="http://schemas.microsoft.com/office/drawing/2014/chart" uri="{C3380CC4-5D6E-409C-BE32-E72D297353CC}">
              <c16:uniqueId val="{00000001-90F9-48E6-A935-ED79011DF1FC}"/>
            </c:ext>
          </c:extLst>
        </c:ser>
        <c:ser>
          <c:idx val="2"/>
          <c:order val="2"/>
          <c:tx>
            <c:strRef>
              <c:f>'A. POZYCJI RYNKOWEJ'!$R$10</c:f>
              <c:strCache>
                <c:ptCount val="1"/>
                <c:pt idx="0">
                  <c:v>Branża</c:v>
                </c:pt>
              </c:strCache>
            </c:strRef>
          </c:tx>
          <c:spPr>
            <a:ln w="28575" cap="rnd">
              <a:solidFill>
                <a:schemeClr val="accent3"/>
              </a:solidFill>
              <a:round/>
            </a:ln>
            <a:effectLst/>
          </c:spPr>
          <c:marker>
            <c:symbol val="none"/>
          </c:marker>
          <c:val>
            <c:numRef>
              <c:f>'A. POZYCJI RYNKOWEJ'!$S$10:$U$10</c:f>
              <c:numCache>
                <c:formatCode>0.00</c:formatCode>
                <c:ptCount val="3"/>
                <c:pt idx="0">
                  <c:v>0.90606980858784425</c:v>
                </c:pt>
                <c:pt idx="1">
                  <c:v>0.64184064960646015</c:v>
                </c:pt>
                <c:pt idx="2">
                  <c:v>0.71610205734440635</c:v>
                </c:pt>
              </c:numCache>
            </c:numRef>
          </c:val>
          <c:smooth val="0"/>
          <c:extLst>
            <c:ext xmlns:c16="http://schemas.microsoft.com/office/drawing/2014/chart" uri="{C3380CC4-5D6E-409C-BE32-E72D297353CC}">
              <c16:uniqueId val="{00000002-90F9-48E6-A935-ED79011DF1FC}"/>
            </c:ext>
          </c:extLst>
        </c:ser>
        <c:dLbls>
          <c:showLegendKey val="0"/>
          <c:showVal val="0"/>
          <c:showCatName val="0"/>
          <c:showSerName val="0"/>
          <c:showPercent val="0"/>
          <c:showBubbleSize val="0"/>
        </c:dLbls>
        <c:smooth val="0"/>
        <c:axId val="396973648"/>
        <c:axId val="396972048"/>
      </c:lineChart>
      <c:catAx>
        <c:axId val="396973648"/>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96972048"/>
        <c:crosses val="autoZero"/>
        <c:auto val="1"/>
        <c:lblAlgn val="ctr"/>
        <c:lblOffset val="100"/>
        <c:noMultiLvlLbl val="0"/>
      </c:catAx>
      <c:valAx>
        <c:axId val="3969720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96973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STOPA WYPŁATY DYWIDENDY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POZYCJI RYNKOWEJ'!$R$16</c:f>
              <c:strCache>
                <c:ptCount val="1"/>
                <c:pt idx="0">
                  <c:v>Cyfrowy Polsat S.A. (Polska)</c:v>
                </c:pt>
              </c:strCache>
            </c:strRef>
          </c:tx>
          <c:spPr>
            <a:ln w="28575" cap="rnd">
              <a:solidFill>
                <a:schemeClr val="accent6"/>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RYNKOWEJ'!$S$16:$U$16</c:f>
              <c:numCache>
                <c:formatCode>0%</c:formatCode>
                <c:ptCount val="3"/>
                <c:pt idx="0">
                  <c:v>0.57378970034092946</c:v>
                </c:pt>
                <c:pt idx="1">
                  <c:v>0.72880529346893763</c:v>
                </c:pt>
                <c:pt idx="2">
                  <c:v>0</c:v>
                </c:pt>
              </c:numCache>
            </c:numRef>
          </c:val>
          <c:smooth val="0"/>
          <c:extLst>
            <c:ext xmlns:c16="http://schemas.microsoft.com/office/drawing/2014/chart" uri="{C3380CC4-5D6E-409C-BE32-E72D297353CC}">
              <c16:uniqueId val="{00000000-4455-4022-AB0A-D012DC7CD1FB}"/>
            </c:ext>
          </c:extLst>
        </c:ser>
        <c:ser>
          <c:idx val="1"/>
          <c:order val="1"/>
          <c:tx>
            <c:strRef>
              <c:f>'A. POZYCJI RYNKOWEJ'!$R$17</c:f>
              <c:strCache>
                <c:ptCount val="1"/>
                <c:pt idx="0">
                  <c:v>Orange Polska S.A. (Polska)</c:v>
                </c:pt>
              </c:strCache>
            </c:strRef>
          </c:tx>
          <c:spPr>
            <a:ln w="28575" cap="rnd">
              <a:solidFill>
                <a:schemeClr val="accent2"/>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RYNKOWEJ'!$S$17:$U$17</c:f>
              <c:numCache>
                <c:formatCode>0%</c:formatCode>
                <c:ptCount val="3"/>
                <c:pt idx="0">
                  <c:v>0</c:v>
                </c:pt>
                <c:pt idx="1">
                  <c:v>0</c:v>
                </c:pt>
                <c:pt idx="2">
                  <c:v>0</c:v>
                </c:pt>
              </c:numCache>
            </c:numRef>
          </c:val>
          <c:smooth val="0"/>
          <c:extLst>
            <c:ext xmlns:c16="http://schemas.microsoft.com/office/drawing/2014/chart" uri="{C3380CC4-5D6E-409C-BE32-E72D297353CC}">
              <c16:uniqueId val="{00000001-4455-4022-AB0A-D012DC7CD1FB}"/>
            </c:ext>
          </c:extLst>
        </c:ser>
        <c:ser>
          <c:idx val="2"/>
          <c:order val="2"/>
          <c:tx>
            <c:strRef>
              <c:f>'A. POZYCJI RYNKOWEJ'!$R$18</c:f>
              <c:strCache>
                <c:ptCount val="1"/>
                <c:pt idx="0">
                  <c:v>Branża</c:v>
                </c:pt>
              </c:strCache>
            </c:strRef>
          </c:tx>
          <c:spPr>
            <a:ln w="28575" cap="rnd">
              <a:solidFill>
                <a:schemeClr val="accent3"/>
              </a:solidFill>
              <a:round/>
            </a:ln>
            <a:effectLst/>
          </c:spPr>
          <c:marker>
            <c:symbol val="none"/>
          </c:marker>
          <c:val>
            <c:numRef>
              <c:f>'A. POZYCJI RYNKOWEJ'!$S$18:$U$18</c:f>
              <c:numCache>
                <c:formatCode>0%</c:formatCode>
                <c:ptCount val="3"/>
                <c:pt idx="0">
                  <c:v>0.28689485017046473</c:v>
                </c:pt>
                <c:pt idx="1">
                  <c:v>0.36440264673446882</c:v>
                </c:pt>
                <c:pt idx="2">
                  <c:v>0</c:v>
                </c:pt>
              </c:numCache>
            </c:numRef>
          </c:val>
          <c:smooth val="0"/>
          <c:extLst>
            <c:ext xmlns:c16="http://schemas.microsoft.com/office/drawing/2014/chart" uri="{C3380CC4-5D6E-409C-BE32-E72D297353CC}">
              <c16:uniqueId val="{00000002-4455-4022-AB0A-D012DC7CD1FB}"/>
            </c:ext>
          </c:extLst>
        </c:ser>
        <c:dLbls>
          <c:showLegendKey val="0"/>
          <c:showVal val="0"/>
          <c:showCatName val="0"/>
          <c:showSerName val="0"/>
          <c:showPercent val="0"/>
          <c:showBubbleSize val="0"/>
        </c:dLbls>
        <c:smooth val="0"/>
        <c:axId val="477239440"/>
        <c:axId val="477237520"/>
      </c:lineChart>
      <c:catAx>
        <c:axId val="477239440"/>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37520"/>
        <c:crosses val="autoZero"/>
        <c:auto val="1"/>
        <c:lblAlgn val="ctr"/>
        <c:lblOffset val="100"/>
        <c:noMultiLvlLbl val="0"/>
      </c:catAx>
      <c:valAx>
        <c:axId val="477237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7723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RYNKOWA STOPA DYWIDENDY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POZYCJI RYNKOWEJ'!$R$20</c:f>
              <c:strCache>
                <c:ptCount val="1"/>
                <c:pt idx="0">
                  <c:v>Cyfrowy Polsat S.A. (Polska)</c:v>
                </c:pt>
              </c:strCache>
            </c:strRef>
          </c:tx>
          <c:spPr>
            <a:ln w="28575" cap="rnd">
              <a:solidFill>
                <a:schemeClr val="accent6"/>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RYNKOWEJ'!$S$20:$U$20</c:f>
              <c:numCache>
                <c:formatCode>0.00</c:formatCode>
                <c:ptCount val="3"/>
                <c:pt idx="0">
                  <c:v>23695.665061133754</c:v>
                </c:pt>
                <c:pt idx="1">
                  <c:v>25331.260647359453</c:v>
                </c:pt>
                <c:pt idx="2">
                  <c:v>0</c:v>
                </c:pt>
              </c:numCache>
            </c:numRef>
          </c:val>
          <c:smooth val="0"/>
          <c:extLst>
            <c:ext xmlns:c16="http://schemas.microsoft.com/office/drawing/2014/chart" uri="{C3380CC4-5D6E-409C-BE32-E72D297353CC}">
              <c16:uniqueId val="{00000000-EBF4-43EF-BD20-CC20AB64AEAC}"/>
            </c:ext>
          </c:extLst>
        </c:ser>
        <c:ser>
          <c:idx val="1"/>
          <c:order val="1"/>
          <c:tx>
            <c:strRef>
              <c:f>'A. POZYCJI RYNKOWEJ'!$R$21</c:f>
              <c:strCache>
                <c:ptCount val="1"/>
                <c:pt idx="0">
                  <c:v>Orange Polska S.A. (Polska)</c:v>
                </c:pt>
              </c:strCache>
            </c:strRef>
          </c:tx>
          <c:spPr>
            <a:ln w="28575" cap="rnd">
              <a:solidFill>
                <a:schemeClr val="accent2"/>
              </a:solidFill>
              <a:round/>
            </a:ln>
            <a:effectLst/>
          </c:spPr>
          <c:marker>
            <c:symbol val="none"/>
          </c:marker>
          <c:cat>
            <c:numRef>
              <c:f>'A. POZYCJI RYNKOWEJ'!$S$7:$U$7</c:f>
              <c:numCache>
                <c:formatCode>Standardowy</c:formatCode>
                <c:ptCount val="3"/>
                <c:pt idx="0">
                  <c:v>2019</c:v>
                </c:pt>
                <c:pt idx="1">
                  <c:v>2018</c:v>
                </c:pt>
                <c:pt idx="2">
                  <c:v>2017</c:v>
                </c:pt>
              </c:numCache>
            </c:numRef>
          </c:cat>
          <c:val>
            <c:numRef>
              <c:f>'A. POZYCJI RYNKOWEJ'!$S$21:$U$21</c:f>
              <c:numCache>
                <c:formatCode>0.00</c:formatCode>
                <c:ptCount val="3"/>
                <c:pt idx="0">
                  <c:v>0</c:v>
                </c:pt>
                <c:pt idx="1">
                  <c:v>0</c:v>
                </c:pt>
                <c:pt idx="2">
                  <c:v>0</c:v>
                </c:pt>
              </c:numCache>
            </c:numRef>
          </c:val>
          <c:smooth val="0"/>
          <c:extLst>
            <c:ext xmlns:c16="http://schemas.microsoft.com/office/drawing/2014/chart" uri="{C3380CC4-5D6E-409C-BE32-E72D297353CC}">
              <c16:uniqueId val="{00000001-EBF4-43EF-BD20-CC20AB64AEAC}"/>
            </c:ext>
          </c:extLst>
        </c:ser>
        <c:ser>
          <c:idx val="2"/>
          <c:order val="2"/>
          <c:tx>
            <c:strRef>
              <c:f>'A. POZYCJI RYNKOWEJ'!$R$22</c:f>
              <c:strCache>
                <c:ptCount val="1"/>
                <c:pt idx="0">
                  <c:v>Branża</c:v>
                </c:pt>
              </c:strCache>
            </c:strRef>
          </c:tx>
          <c:spPr>
            <a:ln w="28575" cap="rnd">
              <a:solidFill>
                <a:schemeClr val="accent3"/>
              </a:solidFill>
              <a:round/>
            </a:ln>
            <a:effectLst/>
          </c:spPr>
          <c:marker>
            <c:symbol val="none"/>
          </c:marker>
          <c:val>
            <c:numRef>
              <c:f>'A. POZYCJI RYNKOWEJ'!$S$22:$U$22</c:f>
              <c:numCache>
                <c:formatCode>0.00</c:formatCode>
                <c:ptCount val="3"/>
                <c:pt idx="0">
                  <c:v>11847.832530566877</c:v>
                </c:pt>
                <c:pt idx="1">
                  <c:v>12665.630323679727</c:v>
                </c:pt>
                <c:pt idx="2">
                  <c:v>0</c:v>
                </c:pt>
              </c:numCache>
            </c:numRef>
          </c:val>
          <c:smooth val="0"/>
          <c:extLst>
            <c:ext xmlns:c16="http://schemas.microsoft.com/office/drawing/2014/chart" uri="{C3380CC4-5D6E-409C-BE32-E72D297353CC}">
              <c16:uniqueId val="{00000002-EBF4-43EF-BD20-CC20AB64AEAC}"/>
            </c:ext>
          </c:extLst>
        </c:ser>
        <c:dLbls>
          <c:showLegendKey val="0"/>
          <c:showVal val="0"/>
          <c:showCatName val="0"/>
          <c:showSerName val="0"/>
          <c:showPercent val="0"/>
          <c:showBubbleSize val="0"/>
        </c:dLbls>
        <c:smooth val="0"/>
        <c:axId val="486209016"/>
        <c:axId val="486207736"/>
      </c:lineChart>
      <c:catAx>
        <c:axId val="48620901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86207736"/>
        <c:crosses val="autoZero"/>
        <c:auto val="1"/>
        <c:lblAlgn val="ctr"/>
        <c:lblOffset val="100"/>
        <c:noMultiLvlLbl val="0"/>
      </c:catAx>
      <c:valAx>
        <c:axId val="4862077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86209016"/>
        <c:crosses val="autoZero"/>
        <c:crossBetween val="between"/>
      </c:valAx>
      <c:spPr>
        <a:noFill/>
        <a:ln>
          <a:noFill/>
        </a:ln>
        <a:effectLst/>
      </c:spPr>
    </c:plotArea>
    <c:legend>
      <c:legendPos val="b"/>
      <c:layout>
        <c:manualLayout>
          <c:xMode val="edge"/>
          <c:yMode val="edge"/>
          <c:x val="0.05"/>
          <c:y val="0.92029003413805499"/>
          <c:w val="0.9"/>
          <c:h val="5.633962028051775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WARTOŚĆ GIEŁDOWA SPÓŁKI</a:t>
            </a:r>
            <a:r>
              <a:rPr lang="pl-PL" sz="1400" b="0" i="0" u="none" strike="noStrike" baseline="0"/>
              <a:t> </a:t>
            </a:r>
            <a:endParaRPr lang="pl-PL" b="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POZYCJI RYNKOWEJ'!$R$24</c:f>
              <c:strCache>
                <c:ptCount val="1"/>
                <c:pt idx="0">
                  <c:v>Cyfrowy Polsat S.A. (Polska)</c:v>
                </c:pt>
              </c:strCache>
            </c:strRef>
          </c:tx>
          <c:spPr>
            <a:solidFill>
              <a:schemeClr val="accent6"/>
            </a:solidFill>
            <a:ln>
              <a:noFill/>
            </a:ln>
            <a:effectLst/>
          </c:spPr>
          <c:invertIfNegative val="0"/>
          <c:cat>
            <c:numRef>
              <c:f>'A. POZYCJI RYNKOWEJ'!$S$23:$U$23</c:f>
              <c:numCache>
                <c:formatCode>Standardowy</c:formatCode>
                <c:ptCount val="3"/>
                <c:pt idx="0">
                  <c:v>2019</c:v>
                </c:pt>
                <c:pt idx="1">
                  <c:v>2018</c:v>
                </c:pt>
                <c:pt idx="2">
                  <c:v>2017</c:v>
                </c:pt>
              </c:numCache>
            </c:numRef>
          </c:cat>
          <c:val>
            <c:numRef>
              <c:f>'A. POZYCJI RYNKOWEJ'!$S$24:$U$24</c:f>
              <c:numCache>
                <c:formatCode>0</c:formatCode>
                <c:ptCount val="3"/>
                <c:pt idx="0">
                  <c:v>17261346971.84</c:v>
                </c:pt>
                <c:pt idx="1">
                  <c:v>15016540455.68</c:v>
                </c:pt>
                <c:pt idx="2">
                  <c:v>16039814081.279999</c:v>
                </c:pt>
              </c:numCache>
            </c:numRef>
          </c:val>
          <c:extLst>
            <c:ext xmlns:c16="http://schemas.microsoft.com/office/drawing/2014/chart" uri="{C3380CC4-5D6E-409C-BE32-E72D297353CC}">
              <c16:uniqueId val="{00000000-E00C-4D2E-BC66-2B08647085FF}"/>
            </c:ext>
          </c:extLst>
        </c:ser>
        <c:ser>
          <c:idx val="1"/>
          <c:order val="1"/>
          <c:tx>
            <c:strRef>
              <c:f>'A. POZYCJI RYNKOWEJ'!$R$25</c:f>
              <c:strCache>
                <c:ptCount val="1"/>
                <c:pt idx="0">
                  <c:v>Orange Polska S.A. (Polska)</c:v>
                </c:pt>
              </c:strCache>
            </c:strRef>
          </c:tx>
          <c:spPr>
            <a:solidFill>
              <a:schemeClr val="accent2"/>
            </a:solidFill>
            <a:ln>
              <a:noFill/>
            </a:ln>
            <a:effectLst/>
          </c:spPr>
          <c:invertIfNegative val="0"/>
          <c:cat>
            <c:numRef>
              <c:f>'A. POZYCJI RYNKOWEJ'!$S$23:$U$23</c:f>
              <c:numCache>
                <c:formatCode>Standardowy</c:formatCode>
                <c:ptCount val="3"/>
                <c:pt idx="0">
                  <c:v>2019</c:v>
                </c:pt>
                <c:pt idx="1">
                  <c:v>2018</c:v>
                </c:pt>
                <c:pt idx="2">
                  <c:v>2017</c:v>
                </c:pt>
              </c:numCache>
            </c:numRef>
          </c:cat>
          <c:val>
            <c:numRef>
              <c:f>'A. POZYCJI RYNKOWEJ'!$S$25:$U$25</c:f>
              <c:numCache>
                <c:formatCode>0</c:formatCode>
                <c:ptCount val="3"/>
                <c:pt idx="0">
                  <c:v>8031627771.4800005</c:v>
                </c:pt>
                <c:pt idx="1">
                  <c:v>6456798796.6800003</c:v>
                </c:pt>
                <c:pt idx="2">
                  <c:v>6837382465.5900002</c:v>
                </c:pt>
              </c:numCache>
            </c:numRef>
          </c:val>
          <c:extLst>
            <c:ext xmlns:c16="http://schemas.microsoft.com/office/drawing/2014/chart" uri="{C3380CC4-5D6E-409C-BE32-E72D297353CC}">
              <c16:uniqueId val="{00000001-E00C-4D2E-BC66-2B08647085FF}"/>
            </c:ext>
          </c:extLst>
        </c:ser>
        <c:ser>
          <c:idx val="2"/>
          <c:order val="2"/>
          <c:tx>
            <c:strRef>
              <c:f>'A. POZYCJI RYNKOWEJ'!$R$26</c:f>
              <c:strCache>
                <c:ptCount val="1"/>
                <c:pt idx="0">
                  <c:v>Branża</c:v>
                </c:pt>
              </c:strCache>
            </c:strRef>
          </c:tx>
          <c:spPr>
            <a:solidFill>
              <a:schemeClr val="accent3"/>
            </a:solidFill>
            <a:ln>
              <a:noFill/>
            </a:ln>
            <a:effectLst/>
          </c:spPr>
          <c:invertIfNegative val="0"/>
          <c:val>
            <c:numRef>
              <c:f>'A. POZYCJI RYNKOWEJ'!$S$26:$U$26</c:f>
              <c:numCache>
                <c:formatCode>Standardowy</c:formatCode>
                <c:ptCount val="3"/>
                <c:pt idx="0">
                  <c:v>12646487371.66</c:v>
                </c:pt>
                <c:pt idx="1">
                  <c:v>10736669626.18</c:v>
                </c:pt>
                <c:pt idx="2">
                  <c:v>11438598273.434999</c:v>
                </c:pt>
              </c:numCache>
            </c:numRef>
          </c:val>
          <c:extLst>
            <c:ext xmlns:c16="http://schemas.microsoft.com/office/drawing/2014/chart" uri="{C3380CC4-5D6E-409C-BE32-E72D297353CC}">
              <c16:uniqueId val="{00000002-E00C-4D2E-BC66-2B08647085FF}"/>
            </c:ext>
          </c:extLst>
        </c:ser>
        <c:dLbls>
          <c:showLegendKey val="0"/>
          <c:showVal val="0"/>
          <c:showCatName val="0"/>
          <c:showSerName val="0"/>
          <c:showPercent val="0"/>
          <c:showBubbleSize val="0"/>
        </c:dLbls>
        <c:gapWidth val="219"/>
        <c:overlap val="-27"/>
        <c:axId val="486219256"/>
        <c:axId val="486215736"/>
      </c:barChart>
      <c:catAx>
        <c:axId val="48621925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86215736"/>
        <c:crosses val="autoZero"/>
        <c:auto val="1"/>
        <c:lblAlgn val="ctr"/>
        <c:lblOffset val="100"/>
        <c:noMultiLvlLbl val="0"/>
      </c:catAx>
      <c:valAx>
        <c:axId val="486215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86219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CENA/ZYSK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tx>
            <c:strRef>
              <c:f>'A. SYTUACJI RYNKOWEJ'!$R$22</c:f>
              <c:strCache>
                <c:ptCount val="1"/>
                <c:pt idx="0">
                  <c:v>Cyfrowy Polsat S.A. (Polska)</c:v>
                </c:pt>
              </c:strCache>
            </c:strRef>
          </c:tx>
          <c:spPr>
            <a:ln w="28575" cap="rnd">
              <a:solidFill>
                <a:schemeClr val="accent6"/>
              </a:solidFill>
              <a:round/>
            </a:ln>
            <a:effectLst/>
          </c:spPr>
          <c:marker>
            <c:symbol val="none"/>
          </c:marker>
          <c:cat>
            <c:numRef>
              <c:f>'A. SYTUACJI RYNKOWEJ'!$S$15:$U$15</c:f>
              <c:numCache>
                <c:formatCode>Standardowy</c:formatCode>
                <c:ptCount val="3"/>
                <c:pt idx="0">
                  <c:v>2019</c:v>
                </c:pt>
                <c:pt idx="1">
                  <c:v>2018</c:v>
                </c:pt>
                <c:pt idx="2">
                  <c:v>2017</c:v>
                </c:pt>
              </c:numCache>
            </c:numRef>
          </c:cat>
          <c:val>
            <c:numRef>
              <c:f>'A. SYTUACJI RYNKOWEJ'!$S$22:$U$22</c:f>
              <c:numCache>
                <c:formatCode>0.00</c:formatCode>
                <c:ptCount val="3"/>
                <c:pt idx="0">
                  <c:v>15.486584399641124</c:v>
                </c:pt>
                <c:pt idx="1">
                  <c:v>18.400368160372505</c:v>
                </c:pt>
                <c:pt idx="2">
                  <c:v>16.969756751248411</c:v>
                </c:pt>
              </c:numCache>
            </c:numRef>
          </c:val>
          <c:smooth val="0"/>
          <c:extLst>
            <c:ext xmlns:c16="http://schemas.microsoft.com/office/drawing/2014/chart" uri="{C3380CC4-5D6E-409C-BE32-E72D297353CC}">
              <c16:uniqueId val="{00000000-3DC5-43E7-AF8F-653BAB876CF9}"/>
            </c:ext>
          </c:extLst>
        </c:ser>
        <c:ser>
          <c:idx val="1"/>
          <c:order val="1"/>
          <c:tx>
            <c:strRef>
              <c:f>'A. SYTUACJI RYNKOWEJ'!$R$23</c:f>
              <c:strCache>
                <c:ptCount val="1"/>
                <c:pt idx="0">
                  <c:v>Orange Polska S.A. (Polska)</c:v>
                </c:pt>
              </c:strCache>
            </c:strRef>
          </c:tx>
          <c:spPr>
            <a:ln w="28575" cap="rnd">
              <a:solidFill>
                <a:schemeClr val="accent2"/>
              </a:solidFill>
              <a:round/>
            </a:ln>
            <a:effectLst/>
          </c:spPr>
          <c:marker>
            <c:symbol val="none"/>
          </c:marker>
          <c:cat>
            <c:numRef>
              <c:f>'A. SYTUACJI RYNKOWEJ'!$S$15:$U$15</c:f>
              <c:numCache>
                <c:formatCode>Standardowy</c:formatCode>
                <c:ptCount val="3"/>
                <c:pt idx="0">
                  <c:v>2019</c:v>
                </c:pt>
                <c:pt idx="1">
                  <c:v>2018</c:v>
                </c:pt>
                <c:pt idx="2">
                  <c:v>2017</c:v>
                </c:pt>
              </c:numCache>
            </c:numRef>
          </c:cat>
          <c:val>
            <c:numRef>
              <c:f>'A. SYTUACJI RYNKOWEJ'!$S$23:$U$23</c:f>
              <c:numCache>
                <c:formatCode>0.00</c:formatCode>
                <c:ptCount val="3"/>
                <c:pt idx="0">
                  <c:v>88.259645840439546</c:v>
                </c:pt>
                <c:pt idx="1">
                  <c:v>645.6798796679999</c:v>
                </c:pt>
                <c:pt idx="2">
                  <c:v>-113.95637442650001</c:v>
                </c:pt>
              </c:numCache>
            </c:numRef>
          </c:val>
          <c:smooth val="0"/>
          <c:extLst>
            <c:ext xmlns:c16="http://schemas.microsoft.com/office/drawing/2014/chart" uri="{C3380CC4-5D6E-409C-BE32-E72D297353CC}">
              <c16:uniqueId val="{00000001-3DC5-43E7-AF8F-653BAB876CF9}"/>
            </c:ext>
          </c:extLst>
        </c:ser>
        <c:ser>
          <c:idx val="2"/>
          <c:order val="2"/>
          <c:tx>
            <c:strRef>
              <c:f>'A. SYTUACJI RYNKOWEJ'!$R$24</c:f>
              <c:strCache>
                <c:ptCount val="1"/>
                <c:pt idx="0">
                  <c:v>Branża</c:v>
                </c:pt>
              </c:strCache>
            </c:strRef>
          </c:tx>
          <c:spPr>
            <a:ln w="28575" cap="rnd">
              <a:solidFill>
                <a:schemeClr val="accent3"/>
              </a:solidFill>
              <a:round/>
            </a:ln>
            <a:effectLst/>
          </c:spPr>
          <c:marker>
            <c:symbol val="none"/>
          </c:marker>
          <c:cat>
            <c:numRef>
              <c:f>'A. SYTUACJI RYNKOWEJ'!$S$15:$U$15</c:f>
              <c:numCache>
                <c:formatCode>Standardowy</c:formatCode>
                <c:ptCount val="3"/>
                <c:pt idx="0">
                  <c:v>2019</c:v>
                </c:pt>
                <c:pt idx="1">
                  <c:v>2018</c:v>
                </c:pt>
                <c:pt idx="2">
                  <c:v>2017</c:v>
                </c:pt>
              </c:numCache>
            </c:numRef>
          </c:cat>
          <c:val>
            <c:numRef>
              <c:f>'A. SYTUACJI RYNKOWEJ'!$S$24:$U$24</c:f>
              <c:numCache>
                <c:formatCode>Standardowy</c:formatCode>
                <c:ptCount val="3"/>
                <c:pt idx="0">
                  <c:v>34.6</c:v>
                </c:pt>
                <c:pt idx="1">
                  <c:v>28.8</c:v>
                </c:pt>
                <c:pt idx="2">
                  <c:v>46.7</c:v>
                </c:pt>
              </c:numCache>
            </c:numRef>
          </c:val>
          <c:smooth val="0"/>
          <c:extLst>
            <c:ext xmlns:c16="http://schemas.microsoft.com/office/drawing/2014/chart" uri="{C3380CC4-5D6E-409C-BE32-E72D297353CC}">
              <c16:uniqueId val="{00000002-3DC5-43E7-AF8F-653BAB876CF9}"/>
            </c:ext>
          </c:extLst>
        </c:ser>
        <c:dLbls>
          <c:showLegendKey val="0"/>
          <c:showVal val="0"/>
          <c:showCatName val="0"/>
          <c:showSerName val="0"/>
          <c:showPercent val="0"/>
          <c:showBubbleSize val="0"/>
        </c:dLbls>
        <c:smooth val="0"/>
        <c:axId val="597828664"/>
        <c:axId val="597829304"/>
      </c:lineChart>
      <c:catAx>
        <c:axId val="5978286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7829304"/>
        <c:crosses val="autoZero"/>
        <c:auto val="1"/>
        <c:lblAlgn val="ctr"/>
        <c:lblOffset val="100"/>
        <c:noMultiLvlLbl val="0"/>
      </c:catAx>
      <c:valAx>
        <c:axId val="597829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97828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MĄCZYŃSKIEJ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SYNTETYCZNA'!$S$39</c:f>
              <c:strCache>
                <c:ptCount val="1"/>
                <c:pt idx="0">
                  <c:v>Cyfrowy Polsat S.A. (Polska)</c:v>
                </c:pt>
              </c:strCache>
            </c:strRef>
          </c:tx>
          <c:spPr>
            <a:solidFill>
              <a:schemeClr val="accent6"/>
            </a:solidFill>
            <a:ln>
              <a:noFill/>
            </a:ln>
            <a:effectLst/>
          </c:spPr>
          <c:invertIfNegative val="0"/>
          <c:cat>
            <c:numRef>
              <c:f>'A. SYNTETYCZNA'!$T$38:$V$38</c:f>
              <c:numCache>
                <c:formatCode>Standardowy</c:formatCode>
                <c:ptCount val="3"/>
                <c:pt idx="0">
                  <c:v>2019</c:v>
                </c:pt>
                <c:pt idx="1">
                  <c:v>2018</c:v>
                </c:pt>
                <c:pt idx="2">
                  <c:v>2017</c:v>
                </c:pt>
              </c:numCache>
            </c:numRef>
          </c:cat>
          <c:val>
            <c:numRef>
              <c:f>'A. SYNTETYCZNA'!$T$39:$V$39</c:f>
              <c:numCache>
                <c:formatCode>0.000</c:formatCode>
                <c:ptCount val="3"/>
                <c:pt idx="0">
                  <c:v>5.9847543491511157</c:v>
                </c:pt>
                <c:pt idx="1">
                  <c:v>6.1060040617035183</c:v>
                </c:pt>
                <c:pt idx="2">
                  <c:v>6.2528887887046665</c:v>
                </c:pt>
              </c:numCache>
            </c:numRef>
          </c:val>
          <c:extLst>
            <c:ext xmlns:c16="http://schemas.microsoft.com/office/drawing/2014/chart" uri="{C3380CC4-5D6E-409C-BE32-E72D297353CC}">
              <c16:uniqueId val="{00000000-2A25-41E2-8D90-BD0875FFA0ED}"/>
            </c:ext>
          </c:extLst>
        </c:ser>
        <c:ser>
          <c:idx val="1"/>
          <c:order val="1"/>
          <c:tx>
            <c:strRef>
              <c:f>'A. SYNTETYCZNA'!$S$40</c:f>
              <c:strCache>
                <c:ptCount val="1"/>
                <c:pt idx="0">
                  <c:v>Telewizja Polska S.A. (Polska)</c:v>
                </c:pt>
              </c:strCache>
            </c:strRef>
          </c:tx>
          <c:spPr>
            <a:solidFill>
              <a:schemeClr val="accent5"/>
            </a:solidFill>
            <a:ln>
              <a:noFill/>
            </a:ln>
            <a:effectLst/>
          </c:spPr>
          <c:invertIfNegative val="0"/>
          <c:cat>
            <c:numRef>
              <c:f>'A. SYNTETYCZNA'!$T$38:$V$38</c:f>
              <c:numCache>
                <c:formatCode>Standardowy</c:formatCode>
                <c:ptCount val="3"/>
                <c:pt idx="0">
                  <c:v>2019</c:v>
                </c:pt>
                <c:pt idx="1">
                  <c:v>2018</c:v>
                </c:pt>
                <c:pt idx="2">
                  <c:v>2017</c:v>
                </c:pt>
              </c:numCache>
            </c:numRef>
          </c:cat>
          <c:val>
            <c:numRef>
              <c:f>'A. SYNTETYCZNA'!$T$40:$V$40</c:f>
              <c:numCache>
                <c:formatCode>0.000</c:formatCode>
                <c:ptCount val="3"/>
                <c:pt idx="0">
                  <c:v>3.2590045740435092</c:v>
                </c:pt>
                <c:pt idx="1">
                  <c:v>3.3530374007577222</c:v>
                </c:pt>
                <c:pt idx="2">
                  <c:v>3.1513222005462032</c:v>
                </c:pt>
              </c:numCache>
            </c:numRef>
          </c:val>
          <c:extLst>
            <c:ext xmlns:c16="http://schemas.microsoft.com/office/drawing/2014/chart" uri="{C3380CC4-5D6E-409C-BE32-E72D297353CC}">
              <c16:uniqueId val="{00000001-2A25-41E2-8D90-BD0875FFA0ED}"/>
            </c:ext>
          </c:extLst>
        </c:ser>
        <c:ser>
          <c:idx val="2"/>
          <c:order val="2"/>
          <c:tx>
            <c:strRef>
              <c:f>'A. SYNTETYCZNA'!$S$41</c:f>
              <c:strCache>
                <c:ptCount val="1"/>
                <c:pt idx="0">
                  <c:v>Orange Polska S.A. (Polska)</c:v>
                </c:pt>
              </c:strCache>
            </c:strRef>
          </c:tx>
          <c:spPr>
            <a:solidFill>
              <a:schemeClr val="accent2"/>
            </a:solidFill>
            <a:ln>
              <a:noFill/>
            </a:ln>
            <a:effectLst/>
          </c:spPr>
          <c:invertIfNegative val="0"/>
          <c:cat>
            <c:numRef>
              <c:f>'A. SYNTETYCZNA'!$T$38:$V$38</c:f>
              <c:numCache>
                <c:formatCode>Standardowy</c:formatCode>
                <c:ptCount val="3"/>
                <c:pt idx="0">
                  <c:v>2019</c:v>
                </c:pt>
                <c:pt idx="1">
                  <c:v>2018</c:v>
                </c:pt>
                <c:pt idx="2">
                  <c:v>2017</c:v>
                </c:pt>
              </c:numCache>
            </c:numRef>
          </c:cat>
          <c:val>
            <c:numRef>
              <c:f>'A. SYNTETYCZNA'!$T$41:$V$41</c:f>
              <c:numCache>
                <c:formatCode>0.000</c:formatCode>
                <c:ptCount val="3"/>
                <c:pt idx="0">
                  <c:v>5.2636479994223677</c:v>
                </c:pt>
                <c:pt idx="1">
                  <c:v>2.6281986537392559</c:v>
                </c:pt>
                <c:pt idx="2">
                  <c:v>5.3665645305265794</c:v>
                </c:pt>
              </c:numCache>
            </c:numRef>
          </c:val>
          <c:extLst>
            <c:ext xmlns:c16="http://schemas.microsoft.com/office/drawing/2014/chart" uri="{C3380CC4-5D6E-409C-BE32-E72D297353CC}">
              <c16:uniqueId val="{00000002-2A25-41E2-8D90-BD0875FFA0ED}"/>
            </c:ext>
          </c:extLst>
        </c:ser>
        <c:ser>
          <c:idx val="3"/>
          <c:order val="3"/>
          <c:tx>
            <c:strRef>
              <c:f>'A. SYNTETYCZNA'!$S$42</c:f>
              <c:strCache>
                <c:ptCount val="1"/>
                <c:pt idx="0">
                  <c:v>Play Communications S.A. (Polska)</c:v>
                </c:pt>
              </c:strCache>
            </c:strRef>
          </c:tx>
          <c:spPr>
            <a:solidFill>
              <a:schemeClr val="accent4"/>
            </a:solidFill>
            <a:ln>
              <a:noFill/>
            </a:ln>
            <a:effectLst/>
          </c:spPr>
          <c:invertIfNegative val="0"/>
          <c:cat>
            <c:numRef>
              <c:f>'A. SYNTETYCZNA'!$T$38:$V$38</c:f>
              <c:numCache>
                <c:formatCode>Standardowy</c:formatCode>
                <c:ptCount val="3"/>
                <c:pt idx="0">
                  <c:v>2019</c:v>
                </c:pt>
                <c:pt idx="1">
                  <c:v>2018</c:v>
                </c:pt>
                <c:pt idx="2">
                  <c:v>2017</c:v>
                </c:pt>
              </c:numCache>
            </c:numRef>
          </c:cat>
          <c:val>
            <c:numRef>
              <c:f>'A. SYNTETYCZNA'!$T$42:$V$42</c:f>
              <c:numCache>
                <c:formatCode>0.000</c:formatCode>
                <c:ptCount val="3"/>
                <c:pt idx="0">
                  <c:v>5.8771512475038126</c:v>
                </c:pt>
                <c:pt idx="1">
                  <c:v>5.4435156293585276</c:v>
                </c:pt>
                <c:pt idx="2">
                  <c:v>4.8465512849402188</c:v>
                </c:pt>
              </c:numCache>
            </c:numRef>
          </c:val>
          <c:extLst>
            <c:ext xmlns:c16="http://schemas.microsoft.com/office/drawing/2014/chart" uri="{C3380CC4-5D6E-409C-BE32-E72D297353CC}">
              <c16:uniqueId val="{00000003-2A25-41E2-8D90-BD0875FFA0ED}"/>
            </c:ext>
          </c:extLst>
        </c:ser>
        <c:ser>
          <c:idx val="4"/>
          <c:order val="4"/>
          <c:tx>
            <c:strRef>
              <c:f>'A. SYNTETYCZNA'!$S$43</c:f>
              <c:strCache>
                <c:ptCount val="1"/>
                <c:pt idx="0">
                  <c:v>Branża</c:v>
                </c:pt>
              </c:strCache>
            </c:strRef>
          </c:tx>
          <c:spPr>
            <a:solidFill>
              <a:schemeClr val="accent3"/>
            </a:solidFill>
            <a:ln>
              <a:noFill/>
            </a:ln>
            <a:effectLst/>
          </c:spPr>
          <c:invertIfNegative val="0"/>
          <c:cat>
            <c:numRef>
              <c:f>'A. SYNTETYCZNA'!$T$38:$V$38</c:f>
              <c:numCache>
                <c:formatCode>Standardowy</c:formatCode>
                <c:ptCount val="3"/>
                <c:pt idx="0">
                  <c:v>2019</c:v>
                </c:pt>
                <c:pt idx="1">
                  <c:v>2018</c:v>
                </c:pt>
                <c:pt idx="2">
                  <c:v>2017</c:v>
                </c:pt>
              </c:numCache>
            </c:numRef>
          </c:cat>
          <c:val>
            <c:numRef>
              <c:f>'A. SYNTETYCZNA'!$T$43:$V$43</c:f>
              <c:numCache>
                <c:formatCode>0.000</c:formatCode>
                <c:ptCount val="3"/>
                <c:pt idx="0">
                  <c:v>5.4453555677786474</c:v>
                </c:pt>
                <c:pt idx="1">
                  <c:v>4.4596847295232243</c:v>
                </c:pt>
                <c:pt idx="2">
                  <c:v>5.3892440412878351</c:v>
                </c:pt>
              </c:numCache>
            </c:numRef>
          </c:val>
          <c:extLst>
            <c:ext xmlns:c16="http://schemas.microsoft.com/office/drawing/2014/chart" uri="{C3380CC4-5D6E-409C-BE32-E72D297353CC}">
              <c16:uniqueId val="{00000004-2A25-41E2-8D90-BD0875FFA0ED}"/>
            </c:ext>
          </c:extLst>
        </c:ser>
        <c:dLbls>
          <c:showLegendKey val="0"/>
          <c:showVal val="0"/>
          <c:showCatName val="0"/>
          <c:showSerName val="0"/>
          <c:showPercent val="0"/>
          <c:showBubbleSize val="0"/>
        </c:dLbls>
        <c:gapWidth val="219"/>
        <c:overlap val="-27"/>
        <c:axId val="525446992"/>
        <c:axId val="525447632"/>
      </c:barChart>
      <c:catAx>
        <c:axId val="52544699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5447632"/>
        <c:crosses val="autoZero"/>
        <c:auto val="1"/>
        <c:lblAlgn val="ctr"/>
        <c:lblOffset val="100"/>
        <c:noMultiLvlLbl val="0"/>
      </c:catAx>
      <c:valAx>
        <c:axId val="52544763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5446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TRZECI MODEL ALTMANA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SYNTETYCZNA'!$S$57</c:f>
              <c:strCache>
                <c:ptCount val="1"/>
                <c:pt idx="0">
                  <c:v>Cyfrowy Polsat S.A. (Polska)</c:v>
                </c:pt>
              </c:strCache>
            </c:strRef>
          </c:tx>
          <c:spPr>
            <a:solidFill>
              <a:schemeClr val="accent6"/>
            </a:solidFill>
            <a:ln>
              <a:noFill/>
            </a:ln>
            <a:effectLst/>
          </c:spPr>
          <c:invertIfNegative val="0"/>
          <c:cat>
            <c:numRef>
              <c:f>'A. SYNTETYCZNA'!$T$56:$V$56</c:f>
              <c:numCache>
                <c:formatCode>Standardowy</c:formatCode>
                <c:ptCount val="3"/>
                <c:pt idx="0">
                  <c:v>2019</c:v>
                </c:pt>
                <c:pt idx="1">
                  <c:v>2018</c:v>
                </c:pt>
                <c:pt idx="2">
                  <c:v>2017</c:v>
                </c:pt>
              </c:numCache>
            </c:numRef>
          </c:cat>
          <c:val>
            <c:numRef>
              <c:f>'A. SYNTETYCZNA'!$T$57:$V$57</c:f>
              <c:numCache>
                <c:formatCode>0.000</c:formatCode>
                <c:ptCount val="3"/>
                <c:pt idx="0">
                  <c:v>4.9850448966167988</c:v>
                </c:pt>
                <c:pt idx="1">
                  <c:v>5.1804481107853473</c:v>
                </c:pt>
                <c:pt idx="2">
                  <c:v>5.3727515565413348</c:v>
                </c:pt>
              </c:numCache>
            </c:numRef>
          </c:val>
          <c:extLst>
            <c:ext xmlns:c16="http://schemas.microsoft.com/office/drawing/2014/chart" uri="{C3380CC4-5D6E-409C-BE32-E72D297353CC}">
              <c16:uniqueId val="{00000000-431D-4984-8A91-5ACD719AD5F3}"/>
            </c:ext>
          </c:extLst>
        </c:ser>
        <c:ser>
          <c:idx val="1"/>
          <c:order val="1"/>
          <c:tx>
            <c:strRef>
              <c:f>'A. SYNTETYCZNA'!$S$58</c:f>
              <c:strCache>
                <c:ptCount val="1"/>
                <c:pt idx="0">
                  <c:v>Telewizja Polska S.A. (Polska)</c:v>
                </c:pt>
              </c:strCache>
            </c:strRef>
          </c:tx>
          <c:spPr>
            <a:solidFill>
              <a:schemeClr val="accent5"/>
            </a:solidFill>
            <a:ln>
              <a:noFill/>
            </a:ln>
            <a:effectLst/>
          </c:spPr>
          <c:invertIfNegative val="0"/>
          <c:cat>
            <c:numRef>
              <c:f>'A. SYNTETYCZNA'!$T$56:$V$56</c:f>
              <c:numCache>
                <c:formatCode>Standardowy</c:formatCode>
                <c:ptCount val="3"/>
                <c:pt idx="0">
                  <c:v>2019</c:v>
                </c:pt>
                <c:pt idx="1">
                  <c:v>2018</c:v>
                </c:pt>
                <c:pt idx="2">
                  <c:v>2017</c:v>
                </c:pt>
              </c:numCache>
            </c:numRef>
          </c:cat>
          <c:val>
            <c:numRef>
              <c:f>'A. SYNTETYCZNA'!$T$58:$V$58</c:f>
              <c:numCache>
                <c:formatCode>0.000</c:formatCode>
                <c:ptCount val="3"/>
                <c:pt idx="0">
                  <c:v>5.0527794214484931</c:v>
                </c:pt>
                <c:pt idx="1">
                  <c:v>4.3281149839209787</c:v>
                </c:pt>
                <c:pt idx="2">
                  <c:v>5.1522643807158266</c:v>
                </c:pt>
              </c:numCache>
            </c:numRef>
          </c:val>
          <c:extLst>
            <c:ext xmlns:c16="http://schemas.microsoft.com/office/drawing/2014/chart" uri="{C3380CC4-5D6E-409C-BE32-E72D297353CC}">
              <c16:uniqueId val="{00000001-431D-4984-8A91-5ACD719AD5F3}"/>
            </c:ext>
          </c:extLst>
        </c:ser>
        <c:ser>
          <c:idx val="2"/>
          <c:order val="2"/>
          <c:tx>
            <c:strRef>
              <c:f>'A. SYNTETYCZNA'!$S$59</c:f>
              <c:strCache>
                <c:ptCount val="1"/>
                <c:pt idx="0">
                  <c:v>Orange Polska S.A. (Polska)</c:v>
                </c:pt>
              </c:strCache>
            </c:strRef>
          </c:tx>
          <c:spPr>
            <a:solidFill>
              <a:schemeClr val="accent2"/>
            </a:solidFill>
            <a:ln>
              <a:noFill/>
            </a:ln>
            <a:effectLst/>
          </c:spPr>
          <c:invertIfNegative val="0"/>
          <c:cat>
            <c:numRef>
              <c:f>'A. SYNTETYCZNA'!$T$56:$V$56</c:f>
              <c:numCache>
                <c:formatCode>Standardowy</c:formatCode>
                <c:ptCount val="3"/>
                <c:pt idx="0">
                  <c:v>2019</c:v>
                </c:pt>
                <c:pt idx="1">
                  <c:v>2018</c:v>
                </c:pt>
                <c:pt idx="2">
                  <c:v>2017</c:v>
                </c:pt>
              </c:numCache>
            </c:numRef>
          </c:cat>
          <c:val>
            <c:numRef>
              <c:f>'A. SYNTETYCZNA'!$T$59:$V$59</c:f>
              <c:numCache>
                <c:formatCode>0.000</c:formatCode>
                <c:ptCount val="3"/>
                <c:pt idx="0">
                  <c:v>4.471696065442968</c:v>
                </c:pt>
                <c:pt idx="1">
                  <c:v>3.2246558992020451</c:v>
                </c:pt>
                <c:pt idx="2">
                  <c:v>3.8223431293583388</c:v>
                </c:pt>
              </c:numCache>
            </c:numRef>
          </c:val>
          <c:extLst>
            <c:ext xmlns:c16="http://schemas.microsoft.com/office/drawing/2014/chart" uri="{C3380CC4-5D6E-409C-BE32-E72D297353CC}">
              <c16:uniqueId val="{00000002-431D-4984-8A91-5ACD719AD5F3}"/>
            </c:ext>
          </c:extLst>
        </c:ser>
        <c:ser>
          <c:idx val="3"/>
          <c:order val="3"/>
          <c:tx>
            <c:strRef>
              <c:f>'A. SYNTETYCZNA'!$S$60</c:f>
              <c:strCache>
                <c:ptCount val="1"/>
                <c:pt idx="0">
                  <c:v>Play Communications S.A. (Polska)</c:v>
                </c:pt>
              </c:strCache>
            </c:strRef>
          </c:tx>
          <c:spPr>
            <a:solidFill>
              <a:schemeClr val="accent4"/>
            </a:solidFill>
            <a:ln>
              <a:noFill/>
            </a:ln>
            <a:effectLst/>
          </c:spPr>
          <c:invertIfNegative val="0"/>
          <c:cat>
            <c:numRef>
              <c:f>'A. SYNTETYCZNA'!$T$56:$V$56</c:f>
              <c:numCache>
                <c:formatCode>Standardowy</c:formatCode>
                <c:ptCount val="3"/>
                <c:pt idx="0">
                  <c:v>2019</c:v>
                </c:pt>
                <c:pt idx="1">
                  <c:v>2018</c:v>
                </c:pt>
                <c:pt idx="2">
                  <c:v>2017</c:v>
                </c:pt>
              </c:numCache>
            </c:numRef>
          </c:cat>
          <c:val>
            <c:numRef>
              <c:f>'A. SYNTETYCZNA'!$T$60:$V$60</c:f>
              <c:numCache>
                <c:formatCode>0.000</c:formatCode>
                <c:ptCount val="3"/>
                <c:pt idx="0">
                  <c:v>6.0347824034304338</c:v>
                </c:pt>
                <c:pt idx="1">
                  <c:v>5.6427425521721748</c:v>
                </c:pt>
                <c:pt idx="2">
                  <c:v>5.7492086780057772</c:v>
                </c:pt>
              </c:numCache>
            </c:numRef>
          </c:val>
          <c:extLst>
            <c:ext xmlns:c16="http://schemas.microsoft.com/office/drawing/2014/chart" uri="{C3380CC4-5D6E-409C-BE32-E72D297353CC}">
              <c16:uniqueId val="{00000003-431D-4984-8A91-5ACD719AD5F3}"/>
            </c:ext>
          </c:extLst>
        </c:ser>
        <c:ser>
          <c:idx val="4"/>
          <c:order val="4"/>
          <c:tx>
            <c:strRef>
              <c:f>'A. SYNTETYCZNA'!$S$61</c:f>
              <c:strCache>
                <c:ptCount val="1"/>
                <c:pt idx="0">
                  <c:v>Branża</c:v>
                </c:pt>
              </c:strCache>
            </c:strRef>
          </c:tx>
          <c:spPr>
            <a:solidFill>
              <a:schemeClr val="accent3"/>
            </a:solidFill>
            <a:ln>
              <a:noFill/>
            </a:ln>
            <a:effectLst/>
          </c:spPr>
          <c:invertIfNegative val="0"/>
          <c:cat>
            <c:numRef>
              <c:f>'A. SYNTETYCZNA'!$T$56:$V$56</c:f>
              <c:numCache>
                <c:formatCode>Standardowy</c:formatCode>
                <c:ptCount val="3"/>
                <c:pt idx="0">
                  <c:v>2019</c:v>
                </c:pt>
                <c:pt idx="1">
                  <c:v>2018</c:v>
                </c:pt>
                <c:pt idx="2">
                  <c:v>2017</c:v>
                </c:pt>
              </c:numCache>
            </c:numRef>
          </c:cat>
          <c:val>
            <c:numRef>
              <c:f>'A. SYNTETYCZNA'!$T$61:$V$61</c:f>
              <c:numCache>
                <c:formatCode>0.000</c:formatCode>
                <c:ptCount val="3"/>
                <c:pt idx="0">
                  <c:v>4.8772411416404129</c:v>
                </c:pt>
                <c:pt idx="1">
                  <c:v>4.4435445382352663</c:v>
                </c:pt>
                <c:pt idx="2">
                  <c:v>4.764723231476836</c:v>
                </c:pt>
              </c:numCache>
            </c:numRef>
          </c:val>
          <c:extLst>
            <c:ext xmlns:c16="http://schemas.microsoft.com/office/drawing/2014/chart" uri="{C3380CC4-5D6E-409C-BE32-E72D297353CC}">
              <c16:uniqueId val="{00000004-431D-4984-8A91-5ACD719AD5F3}"/>
            </c:ext>
          </c:extLst>
        </c:ser>
        <c:dLbls>
          <c:showLegendKey val="0"/>
          <c:showVal val="0"/>
          <c:showCatName val="0"/>
          <c:showSerName val="0"/>
          <c:showPercent val="0"/>
          <c:showBubbleSize val="0"/>
        </c:dLbls>
        <c:gapWidth val="219"/>
        <c:overlap val="-27"/>
        <c:axId val="520752632"/>
        <c:axId val="520751032"/>
      </c:barChart>
      <c:catAx>
        <c:axId val="52075263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0751032"/>
        <c:crosses val="autoZero"/>
        <c:auto val="1"/>
        <c:lblAlgn val="ctr"/>
        <c:lblOffset val="100"/>
        <c:noMultiLvlLbl val="0"/>
      </c:catAx>
      <c:valAx>
        <c:axId val="52075103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0752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ALTMANA 1968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SYNTETYCZNA'!$S$45</c:f>
              <c:strCache>
                <c:ptCount val="1"/>
                <c:pt idx="0">
                  <c:v>Cyfrowy Polsat S.A. (Polska)</c:v>
                </c:pt>
              </c:strCache>
            </c:strRef>
          </c:tx>
          <c:spPr>
            <a:solidFill>
              <a:schemeClr val="accent6"/>
            </a:solidFill>
            <a:ln>
              <a:noFill/>
            </a:ln>
            <a:effectLst/>
          </c:spPr>
          <c:invertIfNegative val="0"/>
          <c:cat>
            <c:numRef>
              <c:f>'A. SYNTETYCZNA'!$T$44:$V$44</c:f>
              <c:numCache>
                <c:formatCode>Standardowy</c:formatCode>
                <c:ptCount val="3"/>
                <c:pt idx="0">
                  <c:v>2019</c:v>
                </c:pt>
                <c:pt idx="1">
                  <c:v>2018</c:v>
                </c:pt>
                <c:pt idx="2">
                  <c:v>2017</c:v>
                </c:pt>
              </c:numCache>
            </c:numRef>
          </c:cat>
          <c:val>
            <c:numRef>
              <c:f>'A. SYNTETYCZNA'!$T$45:$V$45</c:f>
              <c:numCache>
                <c:formatCode>0.000</c:formatCode>
                <c:ptCount val="3"/>
                <c:pt idx="0">
                  <c:v>1.3425218373395684</c:v>
                </c:pt>
                <c:pt idx="1">
                  <c:v>1.3433676892734407</c:v>
                </c:pt>
                <c:pt idx="2">
                  <c:v>1.4750597699001771</c:v>
                </c:pt>
              </c:numCache>
            </c:numRef>
          </c:val>
          <c:extLst>
            <c:ext xmlns:c16="http://schemas.microsoft.com/office/drawing/2014/chart" uri="{C3380CC4-5D6E-409C-BE32-E72D297353CC}">
              <c16:uniqueId val="{00000000-D733-4687-9489-9773C36839A4}"/>
            </c:ext>
          </c:extLst>
        </c:ser>
        <c:ser>
          <c:idx val="1"/>
          <c:order val="1"/>
          <c:tx>
            <c:strRef>
              <c:f>'A. SYNTETYCZNA'!$S$46</c:f>
              <c:strCache>
                <c:ptCount val="1"/>
                <c:pt idx="0">
                  <c:v>Telewizja Polska S.A. (Polska)</c:v>
                </c:pt>
              </c:strCache>
            </c:strRef>
          </c:tx>
          <c:spPr>
            <a:solidFill>
              <a:schemeClr val="accent5"/>
            </a:solidFill>
            <a:ln>
              <a:noFill/>
            </a:ln>
            <a:effectLst/>
          </c:spPr>
          <c:invertIfNegative val="0"/>
          <c:cat>
            <c:numRef>
              <c:f>'A. SYNTETYCZNA'!$T$44:$V$44</c:f>
              <c:numCache>
                <c:formatCode>Standardowy</c:formatCode>
                <c:ptCount val="3"/>
                <c:pt idx="0">
                  <c:v>2019</c:v>
                </c:pt>
                <c:pt idx="1">
                  <c:v>2018</c:v>
                </c:pt>
                <c:pt idx="2">
                  <c:v>2017</c:v>
                </c:pt>
              </c:numCache>
            </c:numRef>
          </c:cat>
          <c:val>
            <c:numRef>
              <c:f>'A. SYNTETYCZNA'!$T$46:$V$46</c:f>
              <c:numCache>
                <c:formatCode>0.000</c:formatCode>
                <c:ptCount val="3"/>
                <c:pt idx="0">
                  <c:v>1.9332409682334253</c:v>
                </c:pt>
                <c:pt idx="1">
                  <c:v>1.9729057725705144</c:v>
                </c:pt>
                <c:pt idx="2">
                  <c:v>1.8157636565876154</c:v>
                </c:pt>
              </c:numCache>
            </c:numRef>
          </c:val>
          <c:extLst>
            <c:ext xmlns:c16="http://schemas.microsoft.com/office/drawing/2014/chart" uri="{C3380CC4-5D6E-409C-BE32-E72D297353CC}">
              <c16:uniqueId val="{00000001-D733-4687-9489-9773C36839A4}"/>
            </c:ext>
          </c:extLst>
        </c:ser>
        <c:ser>
          <c:idx val="2"/>
          <c:order val="2"/>
          <c:tx>
            <c:strRef>
              <c:f>'A. SYNTETYCZNA'!$S$47</c:f>
              <c:strCache>
                <c:ptCount val="1"/>
                <c:pt idx="0">
                  <c:v>Orange Polska S.A. (Polska)</c:v>
                </c:pt>
              </c:strCache>
            </c:strRef>
          </c:tx>
          <c:spPr>
            <a:solidFill>
              <a:schemeClr val="accent2"/>
            </a:solidFill>
            <a:ln>
              <a:noFill/>
            </a:ln>
            <a:effectLst/>
          </c:spPr>
          <c:invertIfNegative val="0"/>
          <c:cat>
            <c:numRef>
              <c:f>'A. SYNTETYCZNA'!$T$44:$V$44</c:f>
              <c:numCache>
                <c:formatCode>Standardowy</c:formatCode>
                <c:ptCount val="3"/>
                <c:pt idx="0">
                  <c:v>2019</c:v>
                </c:pt>
                <c:pt idx="1">
                  <c:v>2018</c:v>
                </c:pt>
                <c:pt idx="2">
                  <c:v>2017</c:v>
                </c:pt>
              </c:numCache>
            </c:numRef>
          </c:cat>
          <c:val>
            <c:numRef>
              <c:f>'A. SYNTETYCZNA'!$T$47:$V$47</c:f>
              <c:numCache>
                <c:formatCode>0.000</c:formatCode>
                <c:ptCount val="3"/>
                <c:pt idx="0">
                  <c:v>1.1667461493809563</c:v>
                </c:pt>
                <c:pt idx="1">
                  <c:v>0.67815114639957397</c:v>
                </c:pt>
                <c:pt idx="2">
                  <c:v>1.0664145862313141</c:v>
                </c:pt>
              </c:numCache>
            </c:numRef>
          </c:val>
          <c:extLst>
            <c:ext xmlns:c16="http://schemas.microsoft.com/office/drawing/2014/chart" uri="{C3380CC4-5D6E-409C-BE32-E72D297353CC}">
              <c16:uniqueId val="{00000002-D733-4687-9489-9773C36839A4}"/>
            </c:ext>
          </c:extLst>
        </c:ser>
        <c:ser>
          <c:idx val="3"/>
          <c:order val="3"/>
          <c:tx>
            <c:strRef>
              <c:f>'A. SYNTETYCZNA'!$S$48</c:f>
              <c:strCache>
                <c:ptCount val="1"/>
                <c:pt idx="0">
                  <c:v>Play Communications S.A. (Polska)</c:v>
                </c:pt>
              </c:strCache>
            </c:strRef>
          </c:tx>
          <c:spPr>
            <a:solidFill>
              <a:schemeClr val="accent4"/>
            </a:solidFill>
            <a:ln>
              <a:noFill/>
            </a:ln>
            <a:effectLst/>
          </c:spPr>
          <c:invertIfNegative val="0"/>
          <c:cat>
            <c:numRef>
              <c:f>'A. SYNTETYCZNA'!$T$44:$V$44</c:f>
              <c:numCache>
                <c:formatCode>Standardowy</c:formatCode>
                <c:ptCount val="3"/>
                <c:pt idx="0">
                  <c:v>2019</c:v>
                </c:pt>
                <c:pt idx="1">
                  <c:v>2018</c:v>
                </c:pt>
                <c:pt idx="2">
                  <c:v>2017</c:v>
                </c:pt>
              </c:numCache>
            </c:numRef>
          </c:cat>
          <c:val>
            <c:numRef>
              <c:f>'A. SYNTETYCZNA'!$T$48:$V$48</c:f>
              <c:numCache>
                <c:formatCode>0.000</c:formatCode>
                <c:ptCount val="3"/>
                <c:pt idx="0">
                  <c:v>1.9408746538375792</c:v>
                </c:pt>
                <c:pt idx="1">
                  <c:v>1.8355231324594761</c:v>
                </c:pt>
                <c:pt idx="2">
                  <c:v>1.6941955633634316</c:v>
                </c:pt>
              </c:numCache>
            </c:numRef>
          </c:val>
          <c:extLst>
            <c:ext xmlns:c16="http://schemas.microsoft.com/office/drawing/2014/chart" uri="{C3380CC4-5D6E-409C-BE32-E72D297353CC}">
              <c16:uniqueId val="{00000003-D733-4687-9489-9773C36839A4}"/>
            </c:ext>
          </c:extLst>
        </c:ser>
        <c:ser>
          <c:idx val="4"/>
          <c:order val="4"/>
          <c:tx>
            <c:strRef>
              <c:f>'A. SYNTETYCZNA'!$S$49</c:f>
              <c:strCache>
                <c:ptCount val="1"/>
                <c:pt idx="0">
                  <c:v>Branża</c:v>
                </c:pt>
              </c:strCache>
            </c:strRef>
          </c:tx>
          <c:spPr>
            <a:solidFill>
              <a:schemeClr val="accent3"/>
            </a:solidFill>
            <a:ln>
              <a:noFill/>
            </a:ln>
            <a:effectLst/>
          </c:spPr>
          <c:invertIfNegative val="0"/>
          <c:cat>
            <c:numRef>
              <c:f>'A. SYNTETYCZNA'!$T$44:$V$44</c:f>
              <c:numCache>
                <c:formatCode>Standardowy</c:formatCode>
                <c:ptCount val="3"/>
                <c:pt idx="0">
                  <c:v>2019</c:v>
                </c:pt>
                <c:pt idx="1">
                  <c:v>2018</c:v>
                </c:pt>
                <c:pt idx="2">
                  <c:v>2017</c:v>
                </c:pt>
              </c:numCache>
            </c:numRef>
          </c:cat>
          <c:val>
            <c:numRef>
              <c:f>'A. SYNTETYCZNA'!$T$49:$V$49</c:f>
              <c:numCache>
                <c:formatCode>0.000</c:formatCode>
                <c:ptCount val="3"/>
                <c:pt idx="0">
                  <c:v>1.3402843844239811</c:v>
                </c:pt>
                <c:pt idx="1">
                  <c:v>1.1431664379298012</c:v>
                </c:pt>
                <c:pt idx="2">
                  <c:v>1.318990218257218</c:v>
                </c:pt>
              </c:numCache>
            </c:numRef>
          </c:val>
          <c:extLst>
            <c:ext xmlns:c16="http://schemas.microsoft.com/office/drawing/2014/chart" uri="{C3380CC4-5D6E-409C-BE32-E72D297353CC}">
              <c16:uniqueId val="{00000004-D733-4687-9489-9773C36839A4}"/>
            </c:ext>
          </c:extLst>
        </c:ser>
        <c:dLbls>
          <c:showLegendKey val="0"/>
          <c:showVal val="0"/>
          <c:showCatName val="0"/>
          <c:showSerName val="0"/>
          <c:showPercent val="0"/>
          <c:showBubbleSize val="0"/>
        </c:dLbls>
        <c:gapWidth val="219"/>
        <c:overlap val="-27"/>
        <c:axId val="525453712"/>
        <c:axId val="525457872"/>
      </c:barChart>
      <c:catAx>
        <c:axId val="52545371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5457872"/>
        <c:crosses val="autoZero"/>
        <c:auto val="1"/>
        <c:lblAlgn val="ctr"/>
        <c:lblOffset val="100"/>
        <c:noMultiLvlLbl val="0"/>
      </c:catAx>
      <c:valAx>
        <c:axId val="52545787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25453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DRUGI MODEL ALTMANA </a:t>
            </a:r>
          </a:p>
        </c:rich>
      </c:tx>
      <c:layout>
        <c:manualLayout>
          <c:xMode val="edge"/>
          <c:yMode val="edge"/>
          <c:x val="0.3825763342082239"/>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SYNTETYCZNA'!$S$51</c:f>
              <c:strCache>
                <c:ptCount val="1"/>
                <c:pt idx="0">
                  <c:v>Cyfrowy Polsat S.A. (Polska)</c:v>
                </c:pt>
              </c:strCache>
            </c:strRef>
          </c:tx>
          <c:spPr>
            <a:solidFill>
              <a:schemeClr val="accent6"/>
            </a:solidFill>
            <a:ln>
              <a:noFill/>
            </a:ln>
            <a:effectLst/>
          </c:spPr>
          <c:invertIfNegative val="0"/>
          <c:cat>
            <c:numRef>
              <c:f>'A. SYNTETYCZNA'!$T$50:$V$50</c:f>
              <c:numCache>
                <c:formatCode>Standardowy</c:formatCode>
                <c:ptCount val="3"/>
                <c:pt idx="0">
                  <c:v>2019</c:v>
                </c:pt>
                <c:pt idx="1">
                  <c:v>2018</c:v>
                </c:pt>
                <c:pt idx="2">
                  <c:v>2017</c:v>
                </c:pt>
              </c:numCache>
            </c:numRef>
          </c:cat>
          <c:val>
            <c:numRef>
              <c:f>'A. SYNTETYCZNA'!$T$51:$V$51</c:f>
              <c:numCache>
                <c:formatCode>0.000</c:formatCode>
                <c:ptCount val="3"/>
                <c:pt idx="0">
                  <c:v>1.1505598776024599</c:v>
                </c:pt>
                <c:pt idx="1">
                  <c:v>1.1462737507773535</c:v>
                </c:pt>
                <c:pt idx="2">
                  <c:v>1.2438902464816444</c:v>
                </c:pt>
              </c:numCache>
            </c:numRef>
          </c:val>
          <c:extLst>
            <c:ext xmlns:c16="http://schemas.microsoft.com/office/drawing/2014/chart" uri="{C3380CC4-5D6E-409C-BE32-E72D297353CC}">
              <c16:uniqueId val="{00000000-E5ED-4E25-B5AB-7B96BDF76E98}"/>
            </c:ext>
          </c:extLst>
        </c:ser>
        <c:ser>
          <c:idx val="1"/>
          <c:order val="1"/>
          <c:tx>
            <c:strRef>
              <c:f>'A. SYNTETYCZNA'!$S$52</c:f>
              <c:strCache>
                <c:ptCount val="1"/>
                <c:pt idx="0">
                  <c:v>Telewizja Polska S.A. (Polska)</c:v>
                </c:pt>
              </c:strCache>
            </c:strRef>
          </c:tx>
          <c:spPr>
            <a:solidFill>
              <a:schemeClr val="accent5"/>
            </a:solidFill>
            <a:ln>
              <a:noFill/>
            </a:ln>
            <a:effectLst/>
          </c:spPr>
          <c:invertIfNegative val="0"/>
          <c:cat>
            <c:numRef>
              <c:f>'A. SYNTETYCZNA'!$T$50:$V$50</c:f>
              <c:numCache>
                <c:formatCode>Standardowy</c:formatCode>
                <c:ptCount val="3"/>
                <c:pt idx="0">
                  <c:v>2019</c:v>
                </c:pt>
                <c:pt idx="1">
                  <c:v>2018</c:v>
                </c:pt>
                <c:pt idx="2">
                  <c:v>2017</c:v>
                </c:pt>
              </c:numCache>
            </c:numRef>
          </c:cat>
          <c:val>
            <c:numRef>
              <c:f>'A. SYNTETYCZNA'!$T$52:$V$52</c:f>
              <c:numCache>
                <c:formatCode>0.000</c:formatCode>
                <c:ptCount val="3"/>
                <c:pt idx="0">
                  <c:v>1.8302685111674053</c:v>
                </c:pt>
                <c:pt idx="1">
                  <c:v>1.9314740853868275</c:v>
                </c:pt>
                <c:pt idx="2">
                  <c:v>1.712777900965055</c:v>
                </c:pt>
              </c:numCache>
            </c:numRef>
          </c:val>
          <c:extLst>
            <c:ext xmlns:c16="http://schemas.microsoft.com/office/drawing/2014/chart" uri="{C3380CC4-5D6E-409C-BE32-E72D297353CC}">
              <c16:uniqueId val="{00000001-E5ED-4E25-B5AB-7B96BDF76E98}"/>
            </c:ext>
          </c:extLst>
        </c:ser>
        <c:ser>
          <c:idx val="2"/>
          <c:order val="2"/>
          <c:tx>
            <c:strRef>
              <c:f>'A. SYNTETYCZNA'!$S$53</c:f>
              <c:strCache>
                <c:ptCount val="1"/>
                <c:pt idx="0">
                  <c:v>Orange Polska S.A. (Polska)</c:v>
                </c:pt>
              </c:strCache>
            </c:strRef>
          </c:tx>
          <c:spPr>
            <a:solidFill>
              <a:schemeClr val="accent2"/>
            </a:solidFill>
            <a:ln>
              <a:noFill/>
            </a:ln>
            <a:effectLst/>
          </c:spPr>
          <c:invertIfNegative val="0"/>
          <c:cat>
            <c:numRef>
              <c:f>'A. SYNTETYCZNA'!$T$50:$V$50</c:f>
              <c:numCache>
                <c:formatCode>Standardowy</c:formatCode>
                <c:ptCount val="3"/>
                <c:pt idx="0">
                  <c:v>2019</c:v>
                </c:pt>
                <c:pt idx="1">
                  <c:v>2018</c:v>
                </c:pt>
                <c:pt idx="2">
                  <c:v>2017</c:v>
                </c:pt>
              </c:numCache>
            </c:numRef>
          </c:cat>
          <c:val>
            <c:numRef>
              <c:f>'A. SYNTETYCZNA'!$T$53:$V$53</c:f>
              <c:numCache>
                <c:formatCode>0.000</c:formatCode>
                <c:ptCount val="3"/>
                <c:pt idx="0">
                  <c:v>1.0488799873932924</c:v>
                </c:pt>
                <c:pt idx="1">
                  <c:v>0.62709640132065481</c:v>
                </c:pt>
                <c:pt idx="2">
                  <c:v>1.0069282254493486</c:v>
                </c:pt>
              </c:numCache>
            </c:numRef>
          </c:val>
          <c:extLst>
            <c:ext xmlns:c16="http://schemas.microsoft.com/office/drawing/2014/chart" uri="{C3380CC4-5D6E-409C-BE32-E72D297353CC}">
              <c16:uniqueId val="{00000002-E5ED-4E25-B5AB-7B96BDF76E98}"/>
            </c:ext>
          </c:extLst>
        </c:ser>
        <c:ser>
          <c:idx val="3"/>
          <c:order val="3"/>
          <c:tx>
            <c:strRef>
              <c:f>'A. SYNTETYCZNA'!$S$54</c:f>
              <c:strCache>
                <c:ptCount val="1"/>
                <c:pt idx="0">
                  <c:v>Play Communications S.A. (Polska)</c:v>
                </c:pt>
              </c:strCache>
            </c:strRef>
          </c:tx>
          <c:spPr>
            <a:solidFill>
              <a:schemeClr val="accent4"/>
            </a:solidFill>
            <a:ln>
              <a:noFill/>
            </a:ln>
            <a:effectLst/>
          </c:spPr>
          <c:invertIfNegative val="0"/>
          <c:cat>
            <c:numRef>
              <c:f>'A. SYNTETYCZNA'!$T$50:$V$50</c:f>
              <c:numCache>
                <c:formatCode>Standardowy</c:formatCode>
                <c:ptCount val="3"/>
                <c:pt idx="0">
                  <c:v>2019</c:v>
                </c:pt>
                <c:pt idx="1">
                  <c:v>2018</c:v>
                </c:pt>
                <c:pt idx="2">
                  <c:v>2017</c:v>
                </c:pt>
              </c:numCache>
            </c:numRef>
          </c:cat>
          <c:val>
            <c:numRef>
              <c:f>'A. SYNTETYCZNA'!$T$54:$V$54</c:f>
              <c:numCache>
                <c:formatCode>0.000</c:formatCode>
                <c:ptCount val="3"/>
                <c:pt idx="0">
                  <c:v>1.7854275447320007</c:v>
                </c:pt>
                <c:pt idx="1">
                  <c:v>1.7068955037815687</c:v>
                </c:pt>
                <c:pt idx="2">
                  <c:v>1.5600155646566081</c:v>
                </c:pt>
              </c:numCache>
            </c:numRef>
          </c:val>
          <c:extLst>
            <c:ext xmlns:c16="http://schemas.microsoft.com/office/drawing/2014/chart" uri="{C3380CC4-5D6E-409C-BE32-E72D297353CC}">
              <c16:uniqueId val="{00000003-E5ED-4E25-B5AB-7B96BDF76E98}"/>
            </c:ext>
          </c:extLst>
        </c:ser>
        <c:ser>
          <c:idx val="4"/>
          <c:order val="4"/>
          <c:tx>
            <c:strRef>
              <c:f>'A. SYNTETYCZNA'!$S$55</c:f>
              <c:strCache>
                <c:ptCount val="1"/>
                <c:pt idx="0">
                  <c:v>Branża</c:v>
                </c:pt>
              </c:strCache>
            </c:strRef>
          </c:tx>
          <c:spPr>
            <a:solidFill>
              <a:schemeClr val="accent3"/>
            </a:solidFill>
            <a:ln>
              <a:noFill/>
            </a:ln>
            <a:effectLst/>
          </c:spPr>
          <c:invertIfNegative val="0"/>
          <c:cat>
            <c:numRef>
              <c:f>'A. SYNTETYCZNA'!$T$50:$V$50</c:f>
              <c:numCache>
                <c:formatCode>Standardowy</c:formatCode>
                <c:ptCount val="3"/>
                <c:pt idx="0">
                  <c:v>2019</c:v>
                </c:pt>
                <c:pt idx="1">
                  <c:v>2018</c:v>
                </c:pt>
                <c:pt idx="2">
                  <c:v>2017</c:v>
                </c:pt>
              </c:numCache>
            </c:numRef>
          </c:cat>
          <c:val>
            <c:numRef>
              <c:f>'A. SYNTETYCZNA'!$T$55:$V$55</c:f>
              <c:numCache>
                <c:formatCode>0.000</c:formatCode>
                <c:ptCount val="3"/>
                <c:pt idx="0">
                  <c:v>1.193305128380765</c:v>
                </c:pt>
                <c:pt idx="1">
                  <c:v>1.0234013779129831</c:v>
                </c:pt>
                <c:pt idx="2">
                  <c:v>1.1822638924046718</c:v>
                </c:pt>
              </c:numCache>
            </c:numRef>
          </c:val>
          <c:extLst>
            <c:ext xmlns:c16="http://schemas.microsoft.com/office/drawing/2014/chart" uri="{C3380CC4-5D6E-409C-BE32-E72D297353CC}">
              <c16:uniqueId val="{00000004-E5ED-4E25-B5AB-7B96BDF76E98}"/>
            </c:ext>
          </c:extLst>
        </c:ser>
        <c:dLbls>
          <c:showLegendKey val="0"/>
          <c:showVal val="0"/>
          <c:showCatName val="0"/>
          <c:showSerName val="0"/>
          <c:showPercent val="0"/>
          <c:showBubbleSize val="0"/>
        </c:dLbls>
        <c:gapWidth val="219"/>
        <c:overlap val="-27"/>
        <c:axId val="443353784"/>
        <c:axId val="443352184"/>
      </c:barChart>
      <c:catAx>
        <c:axId val="44335378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43352184"/>
        <c:crosses val="autoZero"/>
        <c:auto val="1"/>
        <c:lblAlgn val="ctr"/>
        <c:lblOffset val="100"/>
        <c:noMultiLvlLbl val="0"/>
      </c:catAx>
      <c:valAx>
        <c:axId val="44335218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43353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OHLSONA WSKAŹNIK O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SYNTETYCZNA'!$S$67</c:f>
              <c:strCache>
                <c:ptCount val="1"/>
                <c:pt idx="0">
                  <c:v>Cyfrowy Polsat S.A. (Polska)</c:v>
                </c:pt>
              </c:strCache>
            </c:strRef>
          </c:tx>
          <c:spPr>
            <a:solidFill>
              <a:schemeClr val="accent6"/>
            </a:solidFill>
            <a:ln>
              <a:noFill/>
            </a:ln>
            <a:effectLst/>
          </c:spPr>
          <c:invertIfNegative val="0"/>
          <c:cat>
            <c:numRef>
              <c:f>'A. SYNTETYCZNA'!$T$66:$V$66</c:f>
              <c:numCache>
                <c:formatCode>Standardowy</c:formatCode>
                <c:ptCount val="3"/>
                <c:pt idx="0">
                  <c:v>2019</c:v>
                </c:pt>
                <c:pt idx="1">
                  <c:v>2018</c:v>
                </c:pt>
                <c:pt idx="2">
                  <c:v>2017</c:v>
                </c:pt>
              </c:numCache>
            </c:numRef>
          </c:cat>
          <c:val>
            <c:numRef>
              <c:f>'A. SYNTETYCZNA'!$T$67:$V$67</c:f>
              <c:numCache>
                <c:formatCode>0.000</c:formatCode>
                <c:ptCount val="3"/>
                <c:pt idx="0">
                  <c:v>-0.80672054212834221</c:v>
                </c:pt>
                <c:pt idx="1">
                  <c:v>-0.76080251654388575</c:v>
                </c:pt>
                <c:pt idx="2">
                  <c:v>-0.67077624691190685</c:v>
                </c:pt>
              </c:numCache>
            </c:numRef>
          </c:val>
          <c:extLst>
            <c:ext xmlns:c16="http://schemas.microsoft.com/office/drawing/2014/chart" uri="{C3380CC4-5D6E-409C-BE32-E72D297353CC}">
              <c16:uniqueId val="{00000000-F606-4AAA-B24D-180256FB9945}"/>
            </c:ext>
          </c:extLst>
        </c:ser>
        <c:ser>
          <c:idx val="1"/>
          <c:order val="1"/>
          <c:tx>
            <c:strRef>
              <c:f>'A. SYNTETYCZNA'!$S$68</c:f>
              <c:strCache>
                <c:ptCount val="1"/>
                <c:pt idx="0">
                  <c:v>Telewizja Polska S.A. (Polska)</c:v>
                </c:pt>
              </c:strCache>
            </c:strRef>
          </c:tx>
          <c:spPr>
            <a:solidFill>
              <a:schemeClr val="accent5"/>
            </a:solidFill>
            <a:ln>
              <a:noFill/>
            </a:ln>
            <a:effectLst/>
          </c:spPr>
          <c:invertIfNegative val="0"/>
          <c:cat>
            <c:numRef>
              <c:f>'A. SYNTETYCZNA'!$T$66:$V$66</c:f>
              <c:numCache>
                <c:formatCode>Standardowy</c:formatCode>
                <c:ptCount val="3"/>
                <c:pt idx="0">
                  <c:v>2019</c:v>
                </c:pt>
                <c:pt idx="1">
                  <c:v>2018</c:v>
                </c:pt>
                <c:pt idx="2">
                  <c:v>2017</c:v>
                </c:pt>
              </c:numCache>
            </c:numRef>
          </c:cat>
          <c:val>
            <c:numRef>
              <c:f>'A. SYNTETYCZNA'!$T$68:$V$68</c:f>
              <c:numCache>
                <c:formatCode>0.000</c:formatCode>
                <c:ptCount val="3"/>
                <c:pt idx="0">
                  <c:v>-0.52586395010159925</c:v>
                </c:pt>
                <c:pt idx="1">
                  <c:v>-0.5609631944834863</c:v>
                </c:pt>
                <c:pt idx="2">
                  <c:v>-2.47010870800275</c:v>
                </c:pt>
              </c:numCache>
            </c:numRef>
          </c:val>
          <c:extLst>
            <c:ext xmlns:c16="http://schemas.microsoft.com/office/drawing/2014/chart" uri="{C3380CC4-5D6E-409C-BE32-E72D297353CC}">
              <c16:uniqueId val="{00000001-F606-4AAA-B24D-180256FB9945}"/>
            </c:ext>
          </c:extLst>
        </c:ser>
        <c:ser>
          <c:idx val="2"/>
          <c:order val="2"/>
          <c:tx>
            <c:strRef>
              <c:f>'A. SYNTETYCZNA'!$S$69</c:f>
              <c:strCache>
                <c:ptCount val="1"/>
                <c:pt idx="0">
                  <c:v>Orange Polska S.A. (Polska)</c:v>
                </c:pt>
              </c:strCache>
            </c:strRef>
          </c:tx>
          <c:spPr>
            <a:solidFill>
              <a:schemeClr val="accent2"/>
            </a:solidFill>
            <a:ln>
              <a:noFill/>
            </a:ln>
            <a:effectLst/>
          </c:spPr>
          <c:invertIfNegative val="0"/>
          <c:cat>
            <c:numRef>
              <c:f>'A. SYNTETYCZNA'!$T$66:$V$66</c:f>
              <c:numCache>
                <c:formatCode>Standardowy</c:formatCode>
                <c:ptCount val="3"/>
                <c:pt idx="0">
                  <c:v>2019</c:v>
                </c:pt>
                <c:pt idx="1">
                  <c:v>2018</c:v>
                </c:pt>
                <c:pt idx="2">
                  <c:v>2017</c:v>
                </c:pt>
              </c:numCache>
            </c:numRef>
          </c:cat>
          <c:val>
            <c:numRef>
              <c:f>'A. SYNTETYCZNA'!$T$69:$V$69</c:f>
              <c:numCache>
                <c:formatCode>0.000</c:formatCode>
                <c:ptCount val="3"/>
                <c:pt idx="0">
                  <c:v>-1.0133468613811243</c:v>
                </c:pt>
                <c:pt idx="1">
                  <c:v>-2.798614246187439</c:v>
                </c:pt>
                <c:pt idx="2">
                  <c:v>-0.90269784443557755</c:v>
                </c:pt>
              </c:numCache>
            </c:numRef>
          </c:val>
          <c:extLst>
            <c:ext xmlns:c16="http://schemas.microsoft.com/office/drawing/2014/chart" uri="{C3380CC4-5D6E-409C-BE32-E72D297353CC}">
              <c16:uniqueId val="{00000002-F606-4AAA-B24D-180256FB9945}"/>
            </c:ext>
          </c:extLst>
        </c:ser>
        <c:ser>
          <c:idx val="3"/>
          <c:order val="3"/>
          <c:tx>
            <c:strRef>
              <c:f>'A. SYNTETYCZNA'!$S$70</c:f>
              <c:strCache>
                <c:ptCount val="1"/>
                <c:pt idx="0">
                  <c:v>Play Communications S.A. (Polska)</c:v>
                </c:pt>
              </c:strCache>
            </c:strRef>
          </c:tx>
          <c:spPr>
            <a:solidFill>
              <a:schemeClr val="accent4"/>
            </a:solidFill>
            <a:ln>
              <a:noFill/>
            </a:ln>
            <a:effectLst/>
          </c:spPr>
          <c:invertIfNegative val="0"/>
          <c:cat>
            <c:numRef>
              <c:f>'A. SYNTETYCZNA'!$T$66:$V$66</c:f>
              <c:numCache>
                <c:formatCode>Standardowy</c:formatCode>
                <c:ptCount val="3"/>
                <c:pt idx="0">
                  <c:v>2019</c:v>
                </c:pt>
                <c:pt idx="1">
                  <c:v>2018</c:v>
                </c:pt>
                <c:pt idx="2">
                  <c:v>2017</c:v>
                </c:pt>
              </c:numCache>
            </c:numRef>
          </c:cat>
          <c:val>
            <c:numRef>
              <c:f>'A. SYNTETYCZNA'!$T$70:$V$70</c:f>
              <c:numCache>
                <c:formatCode>0.000</c:formatCode>
                <c:ptCount val="3"/>
                <c:pt idx="0">
                  <c:v>1.6470191424296463</c:v>
                </c:pt>
                <c:pt idx="1">
                  <c:v>-0.39654563954266586</c:v>
                </c:pt>
                <c:pt idx="2">
                  <c:v>-0.13311911890248415</c:v>
                </c:pt>
              </c:numCache>
            </c:numRef>
          </c:val>
          <c:extLst>
            <c:ext xmlns:c16="http://schemas.microsoft.com/office/drawing/2014/chart" uri="{C3380CC4-5D6E-409C-BE32-E72D297353CC}">
              <c16:uniqueId val="{00000003-F606-4AAA-B24D-180256FB9945}"/>
            </c:ext>
          </c:extLst>
        </c:ser>
        <c:ser>
          <c:idx val="4"/>
          <c:order val="4"/>
          <c:tx>
            <c:strRef>
              <c:f>'A. SYNTETYCZNA'!$S$71</c:f>
              <c:strCache>
                <c:ptCount val="1"/>
                <c:pt idx="0">
                  <c:v>Branża</c:v>
                </c:pt>
              </c:strCache>
            </c:strRef>
          </c:tx>
          <c:spPr>
            <a:solidFill>
              <a:schemeClr val="accent3"/>
            </a:solidFill>
            <a:ln>
              <a:noFill/>
            </a:ln>
            <a:effectLst/>
          </c:spPr>
          <c:invertIfNegative val="0"/>
          <c:cat>
            <c:numRef>
              <c:f>'A. SYNTETYCZNA'!$T$66:$V$66</c:f>
              <c:numCache>
                <c:formatCode>Standardowy</c:formatCode>
                <c:ptCount val="3"/>
                <c:pt idx="0">
                  <c:v>2019</c:v>
                </c:pt>
                <c:pt idx="1">
                  <c:v>2018</c:v>
                </c:pt>
                <c:pt idx="2">
                  <c:v>2017</c:v>
                </c:pt>
              </c:numCache>
            </c:numRef>
          </c:cat>
          <c:val>
            <c:numRef>
              <c:f>'A. SYNTETYCZNA'!$T$71:$V$71</c:f>
              <c:numCache>
                <c:formatCode>0.000</c:formatCode>
                <c:ptCount val="3"/>
                <c:pt idx="0">
                  <c:v>-0.37058660004578048</c:v>
                </c:pt>
                <c:pt idx="1">
                  <c:v>-0.31084676509942288</c:v>
                </c:pt>
                <c:pt idx="2">
                  <c:v>-0.64382922401207754</c:v>
                </c:pt>
              </c:numCache>
            </c:numRef>
          </c:val>
          <c:extLst>
            <c:ext xmlns:c16="http://schemas.microsoft.com/office/drawing/2014/chart" uri="{C3380CC4-5D6E-409C-BE32-E72D297353CC}">
              <c16:uniqueId val="{00000004-F606-4AAA-B24D-180256FB9945}"/>
            </c:ext>
          </c:extLst>
        </c:ser>
        <c:dLbls>
          <c:showLegendKey val="0"/>
          <c:showVal val="0"/>
          <c:showCatName val="0"/>
          <c:showSerName val="0"/>
          <c:showPercent val="0"/>
          <c:showBubbleSize val="0"/>
        </c:dLbls>
        <c:gapWidth val="219"/>
        <c:overlap val="-27"/>
        <c:axId val="650869816"/>
        <c:axId val="650870456"/>
      </c:barChart>
      <c:catAx>
        <c:axId val="65086981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0870456"/>
        <c:crosses val="autoZero"/>
        <c:auto val="1"/>
        <c:lblAlgn val="ctr"/>
        <c:lblOffset val="100"/>
        <c:noMultiLvlLbl val="0"/>
      </c:catAx>
      <c:valAx>
        <c:axId val="650870456"/>
        <c:scaling>
          <c:orientation val="minMax"/>
          <c:max val="1.7000000000000002"/>
          <c:min val="-3"/>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0869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WPZN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A.PŁYNNOŚCI!$R$21</c:f>
              <c:strCache>
                <c:ptCount val="1"/>
                <c:pt idx="0">
                  <c:v>Cyfrowy Polsat S.A. (Polska)</c:v>
                </c:pt>
              </c:strCache>
            </c:strRef>
          </c:tx>
          <c:spPr>
            <a:solidFill>
              <a:schemeClr val="accent6"/>
            </a:solidFill>
            <a:ln>
              <a:noFill/>
            </a:ln>
            <a:effectLst/>
          </c:spPr>
          <c:invertIfNegative val="0"/>
          <c:cat>
            <c:numRef>
              <c:f>A.PŁYNNOŚCI!$S$20:$U$20</c:f>
              <c:numCache>
                <c:formatCode>Standardowy</c:formatCode>
                <c:ptCount val="3"/>
                <c:pt idx="0">
                  <c:v>2019</c:v>
                </c:pt>
                <c:pt idx="1">
                  <c:v>2018</c:v>
                </c:pt>
                <c:pt idx="2">
                  <c:v>2017</c:v>
                </c:pt>
              </c:numCache>
            </c:numRef>
          </c:cat>
          <c:val>
            <c:numRef>
              <c:f>A.PŁYNNOŚCI!$S$21:$U$21</c:f>
              <c:numCache>
                <c:formatCode>0.000</c:formatCode>
                <c:ptCount val="3"/>
                <c:pt idx="0">
                  <c:v>0.13314133805937084</c:v>
                </c:pt>
                <c:pt idx="1">
                  <c:v>6.8943530068146493E-3</c:v>
                </c:pt>
                <c:pt idx="2">
                  <c:v>0</c:v>
                </c:pt>
              </c:numCache>
            </c:numRef>
          </c:val>
          <c:extLst>
            <c:ext xmlns:c16="http://schemas.microsoft.com/office/drawing/2014/chart" uri="{C3380CC4-5D6E-409C-BE32-E72D297353CC}">
              <c16:uniqueId val="{00000000-EB45-471D-857D-747E5901E239}"/>
            </c:ext>
          </c:extLst>
        </c:ser>
        <c:ser>
          <c:idx val="1"/>
          <c:order val="1"/>
          <c:tx>
            <c:strRef>
              <c:f>A.PŁYNNOŚCI!$R$22</c:f>
              <c:strCache>
                <c:ptCount val="1"/>
                <c:pt idx="0">
                  <c:v>Telewizja Polska S.A. (Polska)</c:v>
                </c:pt>
              </c:strCache>
            </c:strRef>
          </c:tx>
          <c:spPr>
            <a:solidFill>
              <a:schemeClr val="accent5"/>
            </a:solidFill>
            <a:ln>
              <a:noFill/>
            </a:ln>
            <a:effectLst/>
          </c:spPr>
          <c:invertIfNegative val="0"/>
          <c:cat>
            <c:numRef>
              <c:f>A.PŁYNNOŚCI!$S$20:$U$20</c:f>
              <c:numCache>
                <c:formatCode>Standardowy</c:formatCode>
                <c:ptCount val="3"/>
                <c:pt idx="0">
                  <c:v>2019</c:v>
                </c:pt>
                <c:pt idx="1">
                  <c:v>2018</c:v>
                </c:pt>
                <c:pt idx="2">
                  <c:v>2017</c:v>
                </c:pt>
              </c:numCache>
            </c:numRef>
          </c:cat>
          <c:val>
            <c:numRef>
              <c:f>A.PŁYNNOŚCI!$S$22:$U$22</c:f>
              <c:numCache>
                <c:formatCode>0.000</c:formatCode>
                <c:ptCount val="3"/>
                <c:pt idx="0">
                  <c:v>5.2078930073297044E-3</c:v>
                </c:pt>
                <c:pt idx="1">
                  <c:v>6.0212948869844598E-3</c:v>
                </c:pt>
                <c:pt idx="2">
                  <c:v>7.6513347016479534E-3</c:v>
                </c:pt>
              </c:numCache>
            </c:numRef>
          </c:val>
          <c:extLst>
            <c:ext xmlns:c16="http://schemas.microsoft.com/office/drawing/2014/chart" uri="{C3380CC4-5D6E-409C-BE32-E72D297353CC}">
              <c16:uniqueId val="{00000001-EB45-471D-857D-747E5901E239}"/>
            </c:ext>
          </c:extLst>
        </c:ser>
        <c:ser>
          <c:idx val="2"/>
          <c:order val="2"/>
          <c:tx>
            <c:strRef>
              <c:f>A.PŁYNNOŚCI!$R$23</c:f>
              <c:strCache>
                <c:ptCount val="1"/>
                <c:pt idx="0">
                  <c:v>Orange Polska S.A. (Polska)</c:v>
                </c:pt>
              </c:strCache>
            </c:strRef>
          </c:tx>
          <c:spPr>
            <a:solidFill>
              <a:schemeClr val="accent2"/>
            </a:solidFill>
            <a:ln>
              <a:noFill/>
            </a:ln>
            <a:effectLst/>
          </c:spPr>
          <c:invertIfNegative val="0"/>
          <c:cat>
            <c:numRef>
              <c:f>A.PŁYNNOŚCI!$S$20:$U$20</c:f>
              <c:numCache>
                <c:formatCode>Standardowy</c:formatCode>
                <c:ptCount val="3"/>
                <c:pt idx="0">
                  <c:v>2019</c:v>
                </c:pt>
                <c:pt idx="1">
                  <c:v>2018</c:v>
                </c:pt>
                <c:pt idx="2">
                  <c:v>2017</c:v>
                </c:pt>
              </c:numCache>
            </c:numRef>
          </c:cat>
          <c:val>
            <c:numRef>
              <c:f>A.PŁYNNOŚCI!$S$23:$U$23</c:f>
              <c:numCache>
                <c:formatCode>0.000</c:formatCode>
                <c:ptCount val="3"/>
                <c:pt idx="0">
                  <c:v>0.11119257086999022</c:v>
                </c:pt>
                <c:pt idx="1">
                  <c:v>9.2835519677093845E-2</c:v>
                </c:pt>
                <c:pt idx="2">
                  <c:v>8.803574383584313E-2</c:v>
                </c:pt>
              </c:numCache>
            </c:numRef>
          </c:val>
          <c:extLst>
            <c:ext xmlns:c16="http://schemas.microsoft.com/office/drawing/2014/chart" uri="{C3380CC4-5D6E-409C-BE32-E72D297353CC}">
              <c16:uniqueId val="{00000002-EB45-471D-857D-747E5901E239}"/>
            </c:ext>
          </c:extLst>
        </c:ser>
        <c:ser>
          <c:idx val="3"/>
          <c:order val="3"/>
          <c:tx>
            <c:strRef>
              <c:f>A.PŁYNNOŚCI!$R$24</c:f>
              <c:strCache>
                <c:ptCount val="1"/>
                <c:pt idx="0">
                  <c:v>Play Communications S.A. (Polska)</c:v>
                </c:pt>
              </c:strCache>
            </c:strRef>
          </c:tx>
          <c:spPr>
            <a:solidFill>
              <a:schemeClr val="accent4"/>
            </a:solidFill>
            <a:ln>
              <a:noFill/>
            </a:ln>
            <a:effectLst/>
          </c:spPr>
          <c:invertIfNegative val="0"/>
          <c:cat>
            <c:numRef>
              <c:f>A.PŁYNNOŚCI!$S$20:$U$20</c:f>
              <c:numCache>
                <c:formatCode>Standardowy</c:formatCode>
                <c:ptCount val="3"/>
                <c:pt idx="0">
                  <c:v>2019</c:v>
                </c:pt>
                <c:pt idx="1">
                  <c:v>2018</c:v>
                </c:pt>
                <c:pt idx="2">
                  <c:v>2017</c:v>
                </c:pt>
              </c:numCache>
            </c:numRef>
          </c:cat>
          <c:val>
            <c:numRef>
              <c:f>A.PŁYNNOŚCI!$S$24:$U$24</c:f>
              <c:numCache>
                <c:formatCode>0.000</c:formatCode>
                <c:ptCount val="3"/>
                <c:pt idx="0">
                  <c:v>8.5042123229578364E-3</c:v>
                </c:pt>
                <c:pt idx="1">
                  <c:v>6.306436060062634E-3</c:v>
                </c:pt>
                <c:pt idx="2">
                  <c:v>6.5720719008892604E-3</c:v>
                </c:pt>
              </c:numCache>
            </c:numRef>
          </c:val>
          <c:extLst>
            <c:ext xmlns:c16="http://schemas.microsoft.com/office/drawing/2014/chart" uri="{C3380CC4-5D6E-409C-BE32-E72D297353CC}">
              <c16:uniqueId val="{00000003-EB45-471D-857D-747E5901E239}"/>
            </c:ext>
          </c:extLst>
        </c:ser>
        <c:ser>
          <c:idx val="4"/>
          <c:order val="4"/>
          <c:tx>
            <c:strRef>
              <c:f>A.PŁYNNOŚCI!$R$25</c:f>
              <c:strCache>
                <c:ptCount val="1"/>
                <c:pt idx="0">
                  <c:v>Branża</c:v>
                </c:pt>
              </c:strCache>
            </c:strRef>
          </c:tx>
          <c:spPr>
            <a:solidFill>
              <a:schemeClr val="accent3"/>
            </a:solidFill>
            <a:ln>
              <a:noFill/>
            </a:ln>
            <a:effectLst/>
          </c:spPr>
          <c:invertIfNegative val="0"/>
          <c:cat>
            <c:numRef>
              <c:f>A.PŁYNNOŚCI!$S$20:$U$20</c:f>
              <c:numCache>
                <c:formatCode>Standardowy</c:formatCode>
                <c:ptCount val="3"/>
                <c:pt idx="0">
                  <c:v>2019</c:v>
                </c:pt>
                <c:pt idx="1">
                  <c:v>2018</c:v>
                </c:pt>
                <c:pt idx="2">
                  <c:v>2017</c:v>
                </c:pt>
              </c:numCache>
            </c:numRef>
          </c:cat>
          <c:val>
            <c:numRef>
              <c:f>A.PŁYNNOŚCI!$S$25:$U$25</c:f>
              <c:numCache>
                <c:formatCode>0.000</c:formatCode>
                <c:ptCount val="3"/>
                <c:pt idx="0">
                  <c:v>6.4511503564912143E-2</c:v>
                </c:pt>
                <c:pt idx="1">
                  <c:v>2.8014400907738896E-2</c:v>
                </c:pt>
                <c:pt idx="2">
                  <c:v>2.5564787609595088E-2</c:v>
                </c:pt>
              </c:numCache>
            </c:numRef>
          </c:val>
          <c:extLst>
            <c:ext xmlns:c16="http://schemas.microsoft.com/office/drawing/2014/chart" uri="{C3380CC4-5D6E-409C-BE32-E72D297353CC}">
              <c16:uniqueId val="{00000004-EB45-471D-857D-747E5901E239}"/>
            </c:ext>
          </c:extLst>
        </c:ser>
        <c:dLbls>
          <c:showLegendKey val="0"/>
          <c:showVal val="0"/>
          <c:showCatName val="0"/>
          <c:showSerName val="0"/>
          <c:showPercent val="0"/>
          <c:showBubbleSize val="0"/>
        </c:dLbls>
        <c:gapWidth val="219"/>
        <c:overlap val="-27"/>
        <c:axId val="553406864"/>
        <c:axId val="553408144"/>
      </c:barChart>
      <c:catAx>
        <c:axId val="5534068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3408144"/>
        <c:crosses val="autoZero"/>
        <c:auto val="1"/>
        <c:lblAlgn val="ctr"/>
        <c:lblOffset val="100"/>
        <c:noMultiLvlLbl val="0"/>
      </c:catAx>
      <c:valAx>
        <c:axId val="55340814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340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OHLSONA P(X)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SYNTETYCZNA'!$S$73</c:f>
              <c:strCache>
                <c:ptCount val="1"/>
                <c:pt idx="0">
                  <c:v>Cyfrowy Polsat S.A. (Polska)</c:v>
                </c:pt>
              </c:strCache>
            </c:strRef>
          </c:tx>
          <c:spPr>
            <a:solidFill>
              <a:schemeClr val="accent6"/>
            </a:solidFill>
            <a:ln>
              <a:noFill/>
            </a:ln>
            <a:effectLst/>
          </c:spPr>
          <c:invertIfNegative val="0"/>
          <c:cat>
            <c:numRef>
              <c:f>'A. SYNTETYCZNA'!$T$72:$V$72</c:f>
              <c:numCache>
                <c:formatCode>Standardowy</c:formatCode>
                <c:ptCount val="3"/>
                <c:pt idx="0">
                  <c:v>2019</c:v>
                </c:pt>
                <c:pt idx="1">
                  <c:v>2018</c:v>
                </c:pt>
                <c:pt idx="2">
                  <c:v>2017</c:v>
                </c:pt>
              </c:numCache>
            </c:numRef>
          </c:cat>
          <c:val>
            <c:numRef>
              <c:f>'A. SYNTETYCZNA'!$T$73:$V$73</c:f>
              <c:numCache>
                <c:formatCode>0.000</c:formatCode>
                <c:ptCount val="3"/>
                <c:pt idx="0">
                  <c:v>0.30858976821723949</c:v>
                </c:pt>
                <c:pt idx="1">
                  <c:v>0.3184720565471818</c:v>
                </c:pt>
                <c:pt idx="2">
                  <c:v>0.33832304792369772</c:v>
                </c:pt>
              </c:numCache>
            </c:numRef>
          </c:val>
          <c:extLst>
            <c:ext xmlns:c16="http://schemas.microsoft.com/office/drawing/2014/chart" uri="{C3380CC4-5D6E-409C-BE32-E72D297353CC}">
              <c16:uniqueId val="{00000000-EE7A-4A09-9B20-C0F9FB4B103A}"/>
            </c:ext>
          </c:extLst>
        </c:ser>
        <c:ser>
          <c:idx val="1"/>
          <c:order val="1"/>
          <c:tx>
            <c:strRef>
              <c:f>'A. SYNTETYCZNA'!$S$74</c:f>
              <c:strCache>
                <c:ptCount val="1"/>
                <c:pt idx="0">
                  <c:v>Telewizja Polska S.A. (Polska)</c:v>
                </c:pt>
              </c:strCache>
            </c:strRef>
          </c:tx>
          <c:spPr>
            <a:solidFill>
              <a:schemeClr val="accent5"/>
            </a:solidFill>
            <a:ln>
              <a:noFill/>
            </a:ln>
            <a:effectLst/>
          </c:spPr>
          <c:invertIfNegative val="0"/>
          <c:cat>
            <c:numRef>
              <c:f>'A. SYNTETYCZNA'!$T$72:$V$72</c:f>
              <c:numCache>
                <c:formatCode>Standardowy</c:formatCode>
                <c:ptCount val="3"/>
                <c:pt idx="0">
                  <c:v>2019</c:v>
                </c:pt>
                <c:pt idx="1">
                  <c:v>2018</c:v>
                </c:pt>
                <c:pt idx="2">
                  <c:v>2017</c:v>
                </c:pt>
              </c:numCache>
            </c:numRef>
          </c:cat>
          <c:val>
            <c:numRef>
              <c:f>'A. SYNTETYCZNA'!$T$74:$V$74</c:f>
              <c:numCache>
                <c:formatCode>0.000</c:formatCode>
                <c:ptCount val="3"/>
                <c:pt idx="0">
                  <c:v>0.37148207153304341</c:v>
                </c:pt>
                <c:pt idx="1">
                  <c:v>0.36332462440506175</c:v>
                </c:pt>
                <c:pt idx="2">
                  <c:v>7.7980418722670905E-2</c:v>
                </c:pt>
              </c:numCache>
            </c:numRef>
          </c:val>
          <c:extLst>
            <c:ext xmlns:c16="http://schemas.microsoft.com/office/drawing/2014/chart" uri="{C3380CC4-5D6E-409C-BE32-E72D297353CC}">
              <c16:uniqueId val="{00000001-EE7A-4A09-9B20-C0F9FB4B103A}"/>
            </c:ext>
          </c:extLst>
        </c:ser>
        <c:ser>
          <c:idx val="2"/>
          <c:order val="2"/>
          <c:tx>
            <c:strRef>
              <c:f>'A. SYNTETYCZNA'!$S$75</c:f>
              <c:strCache>
                <c:ptCount val="1"/>
                <c:pt idx="0">
                  <c:v>Orange Polska S.A. (Polska)</c:v>
                </c:pt>
              </c:strCache>
            </c:strRef>
          </c:tx>
          <c:spPr>
            <a:solidFill>
              <a:schemeClr val="accent2"/>
            </a:solidFill>
            <a:ln>
              <a:noFill/>
            </a:ln>
            <a:effectLst/>
          </c:spPr>
          <c:invertIfNegative val="0"/>
          <c:cat>
            <c:numRef>
              <c:f>'A. SYNTETYCZNA'!$T$72:$V$72</c:f>
              <c:numCache>
                <c:formatCode>Standardowy</c:formatCode>
                <c:ptCount val="3"/>
                <c:pt idx="0">
                  <c:v>2019</c:v>
                </c:pt>
                <c:pt idx="1">
                  <c:v>2018</c:v>
                </c:pt>
                <c:pt idx="2">
                  <c:v>2017</c:v>
                </c:pt>
              </c:numCache>
            </c:numRef>
          </c:cat>
          <c:val>
            <c:numRef>
              <c:f>'A. SYNTETYCZNA'!$T$75:$V$75</c:f>
              <c:numCache>
                <c:formatCode>0.000</c:formatCode>
                <c:ptCount val="3"/>
                <c:pt idx="0">
                  <c:v>0.26632537562725567</c:v>
                </c:pt>
                <c:pt idx="1">
                  <c:v>5.7399105375141604E-2</c:v>
                </c:pt>
                <c:pt idx="2">
                  <c:v>0.28849640518921449</c:v>
                </c:pt>
              </c:numCache>
            </c:numRef>
          </c:val>
          <c:extLst>
            <c:ext xmlns:c16="http://schemas.microsoft.com/office/drawing/2014/chart" uri="{C3380CC4-5D6E-409C-BE32-E72D297353CC}">
              <c16:uniqueId val="{00000002-EE7A-4A09-9B20-C0F9FB4B103A}"/>
            </c:ext>
          </c:extLst>
        </c:ser>
        <c:ser>
          <c:idx val="3"/>
          <c:order val="3"/>
          <c:tx>
            <c:strRef>
              <c:f>'A. SYNTETYCZNA'!$S$76</c:f>
              <c:strCache>
                <c:ptCount val="1"/>
                <c:pt idx="0">
                  <c:v>Play Communications S.A. (Polska)</c:v>
                </c:pt>
              </c:strCache>
            </c:strRef>
          </c:tx>
          <c:spPr>
            <a:solidFill>
              <a:schemeClr val="accent4"/>
            </a:solidFill>
            <a:ln>
              <a:noFill/>
            </a:ln>
            <a:effectLst/>
          </c:spPr>
          <c:invertIfNegative val="0"/>
          <c:cat>
            <c:numRef>
              <c:f>'A. SYNTETYCZNA'!$T$72:$V$72</c:f>
              <c:numCache>
                <c:formatCode>Standardowy</c:formatCode>
                <c:ptCount val="3"/>
                <c:pt idx="0">
                  <c:v>2019</c:v>
                </c:pt>
                <c:pt idx="1">
                  <c:v>2018</c:v>
                </c:pt>
                <c:pt idx="2">
                  <c:v>2017</c:v>
                </c:pt>
              </c:numCache>
            </c:numRef>
          </c:cat>
          <c:val>
            <c:numRef>
              <c:f>'A. SYNTETYCZNA'!$T$76:$V$76</c:f>
              <c:numCache>
                <c:formatCode>0.000</c:formatCode>
                <c:ptCount val="3"/>
                <c:pt idx="0">
                  <c:v>0.83848777192195634</c:v>
                </c:pt>
                <c:pt idx="1">
                  <c:v>0.4021425693090141</c:v>
                </c:pt>
                <c:pt idx="2">
                  <c:v>0.46676927842394722</c:v>
                </c:pt>
              </c:numCache>
            </c:numRef>
          </c:val>
          <c:extLst>
            <c:ext xmlns:c16="http://schemas.microsoft.com/office/drawing/2014/chart" uri="{C3380CC4-5D6E-409C-BE32-E72D297353CC}">
              <c16:uniqueId val="{00000003-EE7A-4A09-9B20-C0F9FB4B103A}"/>
            </c:ext>
          </c:extLst>
        </c:ser>
        <c:ser>
          <c:idx val="4"/>
          <c:order val="4"/>
          <c:tx>
            <c:strRef>
              <c:f>'A. SYNTETYCZNA'!$V$85</c:f>
              <c:strCache>
                <c:ptCount val="1"/>
                <c:pt idx="0">
                  <c:v>1,000</c:v>
                </c:pt>
              </c:strCache>
            </c:strRef>
          </c:tx>
          <c:spPr>
            <a:solidFill>
              <a:schemeClr val="accent3"/>
            </a:solidFill>
            <a:ln>
              <a:noFill/>
            </a:ln>
            <a:effectLst/>
          </c:spPr>
          <c:invertIfNegative val="0"/>
          <c:cat>
            <c:numRef>
              <c:f>'A. SYNTETYCZNA'!$T$72:$V$72</c:f>
              <c:numCache>
                <c:formatCode>Standardowy</c:formatCode>
                <c:ptCount val="3"/>
                <c:pt idx="0">
                  <c:v>2019</c:v>
                </c:pt>
                <c:pt idx="1">
                  <c:v>2018</c:v>
                </c:pt>
                <c:pt idx="2">
                  <c:v>2017</c:v>
                </c:pt>
              </c:numCache>
            </c:numRef>
          </c:cat>
          <c:val>
            <c:numRef>
              <c:f>'A. SYNTETYCZNA'!$T$77:$V$77</c:f>
              <c:numCache>
                <c:formatCode>0.000</c:formatCode>
                <c:ptCount val="3"/>
                <c:pt idx="0">
                  <c:v>0.40839928592357888</c:v>
                </c:pt>
                <c:pt idx="1">
                  <c:v>0.4229080665798533</c:v>
                </c:pt>
                <c:pt idx="2">
                  <c:v>0.34438145176897161</c:v>
                </c:pt>
              </c:numCache>
            </c:numRef>
          </c:val>
          <c:extLst>
            <c:ext xmlns:c16="http://schemas.microsoft.com/office/drawing/2014/chart" uri="{C3380CC4-5D6E-409C-BE32-E72D297353CC}">
              <c16:uniqueId val="{00000004-EE7A-4A09-9B20-C0F9FB4B103A}"/>
            </c:ext>
          </c:extLst>
        </c:ser>
        <c:dLbls>
          <c:showLegendKey val="0"/>
          <c:showVal val="0"/>
          <c:showCatName val="0"/>
          <c:showSerName val="0"/>
          <c:showPercent val="0"/>
          <c:showBubbleSize val="0"/>
        </c:dLbls>
        <c:gapWidth val="219"/>
        <c:overlap val="-27"/>
        <c:axId val="643391992"/>
        <c:axId val="643388152"/>
      </c:barChart>
      <c:catAx>
        <c:axId val="64339199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3388152"/>
        <c:crosses val="autoZero"/>
        <c:auto val="1"/>
        <c:lblAlgn val="ctr"/>
        <c:lblOffset val="100"/>
        <c:noMultiLvlLbl val="0"/>
      </c:catAx>
      <c:valAx>
        <c:axId val="64338815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4339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STĘPIENIA I STRĄKA WSKAŹNIK Z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SYNTETYCZNA'!$S$79</c:f>
              <c:strCache>
                <c:ptCount val="1"/>
                <c:pt idx="0">
                  <c:v>Cyfrowy Polsat S.A. (Polska)</c:v>
                </c:pt>
              </c:strCache>
            </c:strRef>
          </c:tx>
          <c:spPr>
            <a:solidFill>
              <a:schemeClr val="accent6"/>
            </a:solidFill>
            <a:ln>
              <a:noFill/>
            </a:ln>
            <a:effectLst/>
          </c:spPr>
          <c:invertIfNegative val="0"/>
          <c:cat>
            <c:numRef>
              <c:f>'A. SYNTETYCZNA'!$T$78:$V$78</c:f>
              <c:numCache>
                <c:formatCode>Standardowy</c:formatCode>
                <c:ptCount val="3"/>
                <c:pt idx="0">
                  <c:v>2019</c:v>
                </c:pt>
                <c:pt idx="1">
                  <c:v>2018</c:v>
                </c:pt>
                <c:pt idx="2">
                  <c:v>2017</c:v>
                </c:pt>
              </c:numCache>
            </c:numRef>
          </c:cat>
          <c:val>
            <c:numRef>
              <c:f>'A. SYNTETYCZNA'!$T$79:$V$79</c:f>
              <c:numCache>
                <c:formatCode>0.000</c:formatCode>
                <c:ptCount val="3"/>
                <c:pt idx="0">
                  <c:v>21.69672948427835</c:v>
                </c:pt>
                <c:pt idx="1">
                  <c:v>17.521682316058776</c:v>
                </c:pt>
                <c:pt idx="2">
                  <c:v>17.852713537104144</c:v>
                </c:pt>
              </c:numCache>
            </c:numRef>
          </c:val>
          <c:extLst>
            <c:ext xmlns:c16="http://schemas.microsoft.com/office/drawing/2014/chart" uri="{C3380CC4-5D6E-409C-BE32-E72D297353CC}">
              <c16:uniqueId val="{00000000-5334-4D65-AE7C-CA04FD87A3D6}"/>
            </c:ext>
          </c:extLst>
        </c:ser>
        <c:ser>
          <c:idx val="1"/>
          <c:order val="1"/>
          <c:tx>
            <c:strRef>
              <c:f>'A. SYNTETYCZNA'!$S$80</c:f>
              <c:strCache>
                <c:ptCount val="1"/>
                <c:pt idx="0">
                  <c:v>Telewizja Polska S.A. (Polska)</c:v>
                </c:pt>
              </c:strCache>
            </c:strRef>
          </c:tx>
          <c:spPr>
            <a:solidFill>
              <a:schemeClr val="accent5"/>
            </a:solidFill>
            <a:ln>
              <a:noFill/>
            </a:ln>
            <a:effectLst/>
          </c:spPr>
          <c:invertIfNegative val="0"/>
          <c:cat>
            <c:numRef>
              <c:f>'A. SYNTETYCZNA'!$T$78:$V$78</c:f>
              <c:numCache>
                <c:formatCode>Standardowy</c:formatCode>
                <c:ptCount val="3"/>
                <c:pt idx="0">
                  <c:v>2019</c:v>
                </c:pt>
                <c:pt idx="1">
                  <c:v>2018</c:v>
                </c:pt>
                <c:pt idx="2">
                  <c:v>2017</c:v>
                </c:pt>
              </c:numCache>
            </c:numRef>
          </c:cat>
          <c:val>
            <c:numRef>
              <c:f>'A. SYNTETYCZNA'!$T$80:$V$80</c:f>
              <c:numCache>
                <c:formatCode>0.000</c:formatCode>
                <c:ptCount val="3"/>
                <c:pt idx="0">
                  <c:v>76.247519288719403</c:v>
                </c:pt>
                <c:pt idx="1">
                  <c:v>85.381515113513728</c:v>
                </c:pt>
                <c:pt idx="2">
                  <c:v>74.096548602700025</c:v>
                </c:pt>
              </c:numCache>
            </c:numRef>
          </c:val>
          <c:extLst>
            <c:ext xmlns:c16="http://schemas.microsoft.com/office/drawing/2014/chart" uri="{C3380CC4-5D6E-409C-BE32-E72D297353CC}">
              <c16:uniqueId val="{00000001-5334-4D65-AE7C-CA04FD87A3D6}"/>
            </c:ext>
          </c:extLst>
        </c:ser>
        <c:ser>
          <c:idx val="2"/>
          <c:order val="2"/>
          <c:tx>
            <c:strRef>
              <c:f>'A. SYNTETYCZNA'!$S$81</c:f>
              <c:strCache>
                <c:ptCount val="1"/>
                <c:pt idx="0">
                  <c:v>Orange Polska S.A. (Polska)</c:v>
                </c:pt>
              </c:strCache>
            </c:strRef>
          </c:tx>
          <c:spPr>
            <a:solidFill>
              <a:schemeClr val="accent2"/>
            </a:solidFill>
            <a:ln>
              <a:noFill/>
            </a:ln>
            <a:effectLst/>
          </c:spPr>
          <c:invertIfNegative val="0"/>
          <c:cat>
            <c:numRef>
              <c:f>'A. SYNTETYCZNA'!$T$78:$V$78</c:f>
              <c:numCache>
                <c:formatCode>Standardowy</c:formatCode>
                <c:ptCount val="3"/>
                <c:pt idx="0">
                  <c:v>2019</c:v>
                </c:pt>
                <c:pt idx="1">
                  <c:v>2018</c:v>
                </c:pt>
                <c:pt idx="2">
                  <c:v>2017</c:v>
                </c:pt>
              </c:numCache>
            </c:numRef>
          </c:cat>
          <c:val>
            <c:numRef>
              <c:f>'A. SYNTETYCZNA'!$T$81:$V$81</c:f>
              <c:numCache>
                <c:formatCode>0.000</c:formatCode>
                <c:ptCount val="3"/>
                <c:pt idx="0">
                  <c:v>19.499562751145749</c:v>
                </c:pt>
                <c:pt idx="1">
                  <c:v>17.8333637326621</c:v>
                </c:pt>
                <c:pt idx="2">
                  <c:v>17.504978360603022</c:v>
                </c:pt>
              </c:numCache>
            </c:numRef>
          </c:val>
          <c:extLst>
            <c:ext xmlns:c16="http://schemas.microsoft.com/office/drawing/2014/chart" uri="{C3380CC4-5D6E-409C-BE32-E72D297353CC}">
              <c16:uniqueId val="{00000002-5334-4D65-AE7C-CA04FD87A3D6}"/>
            </c:ext>
          </c:extLst>
        </c:ser>
        <c:ser>
          <c:idx val="3"/>
          <c:order val="3"/>
          <c:tx>
            <c:strRef>
              <c:f>'A. SYNTETYCZNA'!$S$82</c:f>
              <c:strCache>
                <c:ptCount val="1"/>
                <c:pt idx="0">
                  <c:v>Play Communications S.A. (Polska)</c:v>
                </c:pt>
              </c:strCache>
            </c:strRef>
          </c:tx>
          <c:spPr>
            <a:solidFill>
              <a:schemeClr val="accent4"/>
            </a:solidFill>
            <a:ln>
              <a:noFill/>
            </a:ln>
            <a:effectLst/>
          </c:spPr>
          <c:invertIfNegative val="0"/>
          <c:cat>
            <c:numRef>
              <c:f>'A. SYNTETYCZNA'!$T$78:$V$78</c:f>
              <c:numCache>
                <c:formatCode>Standardowy</c:formatCode>
                <c:ptCount val="3"/>
                <c:pt idx="0">
                  <c:v>2019</c:v>
                </c:pt>
                <c:pt idx="1">
                  <c:v>2018</c:v>
                </c:pt>
                <c:pt idx="2">
                  <c:v>2017</c:v>
                </c:pt>
              </c:numCache>
            </c:numRef>
          </c:cat>
          <c:val>
            <c:numRef>
              <c:f>'A. SYNTETYCZNA'!$T$82:$V$82</c:f>
              <c:numCache>
                <c:formatCode>0.000</c:formatCode>
                <c:ptCount val="3"/>
                <c:pt idx="0">
                  <c:v>30.91840215923801</c:v>
                </c:pt>
                <c:pt idx="1">
                  <c:v>30.521861298154228</c:v>
                </c:pt>
                <c:pt idx="2">
                  <c:v>31.692350116989449</c:v>
                </c:pt>
              </c:numCache>
            </c:numRef>
          </c:val>
          <c:extLst>
            <c:ext xmlns:c16="http://schemas.microsoft.com/office/drawing/2014/chart" uri="{C3380CC4-5D6E-409C-BE32-E72D297353CC}">
              <c16:uniqueId val="{00000003-5334-4D65-AE7C-CA04FD87A3D6}"/>
            </c:ext>
          </c:extLst>
        </c:ser>
        <c:ser>
          <c:idx val="4"/>
          <c:order val="4"/>
          <c:tx>
            <c:strRef>
              <c:f>'A. SYNTETYCZNA'!$S$83</c:f>
              <c:strCache>
                <c:ptCount val="1"/>
                <c:pt idx="0">
                  <c:v>Branża</c:v>
                </c:pt>
              </c:strCache>
            </c:strRef>
          </c:tx>
          <c:spPr>
            <a:solidFill>
              <a:schemeClr val="accent3"/>
            </a:solidFill>
            <a:ln>
              <a:noFill/>
            </a:ln>
            <a:effectLst/>
          </c:spPr>
          <c:invertIfNegative val="0"/>
          <c:cat>
            <c:numRef>
              <c:f>'A. SYNTETYCZNA'!$T$78:$V$78</c:f>
              <c:numCache>
                <c:formatCode>Standardowy</c:formatCode>
                <c:ptCount val="3"/>
                <c:pt idx="0">
                  <c:v>2019</c:v>
                </c:pt>
                <c:pt idx="1">
                  <c:v>2018</c:v>
                </c:pt>
                <c:pt idx="2">
                  <c:v>2017</c:v>
                </c:pt>
              </c:numCache>
            </c:numRef>
          </c:cat>
          <c:val>
            <c:numRef>
              <c:f>'A. SYNTETYCZNA'!$T$83:$V$83</c:f>
              <c:numCache>
                <c:formatCode>0.000</c:formatCode>
                <c:ptCount val="3"/>
                <c:pt idx="0">
                  <c:v>22.95112518527446</c:v>
                </c:pt>
                <c:pt idx="1">
                  <c:v>20.833281421001626</c:v>
                </c:pt>
                <c:pt idx="2">
                  <c:v>20.756234440295014</c:v>
                </c:pt>
              </c:numCache>
            </c:numRef>
          </c:val>
          <c:extLst>
            <c:ext xmlns:c16="http://schemas.microsoft.com/office/drawing/2014/chart" uri="{C3380CC4-5D6E-409C-BE32-E72D297353CC}">
              <c16:uniqueId val="{00000004-5334-4D65-AE7C-CA04FD87A3D6}"/>
            </c:ext>
          </c:extLst>
        </c:ser>
        <c:dLbls>
          <c:showLegendKey val="0"/>
          <c:showVal val="0"/>
          <c:showCatName val="0"/>
          <c:showSerName val="0"/>
          <c:showPercent val="0"/>
          <c:showBubbleSize val="0"/>
        </c:dLbls>
        <c:gapWidth val="219"/>
        <c:overlap val="-27"/>
        <c:axId val="655857464"/>
        <c:axId val="655852984"/>
      </c:barChart>
      <c:catAx>
        <c:axId val="6558574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52984"/>
        <c:crosses val="autoZero"/>
        <c:auto val="1"/>
        <c:lblAlgn val="ctr"/>
        <c:lblOffset val="100"/>
        <c:noMultiLvlLbl val="0"/>
      </c:catAx>
      <c:valAx>
        <c:axId val="655852984"/>
        <c:scaling>
          <c:orientation val="minMax"/>
          <c:max val="90"/>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57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STĘPIENIA I STRĄKA P(X)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SYNTETYCZNA'!$S$85</c:f>
              <c:strCache>
                <c:ptCount val="1"/>
                <c:pt idx="0">
                  <c:v>Cyfrowy Polsat S.A. (Polska)</c:v>
                </c:pt>
              </c:strCache>
            </c:strRef>
          </c:tx>
          <c:spPr>
            <a:solidFill>
              <a:schemeClr val="accent6"/>
            </a:solidFill>
            <a:ln>
              <a:noFill/>
            </a:ln>
            <a:effectLst/>
          </c:spPr>
          <c:invertIfNegative val="0"/>
          <c:cat>
            <c:numRef>
              <c:f>'A. SYNTETYCZNA'!$T$84:$V$84</c:f>
              <c:numCache>
                <c:formatCode>Standardowy</c:formatCode>
                <c:ptCount val="3"/>
                <c:pt idx="0">
                  <c:v>2019</c:v>
                </c:pt>
                <c:pt idx="1">
                  <c:v>2018</c:v>
                </c:pt>
                <c:pt idx="2">
                  <c:v>2017</c:v>
                </c:pt>
              </c:numCache>
            </c:numRef>
          </c:cat>
          <c:val>
            <c:numRef>
              <c:f>'A. SYNTETYCZNA'!$T$85:$V$85</c:f>
              <c:numCache>
                <c:formatCode>0.000</c:formatCode>
                <c:ptCount val="3"/>
                <c:pt idx="0">
                  <c:v>0.99999999962222774</c:v>
                </c:pt>
                <c:pt idx="1">
                  <c:v>0.99999997542859187</c:v>
                </c:pt>
                <c:pt idx="2">
                  <c:v>0.9999999823532385</c:v>
                </c:pt>
              </c:numCache>
            </c:numRef>
          </c:val>
          <c:extLst>
            <c:ext xmlns:c16="http://schemas.microsoft.com/office/drawing/2014/chart" uri="{C3380CC4-5D6E-409C-BE32-E72D297353CC}">
              <c16:uniqueId val="{00000000-482D-4B88-B0F5-6766D8720641}"/>
            </c:ext>
          </c:extLst>
        </c:ser>
        <c:ser>
          <c:idx val="1"/>
          <c:order val="1"/>
          <c:tx>
            <c:strRef>
              <c:f>'A. SYNTETYCZNA'!$S$86</c:f>
              <c:strCache>
                <c:ptCount val="1"/>
                <c:pt idx="0">
                  <c:v>Telewizja Polska S.A. (Polska)</c:v>
                </c:pt>
              </c:strCache>
            </c:strRef>
          </c:tx>
          <c:spPr>
            <a:solidFill>
              <a:schemeClr val="accent5"/>
            </a:solidFill>
            <a:ln>
              <a:noFill/>
            </a:ln>
            <a:effectLst/>
          </c:spPr>
          <c:invertIfNegative val="0"/>
          <c:cat>
            <c:numRef>
              <c:f>'A. SYNTETYCZNA'!$T$84:$V$84</c:f>
              <c:numCache>
                <c:formatCode>Standardowy</c:formatCode>
                <c:ptCount val="3"/>
                <c:pt idx="0">
                  <c:v>2019</c:v>
                </c:pt>
                <c:pt idx="1">
                  <c:v>2018</c:v>
                </c:pt>
                <c:pt idx="2">
                  <c:v>2017</c:v>
                </c:pt>
              </c:numCache>
            </c:numRef>
          </c:cat>
          <c:val>
            <c:numRef>
              <c:f>'A. SYNTETYCZNA'!$T$86:$V$86</c:f>
              <c:numCache>
                <c:formatCode>0.000</c:formatCode>
                <c:ptCount val="3"/>
                <c:pt idx="0">
                  <c:v>1</c:v>
                </c:pt>
                <c:pt idx="1">
                  <c:v>1</c:v>
                </c:pt>
                <c:pt idx="2">
                  <c:v>1</c:v>
                </c:pt>
              </c:numCache>
            </c:numRef>
          </c:val>
          <c:extLst>
            <c:ext xmlns:c16="http://schemas.microsoft.com/office/drawing/2014/chart" uri="{C3380CC4-5D6E-409C-BE32-E72D297353CC}">
              <c16:uniqueId val="{00000001-482D-4B88-B0F5-6766D8720641}"/>
            </c:ext>
          </c:extLst>
        </c:ser>
        <c:ser>
          <c:idx val="2"/>
          <c:order val="2"/>
          <c:tx>
            <c:strRef>
              <c:f>'A. SYNTETYCZNA'!$S$87</c:f>
              <c:strCache>
                <c:ptCount val="1"/>
                <c:pt idx="0">
                  <c:v>Orange Polska S.A. (Polska)</c:v>
                </c:pt>
              </c:strCache>
            </c:strRef>
          </c:tx>
          <c:spPr>
            <a:solidFill>
              <a:schemeClr val="accent2"/>
            </a:solidFill>
            <a:ln>
              <a:noFill/>
            </a:ln>
            <a:effectLst/>
          </c:spPr>
          <c:invertIfNegative val="0"/>
          <c:cat>
            <c:numRef>
              <c:f>'A. SYNTETYCZNA'!$T$84:$V$84</c:f>
              <c:numCache>
                <c:formatCode>Standardowy</c:formatCode>
                <c:ptCount val="3"/>
                <c:pt idx="0">
                  <c:v>2019</c:v>
                </c:pt>
                <c:pt idx="1">
                  <c:v>2018</c:v>
                </c:pt>
                <c:pt idx="2">
                  <c:v>2017</c:v>
                </c:pt>
              </c:numCache>
            </c:numRef>
          </c:cat>
          <c:val>
            <c:numRef>
              <c:f>'A. SYNTETYCZNA'!$T$87:$V$87</c:f>
              <c:numCache>
                <c:formatCode>0.000</c:formatCode>
                <c:ptCount val="3"/>
                <c:pt idx="0">
                  <c:v>0.99999999660024597</c:v>
                </c:pt>
                <c:pt idx="1">
                  <c:v>0.99999998200845208</c:v>
                </c:pt>
                <c:pt idx="2">
                  <c:v>0.99999997501470506</c:v>
                </c:pt>
              </c:numCache>
            </c:numRef>
          </c:val>
          <c:extLst>
            <c:ext xmlns:c16="http://schemas.microsoft.com/office/drawing/2014/chart" uri="{C3380CC4-5D6E-409C-BE32-E72D297353CC}">
              <c16:uniqueId val="{00000002-482D-4B88-B0F5-6766D8720641}"/>
            </c:ext>
          </c:extLst>
        </c:ser>
        <c:ser>
          <c:idx val="3"/>
          <c:order val="3"/>
          <c:tx>
            <c:strRef>
              <c:f>'A. SYNTETYCZNA'!$S$88</c:f>
              <c:strCache>
                <c:ptCount val="1"/>
                <c:pt idx="0">
                  <c:v>Play Communications S.A. (Polska)</c:v>
                </c:pt>
              </c:strCache>
            </c:strRef>
          </c:tx>
          <c:spPr>
            <a:solidFill>
              <a:schemeClr val="accent4"/>
            </a:solidFill>
            <a:ln>
              <a:noFill/>
            </a:ln>
            <a:effectLst/>
          </c:spPr>
          <c:invertIfNegative val="0"/>
          <c:cat>
            <c:numRef>
              <c:f>'A. SYNTETYCZNA'!$T$84:$V$84</c:f>
              <c:numCache>
                <c:formatCode>Standardowy</c:formatCode>
                <c:ptCount val="3"/>
                <c:pt idx="0">
                  <c:v>2019</c:v>
                </c:pt>
                <c:pt idx="1">
                  <c:v>2018</c:v>
                </c:pt>
                <c:pt idx="2">
                  <c:v>2017</c:v>
                </c:pt>
              </c:numCache>
            </c:numRef>
          </c:cat>
          <c:val>
            <c:numRef>
              <c:f>'A. SYNTETYCZNA'!$T$88:$V$88</c:f>
              <c:numCache>
                <c:formatCode>0.000</c:formatCode>
                <c:ptCount val="3"/>
                <c:pt idx="0">
                  <c:v>0.9999999999999627</c:v>
                </c:pt>
                <c:pt idx="1">
                  <c:v>0.99999999999994449</c:v>
                </c:pt>
                <c:pt idx="2">
                  <c:v>0.99999999999998279</c:v>
                </c:pt>
              </c:numCache>
            </c:numRef>
          </c:val>
          <c:extLst>
            <c:ext xmlns:c16="http://schemas.microsoft.com/office/drawing/2014/chart" uri="{C3380CC4-5D6E-409C-BE32-E72D297353CC}">
              <c16:uniqueId val="{00000003-482D-4B88-B0F5-6766D8720641}"/>
            </c:ext>
          </c:extLst>
        </c:ser>
        <c:ser>
          <c:idx val="4"/>
          <c:order val="4"/>
          <c:tx>
            <c:strRef>
              <c:f>'A. SYNTETYCZNA'!$S$89</c:f>
              <c:strCache>
                <c:ptCount val="1"/>
                <c:pt idx="0">
                  <c:v>Branża</c:v>
                </c:pt>
              </c:strCache>
            </c:strRef>
          </c:tx>
          <c:spPr>
            <a:solidFill>
              <a:schemeClr val="accent3"/>
            </a:solidFill>
            <a:ln>
              <a:noFill/>
            </a:ln>
            <a:effectLst/>
          </c:spPr>
          <c:invertIfNegative val="0"/>
          <c:cat>
            <c:numRef>
              <c:f>'A. SYNTETYCZNA'!$T$84:$V$84</c:f>
              <c:numCache>
                <c:formatCode>Standardowy</c:formatCode>
                <c:ptCount val="3"/>
                <c:pt idx="0">
                  <c:v>2019</c:v>
                </c:pt>
                <c:pt idx="1">
                  <c:v>2018</c:v>
                </c:pt>
                <c:pt idx="2">
                  <c:v>2017</c:v>
                </c:pt>
              </c:numCache>
            </c:numRef>
          </c:cat>
          <c:val>
            <c:numRef>
              <c:f>'A. SYNTETYCZNA'!$T$89:$V$89</c:f>
              <c:numCache>
                <c:formatCode>0.000</c:formatCode>
                <c:ptCount val="3"/>
                <c:pt idx="0">
                  <c:v>0.99999999989224109</c:v>
                </c:pt>
                <c:pt idx="1">
                  <c:v>0.9999999991041798</c:v>
                </c:pt>
                <c:pt idx="2">
                  <c:v>0.99999999903243109</c:v>
                </c:pt>
              </c:numCache>
            </c:numRef>
          </c:val>
          <c:extLst>
            <c:ext xmlns:c16="http://schemas.microsoft.com/office/drawing/2014/chart" uri="{C3380CC4-5D6E-409C-BE32-E72D297353CC}">
              <c16:uniqueId val="{00000004-482D-4B88-B0F5-6766D8720641}"/>
            </c:ext>
          </c:extLst>
        </c:ser>
        <c:dLbls>
          <c:showLegendKey val="0"/>
          <c:showVal val="0"/>
          <c:showCatName val="0"/>
          <c:showSerName val="0"/>
          <c:showPercent val="0"/>
          <c:showBubbleSize val="0"/>
        </c:dLbls>
        <c:gapWidth val="219"/>
        <c:overlap val="-27"/>
        <c:axId val="655854264"/>
        <c:axId val="655856184"/>
      </c:barChart>
      <c:catAx>
        <c:axId val="6558542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56184"/>
        <c:crosses val="autoZero"/>
        <c:auto val="1"/>
        <c:lblAlgn val="ctr"/>
        <c:lblOffset val="100"/>
        <c:noMultiLvlLbl val="0"/>
      </c:catAx>
      <c:valAx>
        <c:axId val="655856184"/>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54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"POZNAŃASKI" WSKAŹNIK W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SYNTETYCZNA'!$S$91</c:f>
              <c:strCache>
                <c:ptCount val="1"/>
                <c:pt idx="0">
                  <c:v>Cyfrowy Polsat S.A. (Polska)</c:v>
                </c:pt>
              </c:strCache>
            </c:strRef>
          </c:tx>
          <c:spPr>
            <a:solidFill>
              <a:schemeClr val="accent6"/>
            </a:solidFill>
            <a:ln>
              <a:noFill/>
            </a:ln>
            <a:effectLst/>
          </c:spPr>
          <c:invertIfNegative val="0"/>
          <c:cat>
            <c:numRef>
              <c:f>'A. SYNTETYCZNA'!$T$90:$V$90</c:f>
              <c:numCache>
                <c:formatCode>Standardowy</c:formatCode>
                <c:ptCount val="3"/>
                <c:pt idx="0">
                  <c:v>2019</c:v>
                </c:pt>
                <c:pt idx="1">
                  <c:v>2018</c:v>
                </c:pt>
                <c:pt idx="2">
                  <c:v>2017</c:v>
                </c:pt>
              </c:numCache>
            </c:numRef>
          </c:cat>
          <c:val>
            <c:numRef>
              <c:f>'A. SYNTETYCZNA'!$T$91:$V$91</c:f>
              <c:numCache>
                <c:formatCode>0.000</c:formatCode>
                <c:ptCount val="3"/>
                <c:pt idx="0">
                  <c:v>18.506699522360435</c:v>
                </c:pt>
                <c:pt idx="1">
                  <c:v>18.886760035911074</c:v>
                </c:pt>
                <c:pt idx="2">
                  <c:v>19.202665340038614</c:v>
                </c:pt>
              </c:numCache>
            </c:numRef>
          </c:val>
          <c:extLst>
            <c:ext xmlns:c16="http://schemas.microsoft.com/office/drawing/2014/chart" uri="{C3380CC4-5D6E-409C-BE32-E72D297353CC}">
              <c16:uniqueId val="{00000000-3DCE-4F45-9A8F-3E7ADE3824E3}"/>
            </c:ext>
          </c:extLst>
        </c:ser>
        <c:ser>
          <c:idx val="1"/>
          <c:order val="1"/>
          <c:tx>
            <c:strRef>
              <c:f>'A. SYNTETYCZNA'!$S$92</c:f>
              <c:strCache>
                <c:ptCount val="1"/>
                <c:pt idx="0">
                  <c:v>Telewizja Polska S.A. (Polska)</c:v>
                </c:pt>
              </c:strCache>
            </c:strRef>
          </c:tx>
          <c:spPr>
            <a:solidFill>
              <a:schemeClr val="accent5"/>
            </a:solidFill>
            <a:ln>
              <a:noFill/>
            </a:ln>
            <a:effectLst/>
          </c:spPr>
          <c:invertIfNegative val="0"/>
          <c:cat>
            <c:numRef>
              <c:f>'A. SYNTETYCZNA'!$T$90:$V$90</c:f>
              <c:numCache>
                <c:formatCode>Standardowy</c:formatCode>
                <c:ptCount val="3"/>
                <c:pt idx="0">
                  <c:v>2019</c:v>
                </c:pt>
                <c:pt idx="1">
                  <c:v>2018</c:v>
                </c:pt>
                <c:pt idx="2">
                  <c:v>2017</c:v>
                </c:pt>
              </c:numCache>
            </c:numRef>
          </c:cat>
          <c:val>
            <c:numRef>
              <c:f>'A. SYNTETYCZNA'!$T$92:$V$92</c:f>
              <c:numCache>
                <c:formatCode>0.000</c:formatCode>
                <c:ptCount val="3"/>
                <c:pt idx="0">
                  <c:v>3.4210219669274577</c:v>
                </c:pt>
                <c:pt idx="1">
                  <c:v>3.0867241565506069</c:v>
                </c:pt>
                <c:pt idx="2">
                  <c:v>4.1234696739968193</c:v>
                </c:pt>
              </c:numCache>
            </c:numRef>
          </c:val>
          <c:extLst>
            <c:ext xmlns:c16="http://schemas.microsoft.com/office/drawing/2014/chart" uri="{C3380CC4-5D6E-409C-BE32-E72D297353CC}">
              <c16:uniqueId val="{00000001-3DCE-4F45-9A8F-3E7ADE3824E3}"/>
            </c:ext>
          </c:extLst>
        </c:ser>
        <c:ser>
          <c:idx val="2"/>
          <c:order val="2"/>
          <c:tx>
            <c:strRef>
              <c:f>'A. SYNTETYCZNA'!$S$93</c:f>
              <c:strCache>
                <c:ptCount val="1"/>
                <c:pt idx="0">
                  <c:v>Orange Polska S.A. (Polska)</c:v>
                </c:pt>
              </c:strCache>
            </c:strRef>
          </c:tx>
          <c:spPr>
            <a:solidFill>
              <a:schemeClr val="accent2"/>
            </a:solidFill>
            <a:ln>
              <a:noFill/>
            </a:ln>
            <a:effectLst/>
          </c:spPr>
          <c:invertIfNegative val="0"/>
          <c:cat>
            <c:numRef>
              <c:f>'A. SYNTETYCZNA'!$T$90:$V$90</c:f>
              <c:numCache>
                <c:formatCode>Standardowy</c:formatCode>
                <c:ptCount val="3"/>
                <c:pt idx="0">
                  <c:v>2019</c:v>
                </c:pt>
                <c:pt idx="1">
                  <c:v>2018</c:v>
                </c:pt>
                <c:pt idx="2">
                  <c:v>2017</c:v>
                </c:pt>
              </c:numCache>
            </c:numRef>
          </c:cat>
          <c:val>
            <c:numRef>
              <c:f>'A. SYNTETYCZNA'!$T$93:$V$93</c:f>
              <c:numCache>
                <c:formatCode>0.000</c:formatCode>
                <c:ptCount val="3"/>
                <c:pt idx="0">
                  <c:v>14.764187336621369</c:v>
                </c:pt>
                <c:pt idx="1">
                  <c:v>13.52056932675969</c:v>
                </c:pt>
                <c:pt idx="2">
                  <c:v>13.19050234136199</c:v>
                </c:pt>
              </c:numCache>
            </c:numRef>
          </c:val>
          <c:extLst>
            <c:ext xmlns:c16="http://schemas.microsoft.com/office/drawing/2014/chart" uri="{C3380CC4-5D6E-409C-BE32-E72D297353CC}">
              <c16:uniqueId val="{00000002-3DCE-4F45-9A8F-3E7ADE3824E3}"/>
            </c:ext>
          </c:extLst>
        </c:ser>
        <c:ser>
          <c:idx val="3"/>
          <c:order val="3"/>
          <c:tx>
            <c:strRef>
              <c:f>'A. SYNTETYCZNA'!$S$94</c:f>
              <c:strCache>
                <c:ptCount val="1"/>
                <c:pt idx="0">
                  <c:v>Play Communications S.A. (Polska)</c:v>
                </c:pt>
              </c:strCache>
            </c:strRef>
          </c:tx>
          <c:spPr>
            <a:solidFill>
              <a:schemeClr val="accent4"/>
            </a:solidFill>
            <a:ln>
              <a:noFill/>
            </a:ln>
            <a:effectLst/>
          </c:spPr>
          <c:invertIfNegative val="0"/>
          <c:cat>
            <c:numRef>
              <c:f>'A. SYNTETYCZNA'!$T$90:$V$90</c:f>
              <c:numCache>
                <c:formatCode>Standardowy</c:formatCode>
                <c:ptCount val="3"/>
                <c:pt idx="0">
                  <c:v>2019</c:v>
                </c:pt>
                <c:pt idx="1">
                  <c:v>2018</c:v>
                </c:pt>
                <c:pt idx="2">
                  <c:v>2017</c:v>
                </c:pt>
              </c:numCache>
            </c:numRef>
          </c:cat>
          <c:val>
            <c:numRef>
              <c:f>'A. SYNTETYCZNA'!$T$94:$V$94</c:f>
              <c:numCache>
                <c:formatCode>0.000</c:formatCode>
                <c:ptCount val="3"/>
                <c:pt idx="0">
                  <c:v>9.5188409749711802</c:v>
                </c:pt>
                <c:pt idx="1">
                  <c:v>8.5387605856483795</c:v>
                </c:pt>
                <c:pt idx="2">
                  <c:v>8.9883027164239664</c:v>
                </c:pt>
              </c:numCache>
            </c:numRef>
          </c:val>
          <c:extLst>
            <c:ext xmlns:c16="http://schemas.microsoft.com/office/drawing/2014/chart" uri="{C3380CC4-5D6E-409C-BE32-E72D297353CC}">
              <c16:uniqueId val="{00000003-3DCE-4F45-9A8F-3E7ADE3824E3}"/>
            </c:ext>
          </c:extLst>
        </c:ser>
        <c:ser>
          <c:idx val="4"/>
          <c:order val="4"/>
          <c:tx>
            <c:strRef>
              <c:f>'A. SYNTETYCZNA'!$S$95</c:f>
              <c:strCache>
                <c:ptCount val="1"/>
                <c:pt idx="0">
                  <c:v>Branża</c:v>
                </c:pt>
              </c:strCache>
            </c:strRef>
          </c:tx>
          <c:spPr>
            <a:solidFill>
              <a:schemeClr val="accent3"/>
            </a:solidFill>
            <a:ln>
              <a:noFill/>
            </a:ln>
            <a:effectLst/>
          </c:spPr>
          <c:invertIfNegative val="0"/>
          <c:cat>
            <c:numRef>
              <c:f>'A. SYNTETYCZNA'!$T$90:$V$90</c:f>
              <c:numCache>
                <c:formatCode>Standardowy</c:formatCode>
                <c:ptCount val="3"/>
                <c:pt idx="0">
                  <c:v>2019</c:v>
                </c:pt>
                <c:pt idx="1">
                  <c:v>2018</c:v>
                </c:pt>
                <c:pt idx="2">
                  <c:v>2017</c:v>
                </c:pt>
              </c:numCache>
            </c:numRef>
          </c:cat>
          <c:val>
            <c:numRef>
              <c:f>'A. SYNTETYCZNA'!$T$95:$V$95</c:f>
              <c:numCache>
                <c:formatCode>0.000</c:formatCode>
                <c:ptCount val="3"/>
                <c:pt idx="0">
                  <c:v>14.04654073172556</c:v>
                </c:pt>
                <c:pt idx="1">
                  <c:v>13.607764530113837</c:v>
                </c:pt>
                <c:pt idx="2">
                  <c:v>13.667495233596727</c:v>
                </c:pt>
              </c:numCache>
            </c:numRef>
          </c:val>
          <c:extLst>
            <c:ext xmlns:c16="http://schemas.microsoft.com/office/drawing/2014/chart" uri="{C3380CC4-5D6E-409C-BE32-E72D297353CC}">
              <c16:uniqueId val="{00000004-3DCE-4F45-9A8F-3E7ADE3824E3}"/>
            </c:ext>
          </c:extLst>
        </c:ser>
        <c:dLbls>
          <c:showLegendKey val="0"/>
          <c:showVal val="0"/>
          <c:showCatName val="0"/>
          <c:showSerName val="0"/>
          <c:showPercent val="0"/>
          <c:showBubbleSize val="0"/>
        </c:dLbls>
        <c:gapWidth val="219"/>
        <c:overlap val="-27"/>
        <c:axId val="655883704"/>
        <c:axId val="655885944"/>
      </c:barChart>
      <c:catAx>
        <c:axId val="65588370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85944"/>
        <c:crosses val="autoZero"/>
        <c:auto val="1"/>
        <c:lblAlgn val="ctr"/>
        <c:lblOffset val="100"/>
        <c:noMultiLvlLbl val="0"/>
      </c:catAx>
      <c:valAx>
        <c:axId val="65588594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55883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MODEL "POZNAŃASKI" P(X)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 SYNTETYCZNA'!$S$97</c:f>
              <c:strCache>
                <c:ptCount val="1"/>
                <c:pt idx="0">
                  <c:v>Cyfrowy Polsat S.A. (Polska)</c:v>
                </c:pt>
              </c:strCache>
            </c:strRef>
          </c:tx>
          <c:spPr>
            <a:solidFill>
              <a:schemeClr val="accent6"/>
            </a:solidFill>
            <a:ln>
              <a:noFill/>
            </a:ln>
            <a:effectLst/>
          </c:spPr>
          <c:invertIfNegative val="0"/>
          <c:cat>
            <c:numRef>
              <c:f>'A. SYNTETYCZNA'!$T$96:$V$96</c:f>
              <c:numCache>
                <c:formatCode>Standardowy</c:formatCode>
                <c:ptCount val="3"/>
                <c:pt idx="0">
                  <c:v>2019</c:v>
                </c:pt>
                <c:pt idx="1">
                  <c:v>2018</c:v>
                </c:pt>
                <c:pt idx="2">
                  <c:v>2017</c:v>
                </c:pt>
              </c:numCache>
            </c:numRef>
          </c:cat>
          <c:val>
            <c:numRef>
              <c:f>'A. SYNTETYCZNA'!$T$97:$V$97</c:f>
              <c:numCache>
                <c:formatCode>0.000</c:formatCode>
                <c:ptCount val="3"/>
                <c:pt idx="0">
                  <c:v>0.99999999082423008</c:v>
                </c:pt>
                <c:pt idx="1">
                  <c:v>0.9999999937254247</c:v>
                </c:pt>
                <c:pt idx="2">
                  <c:v>0.99999999542502838</c:v>
                </c:pt>
              </c:numCache>
            </c:numRef>
          </c:val>
          <c:extLst>
            <c:ext xmlns:c16="http://schemas.microsoft.com/office/drawing/2014/chart" uri="{C3380CC4-5D6E-409C-BE32-E72D297353CC}">
              <c16:uniqueId val="{00000000-3D17-4ED6-8670-30E5E882F1AA}"/>
            </c:ext>
          </c:extLst>
        </c:ser>
        <c:ser>
          <c:idx val="1"/>
          <c:order val="1"/>
          <c:tx>
            <c:strRef>
              <c:f>'A. SYNTETYCZNA'!$S$98</c:f>
              <c:strCache>
                <c:ptCount val="1"/>
                <c:pt idx="0">
                  <c:v>Telewizja Polska S.A. (Polska)</c:v>
                </c:pt>
              </c:strCache>
            </c:strRef>
          </c:tx>
          <c:spPr>
            <a:solidFill>
              <a:schemeClr val="accent5"/>
            </a:solidFill>
            <a:ln>
              <a:noFill/>
            </a:ln>
            <a:effectLst/>
          </c:spPr>
          <c:invertIfNegative val="0"/>
          <c:cat>
            <c:numRef>
              <c:f>'A. SYNTETYCZNA'!$T$96:$V$96</c:f>
              <c:numCache>
                <c:formatCode>Standardowy</c:formatCode>
                <c:ptCount val="3"/>
                <c:pt idx="0">
                  <c:v>2019</c:v>
                </c:pt>
                <c:pt idx="1">
                  <c:v>2018</c:v>
                </c:pt>
                <c:pt idx="2">
                  <c:v>2017</c:v>
                </c:pt>
              </c:numCache>
            </c:numRef>
          </c:cat>
          <c:val>
            <c:numRef>
              <c:f>'A. SYNTETYCZNA'!$T$98:$V$98</c:f>
              <c:numCache>
                <c:formatCode>0.000</c:formatCode>
                <c:ptCount val="3"/>
                <c:pt idx="0">
                  <c:v>0.96835510325563323</c:v>
                </c:pt>
                <c:pt idx="1">
                  <c:v>0.95634179576721301</c:v>
                </c:pt>
                <c:pt idx="2">
                  <c:v>0.98406963576148632</c:v>
                </c:pt>
              </c:numCache>
            </c:numRef>
          </c:val>
          <c:extLst>
            <c:ext xmlns:c16="http://schemas.microsoft.com/office/drawing/2014/chart" uri="{C3380CC4-5D6E-409C-BE32-E72D297353CC}">
              <c16:uniqueId val="{00000001-3D17-4ED6-8670-30E5E882F1AA}"/>
            </c:ext>
          </c:extLst>
        </c:ser>
        <c:ser>
          <c:idx val="2"/>
          <c:order val="2"/>
          <c:tx>
            <c:strRef>
              <c:f>'A. SYNTETYCZNA'!$S$99</c:f>
              <c:strCache>
                <c:ptCount val="1"/>
                <c:pt idx="0">
                  <c:v>Orange Polska S.A. (Polska)</c:v>
                </c:pt>
              </c:strCache>
            </c:strRef>
          </c:tx>
          <c:spPr>
            <a:solidFill>
              <a:schemeClr val="accent2"/>
            </a:solidFill>
            <a:ln>
              <a:noFill/>
            </a:ln>
            <a:effectLst/>
          </c:spPr>
          <c:invertIfNegative val="0"/>
          <c:cat>
            <c:numRef>
              <c:f>'A. SYNTETYCZNA'!$T$96:$V$96</c:f>
              <c:numCache>
                <c:formatCode>Standardowy</c:formatCode>
                <c:ptCount val="3"/>
                <c:pt idx="0">
                  <c:v>2019</c:v>
                </c:pt>
                <c:pt idx="1">
                  <c:v>2018</c:v>
                </c:pt>
                <c:pt idx="2">
                  <c:v>2017</c:v>
                </c:pt>
              </c:numCache>
            </c:numRef>
          </c:cat>
          <c:val>
            <c:numRef>
              <c:f>'A. SYNTETYCZNA'!$T$99:$V$99</c:f>
              <c:numCache>
                <c:formatCode>0.000</c:formatCode>
                <c:ptCount val="3"/>
                <c:pt idx="0">
                  <c:v>0.99999961274704385</c:v>
                </c:pt>
                <c:pt idx="1">
                  <c:v>0.99999865695437673</c:v>
                </c:pt>
                <c:pt idx="2">
                  <c:v>0.99999813174218222</c:v>
                </c:pt>
              </c:numCache>
            </c:numRef>
          </c:val>
          <c:extLst>
            <c:ext xmlns:c16="http://schemas.microsoft.com/office/drawing/2014/chart" uri="{C3380CC4-5D6E-409C-BE32-E72D297353CC}">
              <c16:uniqueId val="{00000002-3D17-4ED6-8670-30E5E882F1AA}"/>
            </c:ext>
          </c:extLst>
        </c:ser>
        <c:ser>
          <c:idx val="3"/>
          <c:order val="3"/>
          <c:tx>
            <c:strRef>
              <c:f>'A. SYNTETYCZNA'!$S$100</c:f>
              <c:strCache>
                <c:ptCount val="1"/>
                <c:pt idx="0">
                  <c:v>Play Communications S.A. (Polska)</c:v>
                </c:pt>
              </c:strCache>
            </c:strRef>
          </c:tx>
          <c:spPr>
            <a:solidFill>
              <a:schemeClr val="accent4"/>
            </a:solidFill>
            <a:ln>
              <a:noFill/>
            </a:ln>
            <a:effectLst/>
          </c:spPr>
          <c:invertIfNegative val="0"/>
          <c:cat>
            <c:numRef>
              <c:f>'A. SYNTETYCZNA'!$T$96:$V$96</c:f>
              <c:numCache>
                <c:formatCode>Standardowy</c:formatCode>
                <c:ptCount val="3"/>
                <c:pt idx="0">
                  <c:v>2019</c:v>
                </c:pt>
                <c:pt idx="1">
                  <c:v>2018</c:v>
                </c:pt>
                <c:pt idx="2">
                  <c:v>2017</c:v>
                </c:pt>
              </c:numCache>
            </c:numRef>
          </c:cat>
          <c:val>
            <c:numRef>
              <c:f>'A. SYNTETYCZNA'!$T$100:$V$100</c:f>
              <c:numCache>
                <c:formatCode>0.000</c:formatCode>
                <c:ptCount val="3"/>
                <c:pt idx="0">
                  <c:v>0.99992655064427705</c:v>
                </c:pt>
                <c:pt idx="1">
                  <c:v>0.9998043056</c:v>
                </c:pt>
                <c:pt idx="2">
                  <c:v>0.99987515374909308</c:v>
                </c:pt>
              </c:numCache>
            </c:numRef>
          </c:val>
          <c:extLst>
            <c:ext xmlns:c16="http://schemas.microsoft.com/office/drawing/2014/chart" uri="{C3380CC4-5D6E-409C-BE32-E72D297353CC}">
              <c16:uniqueId val="{00000003-3D17-4ED6-8670-30E5E882F1AA}"/>
            </c:ext>
          </c:extLst>
        </c:ser>
        <c:ser>
          <c:idx val="4"/>
          <c:order val="4"/>
          <c:tx>
            <c:strRef>
              <c:f>'A. SYNTETYCZNA'!$S$101</c:f>
              <c:strCache>
                <c:ptCount val="1"/>
                <c:pt idx="0">
                  <c:v>Branża</c:v>
                </c:pt>
              </c:strCache>
            </c:strRef>
          </c:tx>
          <c:spPr>
            <a:solidFill>
              <a:schemeClr val="accent3"/>
            </a:solidFill>
            <a:ln>
              <a:noFill/>
            </a:ln>
            <a:effectLst/>
          </c:spPr>
          <c:invertIfNegative val="0"/>
          <c:cat>
            <c:numRef>
              <c:f>'A. SYNTETYCZNA'!$T$96:$V$96</c:f>
              <c:numCache>
                <c:formatCode>Standardowy</c:formatCode>
                <c:ptCount val="3"/>
                <c:pt idx="0">
                  <c:v>2019</c:v>
                </c:pt>
                <c:pt idx="1">
                  <c:v>2018</c:v>
                </c:pt>
                <c:pt idx="2">
                  <c:v>2017</c:v>
                </c:pt>
              </c:numCache>
            </c:numRef>
          </c:cat>
          <c:val>
            <c:numRef>
              <c:f>'A. SYNTETYCZNA'!$T$101:$V$101</c:f>
              <c:numCache>
                <c:formatCode>0.000</c:formatCode>
                <c:ptCount val="3"/>
                <c:pt idx="0">
                  <c:v>0.99999920628511374</c:v>
                </c:pt>
                <c:pt idx="1">
                  <c:v>0.99999876910099972</c:v>
                </c:pt>
                <c:pt idx="2">
                  <c:v>0.99999884047067922</c:v>
                </c:pt>
              </c:numCache>
            </c:numRef>
          </c:val>
          <c:extLst>
            <c:ext xmlns:c16="http://schemas.microsoft.com/office/drawing/2014/chart" uri="{C3380CC4-5D6E-409C-BE32-E72D297353CC}">
              <c16:uniqueId val="{00000004-3D17-4ED6-8670-30E5E882F1AA}"/>
            </c:ext>
          </c:extLst>
        </c:ser>
        <c:dLbls>
          <c:showLegendKey val="0"/>
          <c:showVal val="0"/>
          <c:showCatName val="0"/>
          <c:showSerName val="0"/>
          <c:showPercent val="0"/>
          <c:showBubbleSize val="0"/>
        </c:dLbls>
        <c:gapWidth val="219"/>
        <c:overlap val="-27"/>
        <c:axId val="675804664"/>
        <c:axId val="675803064"/>
      </c:barChart>
      <c:catAx>
        <c:axId val="67580466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5803064"/>
        <c:crosses val="autoZero"/>
        <c:auto val="1"/>
        <c:lblAlgn val="ctr"/>
        <c:lblOffset val="100"/>
        <c:noMultiLvlLbl val="0"/>
      </c:catAx>
      <c:valAx>
        <c:axId val="675803064"/>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675804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UKPWA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A.PŁYNNOŚCI!$R$27</c:f>
              <c:strCache>
                <c:ptCount val="1"/>
                <c:pt idx="0">
                  <c:v>Cyfrowy Polsat S.A. (Polska)</c:v>
                </c:pt>
              </c:strCache>
            </c:strRef>
          </c:tx>
          <c:spPr>
            <a:solidFill>
              <a:schemeClr val="accent6"/>
            </a:solidFill>
            <a:ln>
              <a:noFill/>
            </a:ln>
            <a:effectLst/>
          </c:spPr>
          <c:invertIfNegative val="0"/>
          <c:cat>
            <c:numRef>
              <c:f>A.PŁYNNOŚCI!$S$26:$U$26</c:f>
              <c:numCache>
                <c:formatCode>Standardowy</c:formatCode>
                <c:ptCount val="3"/>
                <c:pt idx="0">
                  <c:v>2019</c:v>
                </c:pt>
                <c:pt idx="1">
                  <c:v>2018</c:v>
                </c:pt>
                <c:pt idx="2">
                  <c:v>2017</c:v>
                </c:pt>
              </c:numCache>
            </c:numRef>
          </c:cat>
          <c:val>
            <c:numRef>
              <c:f>A.PŁYNNOŚCI!$S$27:$U$27</c:f>
              <c:numCache>
                <c:formatCode>0.000</c:formatCode>
                <c:ptCount val="3"/>
                <c:pt idx="0">
                  <c:v>-2.7103738616000198E-2</c:v>
                </c:pt>
                <c:pt idx="1">
                  <c:v>1.3164238617706081E-2</c:v>
                </c:pt>
                <c:pt idx="2">
                  <c:v>5.7645193831964265E-4</c:v>
                </c:pt>
              </c:numCache>
            </c:numRef>
          </c:val>
          <c:extLst>
            <c:ext xmlns:c16="http://schemas.microsoft.com/office/drawing/2014/chart" uri="{C3380CC4-5D6E-409C-BE32-E72D297353CC}">
              <c16:uniqueId val="{00000000-21E7-49DD-9159-121AD3394497}"/>
            </c:ext>
          </c:extLst>
        </c:ser>
        <c:ser>
          <c:idx val="1"/>
          <c:order val="1"/>
          <c:tx>
            <c:strRef>
              <c:f>A.PŁYNNOŚCI!$R$28</c:f>
              <c:strCache>
                <c:ptCount val="1"/>
                <c:pt idx="0">
                  <c:v>Telewizja Polska S.A. (Polska)</c:v>
                </c:pt>
              </c:strCache>
            </c:strRef>
          </c:tx>
          <c:spPr>
            <a:solidFill>
              <a:schemeClr val="accent5"/>
            </a:solidFill>
            <a:ln>
              <a:noFill/>
            </a:ln>
            <a:effectLst/>
          </c:spPr>
          <c:invertIfNegative val="0"/>
          <c:cat>
            <c:numRef>
              <c:f>A.PŁYNNOŚCI!$S$26:$U$26</c:f>
              <c:numCache>
                <c:formatCode>Standardowy</c:formatCode>
                <c:ptCount val="3"/>
                <c:pt idx="0">
                  <c:v>2019</c:v>
                </c:pt>
                <c:pt idx="1">
                  <c:v>2018</c:v>
                </c:pt>
                <c:pt idx="2">
                  <c:v>2017</c:v>
                </c:pt>
              </c:numCache>
            </c:numRef>
          </c:cat>
          <c:val>
            <c:numRef>
              <c:f>A.PŁYNNOŚCI!$S$28:$U$28</c:f>
              <c:numCache>
                <c:formatCode>0.000</c:formatCode>
                <c:ptCount val="3"/>
                <c:pt idx="0">
                  <c:v>5.7843002320893525E-2</c:v>
                </c:pt>
                <c:pt idx="1">
                  <c:v>-3.4278079873773543E-2</c:v>
                </c:pt>
                <c:pt idx="2">
                  <c:v>0.10925144943389997</c:v>
                </c:pt>
              </c:numCache>
            </c:numRef>
          </c:val>
          <c:extLst>
            <c:ext xmlns:c16="http://schemas.microsoft.com/office/drawing/2014/chart" uri="{C3380CC4-5D6E-409C-BE32-E72D297353CC}">
              <c16:uniqueId val="{00000001-21E7-49DD-9159-121AD3394497}"/>
            </c:ext>
          </c:extLst>
        </c:ser>
        <c:ser>
          <c:idx val="2"/>
          <c:order val="2"/>
          <c:tx>
            <c:strRef>
              <c:f>A.PŁYNNOŚCI!$R$29</c:f>
              <c:strCache>
                <c:ptCount val="1"/>
                <c:pt idx="0">
                  <c:v>Orange Polska S.A. (Polska)</c:v>
                </c:pt>
              </c:strCache>
            </c:strRef>
          </c:tx>
          <c:spPr>
            <a:solidFill>
              <a:schemeClr val="accent2"/>
            </a:solidFill>
            <a:ln>
              <a:noFill/>
            </a:ln>
            <a:effectLst/>
          </c:spPr>
          <c:invertIfNegative val="0"/>
          <c:cat>
            <c:numRef>
              <c:f>A.PŁYNNOŚCI!$S$26:$U$26</c:f>
              <c:numCache>
                <c:formatCode>Standardowy</c:formatCode>
                <c:ptCount val="3"/>
                <c:pt idx="0">
                  <c:v>2019</c:v>
                </c:pt>
                <c:pt idx="1">
                  <c:v>2018</c:v>
                </c:pt>
                <c:pt idx="2">
                  <c:v>2017</c:v>
                </c:pt>
              </c:numCache>
            </c:numRef>
          </c:cat>
          <c:val>
            <c:numRef>
              <c:f>A.PŁYNNOŚCI!$S$29:$U$29</c:f>
              <c:numCache>
                <c:formatCode>0.000</c:formatCode>
                <c:ptCount val="3"/>
                <c:pt idx="0">
                  <c:v>-2.4609695973705836E-2</c:v>
                </c:pt>
                <c:pt idx="1">
                  <c:v>-8.486799742433998E-2</c:v>
                </c:pt>
                <c:pt idx="2">
                  <c:v>-0.12078663934068809</c:v>
                </c:pt>
              </c:numCache>
            </c:numRef>
          </c:val>
          <c:extLst>
            <c:ext xmlns:c16="http://schemas.microsoft.com/office/drawing/2014/chart" uri="{C3380CC4-5D6E-409C-BE32-E72D297353CC}">
              <c16:uniqueId val="{00000002-21E7-49DD-9159-121AD3394497}"/>
            </c:ext>
          </c:extLst>
        </c:ser>
        <c:ser>
          <c:idx val="3"/>
          <c:order val="3"/>
          <c:tx>
            <c:strRef>
              <c:f>A.PŁYNNOŚCI!$R$30</c:f>
              <c:strCache>
                <c:ptCount val="1"/>
                <c:pt idx="0">
                  <c:v>Play Communications S.A. (Polska)</c:v>
                </c:pt>
              </c:strCache>
            </c:strRef>
          </c:tx>
          <c:spPr>
            <a:solidFill>
              <a:schemeClr val="accent4"/>
            </a:solidFill>
            <a:ln>
              <a:noFill/>
            </a:ln>
            <a:effectLst/>
          </c:spPr>
          <c:invertIfNegative val="0"/>
          <c:cat>
            <c:numRef>
              <c:f>A.PŁYNNOŚCI!$S$26:$U$26</c:f>
              <c:numCache>
                <c:formatCode>Standardowy</c:formatCode>
                <c:ptCount val="3"/>
                <c:pt idx="0">
                  <c:v>2019</c:v>
                </c:pt>
                <c:pt idx="1">
                  <c:v>2018</c:v>
                </c:pt>
                <c:pt idx="2">
                  <c:v>2017</c:v>
                </c:pt>
              </c:numCache>
            </c:numRef>
          </c:cat>
          <c:val>
            <c:numRef>
              <c:f>A.PŁYNNOŚCI!$S$30:$U$30</c:f>
              <c:numCache>
                <c:formatCode>0.000</c:formatCode>
                <c:ptCount val="3"/>
                <c:pt idx="0">
                  <c:v>9.8656135218607194E-2</c:v>
                </c:pt>
                <c:pt idx="1">
                  <c:v>6.1636952971748968E-2</c:v>
                </c:pt>
                <c:pt idx="2">
                  <c:v>0.13829988532402276</c:v>
                </c:pt>
              </c:numCache>
            </c:numRef>
          </c:val>
          <c:extLst>
            <c:ext xmlns:c16="http://schemas.microsoft.com/office/drawing/2014/chart" uri="{C3380CC4-5D6E-409C-BE32-E72D297353CC}">
              <c16:uniqueId val="{00000003-21E7-49DD-9159-121AD3394497}"/>
            </c:ext>
          </c:extLst>
        </c:ser>
        <c:ser>
          <c:idx val="4"/>
          <c:order val="4"/>
          <c:tx>
            <c:strRef>
              <c:f>A.PŁYNNOŚCI!$R$31</c:f>
              <c:strCache>
                <c:ptCount val="1"/>
                <c:pt idx="0">
                  <c:v>Branża</c:v>
                </c:pt>
              </c:strCache>
            </c:strRef>
          </c:tx>
          <c:spPr>
            <a:solidFill>
              <a:schemeClr val="accent3"/>
            </a:solidFill>
            <a:ln>
              <a:noFill/>
            </a:ln>
            <a:effectLst/>
          </c:spPr>
          <c:invertIfNegative val="0"/>
          <c:cat>
            <c:numRef>
              <c:f>A.PŁYNNOŚCI!$S$26:$U$26</c:f>
              <c:numCache>
                <c:formatCode>Standardowy</c:formatCode>
                <c:ptCount val="3"/>
                <c:pt idx="0">
                  <c:v>2019</c:v>
                </c:pt>
                <c:pt idx="1">
                  <c:v>2018</c:v>
                </c:pt>
                <c:pt idx="2">
                  <c:v>2017</c:v>
                </c:pt>
              </c:numCache>
            </c:numRef>
          </c:cat>
          <c:val>
            <c:numRef>
              <c:f>A.PŁYNNOŚCI!$S$31:$U$31</c:f>
              <c:numCache>
                <c:formatCode>0.000</c:formatCode>
                <c:ptCount val="3"/>
                <c:pt idx="0">
                  <c:v>2.619642573744867E-2</c:v>
                </c:pt>
                <c:pt idx="1">
                  <c:v>-1.1086221427164618E-2</c:v>
                </c:pt>
                <c:pt idx="2">
                  <c:v>3.1835286838888574E-2</c:v>
                </c:pt>
              </c:numCache>
            </c:numRef>
          </c:val>
          <c:extLst>
            <c:ext xmlns:c16="http://schemas.microsoft.com/office/drawing/2014/chart" uri="{C3380CC4-5D6E-409C-BE32-E72D297353CC}">
              <c16:uniqueId val="{00000004-21E7-49DD-9159-121AD3394497}"/>
            </c:ext>
          </c:extLst>
        </c:ser>
        <c:dLbls>
          <c:showLegendKey val="0"/>
          <c:showVal val="0"/>
          <c:showCatName val="0"/>
          <c:showSerName val="0"/>
          <c:showPercent val="0"/>
          <c:showBubbleSize val="0"/>
        </c:dLbls>
        <c:gapWidth val="219"/>
        <c:overlap val="-27"/>
        <c:axId val="512320888"/>
        <c:axId val="512325368"/>
      </c:barChart>
      <c:catAx>
        <c:axId val="512320888"/>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12325368"/>
        <c:crosses val="autoZero"/>
        <c:auto val="1"/>
        <c:lblAlgn val="ctr"/>
        <c:lblOffset val="100"/>
        <c:noMultiLvlLbl val="0"/>
      </c:catAx>
      <c:valAx>
        <c:axId val="51232536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12320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WWGS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A.PŁYNNOŚCI!$R$33</c:f>
              <c:strCache>
                <c:ptCount val="1"/>
                <c:pt idx="0">
                  <c:v>Cyfrowy Polsat S.A. (Polska)</c:v>
                </c:pt>
              </c:strCache>
            </c:strRef>
          </c:tx>
          <c:spPr>
            <a:solidFill>
              <a:schemeClr val="accent6"/>
            </a:solidFill>
            <a:ln>
              <a:noFill/>
            </a:ln>
            <a:effectLst/>
          </c:spPr>
          <c:invertIfNegative val="0"/>
          <c:cat>
            <c:numRef>
              <c:f>A.PŁYNNOŚCI!$S$32:$U$32</c:f>
              <c:numCache>
                <c:formatCode>Standardowy</c:formatCode>
                <c:ptCount val="3"/>
                <c:pt idx="0">
                  <c:v>2019</c:v>
                </c:pt>
                <c:pt idx="1">
                  <c:v>2018</c:v>
                </c:pt>
                <c:pt idx="2">
                  <c:v>2017</c:v>
                </c:pt>
              </c:numCache>
            </c:numRef>
          </c:cat>
          <c:val>
            <c:numRef>
              <c:f>A.PŁYNNOŚCI!$S$33:$U$33</c:f>
              <c:numCache>
                <c:formatCode>0.000</c:formatCode>
                <c:ptCount val="3"/>
                <c:pt idx="0">
                  <c:v>0.2974794666027184</c:v>
                </c:pt>
                <c:pt idx="1">
                  <c:v>0.27279362910697075</c:v>
                </c:pt>
                <c:pt idx="2">
                  <c:v>0.29926947886779398</c:v>
                </c:pt>
              </c:numCache>
            </c:numRef>
          </c:val>
          <c:extLst>
            <c:ext xmlns:c16="http://schemas.microsoft.com/office/drawing/2014/chart" uri="{C3380CC4-5D6E-409C-BE32-E72D297353CC}">
              <c16:uniqueId val="{00000000-3E05-4AD4-B8AA-1B556D87C517}"/>
            </c:ext>
          </c:extLst>
        </c:ser>
        <c:ser>
          <c:idx val="1"/>
          <c:order val="1"/>
          <c:tx>
            <c:strRef>
              <c:f>A.PŁYNNOŚCI!$R$34</c:f>
              <c:strCache>
                <c:ptCount val="1"/>
                <c:pt idx="0">
                  <c:v>Telewizja Polska S.A. (Polska)</c:v>
                </c:pt>
              </c:strCache>
            </c:strRef>
          </c:tx>
          <c:spPr>
            <a:solidFill>
              <a:schemeClr val="accent5"/>
            </a:solidFill>
            <a:ln>
              <a:noFill/>
            </a:ln>
            <a:effectLst/>
          </c:spPr>
          <c:invertIfNegative val="0"/>
          <c:cat>
            <c:numRef>
              <c:f>A.PŁYNNOŚCI!$S$32:$U$32</c:f>
              <c:numCache>
                <c:formatCode>Standardowy</c:formatCode>
                <c:ptCount val="3"/>
                <c:pt idx="0">
                  <c:v>2019</c:v>
                </c:pt>
                <c:pt idx="1">
                  <c:v>2018</c:v>
                </c:pt>
                <c:pt idx="2">
                  <c:v>2017</c:v>
                </c:pt>
              </c:numCache>
            </c:numRef>
          </c:cat>
          <c:val>
            <c:numRef>
              <c:f>A.PŁYNNOŚCI!$S$34:$U$34</c:f>
              <c:numCache>
                <c:formatCode>0.000</c:formatCode>
                <c:ptCount val="3"/>
                <c:pt idx="0">
                  <c:v>0.10145650164094763</c:v>
                </c:pt>
                <c:pt idx="1">
                  <c:v>9.2543932275541377E-2</c:v>
                </c:pt>
                <c:pt idx="2">
                  <c:v>3.874674164678537E-2</c:v>
                </c:pt>
              </c:numCache>
            </c:numRef>
          </c:val>
          <c:extLst>
            <c:ext xmlns:c16="http://schemas.microsoft.com/office/drawing/2014/chart" uri="{C3380CC4-5D6E-409C-BE32-E72D297353CC}">
              <c16:uniqueId val="{00000001-3E05-4AD4-B8AA-1B556D87C517}"/>
            </c:ext>
          </c:extLst>
        </c:ser>
        <c:ser>
          <c:idx val="2"/>
          <c:order val="2"/>
          <c:tx>
            <c:strRef>
              <c:f>A.PŁYNNOŚCI!$R$35</c:f>
              <c:strCache>
                <c:ptCount val="1"/>
                <c:pt idx="0">
                  <c:v>Orange Polska S.A. (Polska)</c:v>
                </c:pt>
              </c:strCache>
            </c:strRef>
          </c:tx>
          <c:spPr>
            <a:solidFill>
              <a:schemeClr val="accent2"/>
            </a:solidFill>
            <a:ln>
              <a:noFill/>
            </a:ln>
            <a:effectLst/>
          </c:spPr>
          <c:invertIfNegative val="0"/>
          <c:cat>
            <c:numRef>
              <c:f>A.PŁYNNOŚCI!$S$32:$U$32</c:f>
              <c:numCache>
                <c:formatCode>Standardowy</c:formatCode>
                <c:ptCount val="3"/>
                <c:pt idx="0">
                  <c:v>2019</c:v>
                </c:pt>
                <c:pt idx="1">
                  <c:v>2018</c:v>
                </c:pt>
                <c:pt idx="2">
                  <c:v>2017</c:v>
                </c:pt>
              </c:numCache>
            </c:numRef>
          </c:cat>
          <c:val>
            <c:numRef>
              <c:f>A.PŁYNNOŚCI!$S$35:$U$35</c:f>
              <c:numCache>
                <c:formatCode>0.000</c:formatCode>
                <c:ptCount val="3"/>
                <c:pt idx="0">
                  <c:v>0.24338067683675257</c:v>
                </c:pt>
                <c:pt idx="1">
                  <c:v>0.16322853796955231</c:v>
                </c:pt>
                <c:pt idx="2">
                  <c:v>0.18135488972849487</c:v>
                </c:pt>
              </c:numCache>
            </c:numRef>
          </c:val>
          <c:extLst>
            <c:ext xmlns:c16="http://schemas.microsoft.com/office/drawing/2014/chart" uri="{C3380CC4-5D6E-409C-BE32-E72D297353CC}">
              <c16:uniqueId val="{00000002-3E05-4AD4-B8AA-1B556D87C517}"/>
            </c:ext>
          </c:extLst>
        </c:ser>
        <c:ser>
          <c:idx val="3"/>
          <c:order val="3"/>
          <c:tx>
            <c:strRef>
              <c:f>A.PŁYNNOŚCI!$R$36</c:f>
              <c:strCache>
                <c:ptCount val="1"/>
                <c:pt idx="0">
                  <c:v>Play Communications S.A. (Polska)</c:v>
                </c:pt>
              </c:strCache>
            </c:strRef>
          </c:tx>
          <c:spPr>
            <a:solidFill>
              <a:schemeClr val="accent4"/>
            </a:solidFill>
            <a:ln>
              <a:noFill/>
            </a:ln>
            <a:effectLst/>
          </c:spPr>
          <c:invertIfNegative val="0"/>
          <c:cat>
            <c:numRef>
              <c:f>A.PŁYNNOŚCI!$S$32:$U$32</c:f>
              <c:numCache>
                <c:formatCode>Standardowy</c:formatCode>
                <c:ptCount val="3"/>
                <c:pt idx="0">
                  <c:v>2019</c:v>
                </c:pt>
                <c:pt idx="1">
                  <c:v>2018</c:v>
                </c:pt>
                <c:pt idx="2">
                  <c:v>2017</c:v>
                </c:pt>
              </c:numCache>
            </c:numRef>
          </c:cat>
          <c:val>
            <c:numRef>
              <c:f>A.PŁYNNOŚCI!$S$36:$U$36</c:f>
              <c:numCache>
                <c:formatCode>0.000</c:formatCode>
                <c:ptCount val="3"/>
                <c:pt idx="0">
                  <c:v>0.3166884280701226</c:v>
                </c:pt>
                <c:pt idx="1">
                  <c:v>0.29790216559138655</c:v>
                </c:pt>
                <c:pt idx="2">
                  <c:v>0.20830095508765628</c:v>
                </c:pt>
              </c:numCache>
            </c:numRef>
          </c:val>
          <c:extLst>
            <c:ext xmlns:c16="http://schemas.microsoft.com/office/drawing/2014/chart" uri="{C3380CC4-5D6E-409C-BE32-E72D297353CC}">
              <c16:uniqueId val="{00000003-3E05-4AD4-B8AA-1B556D87C517}"/>
            </c:ext>
          </c:extLst>
        </c:ser>
        <c:ser>
          <c:idx val="4"/>
          <c:order val="4"/>
          <c:tx>
            <c:strRef>
              <c:f>A.PŁYNNOŚCI!$R$37</c:f>
              <c:strCache>
                <c:ptCount val="1"/>
                <c:pt idx="0">
                  <c:v>Branża</c:v>
                </c:pt>
              </c:strCache>
            </c:strRef>
          </c:tx>
          <c:spPr>
            <a:solidFill>
              <a:schemeClr val="accent3"/>
            </a:solidFill>
            <a:ln>
              <a:noFill/>
            </a:ln>
            <a:effectLst/>
          </c:spPr>
          <c:invertIfNegative val="0"/>
          <c:cat>
            <c:numRef>
              <c:f>A.PŁYNNOŚCI!$S$32:$U$32</c:f>
              <c:numCache>
                <c:formatCode>Standardowy</c:formatCode>
                <c:ptCount val="3"/>
                <c:pt idx="0">
                  <c:v>2019</c:v>
                </c:pt>
                <c:pt idx="1">
                  <c:v>2018</c:v>
                </c:pt>
                <c:pt idx="2">
                  <c:v>2017</c:v>
                </c:pt>
              </c:numCache>
            </c:numRef>
          </c:cat>
          <c:val>
            <c:numRef>
              <c:f>A.PŁYNNOŚCI!$S$37:$U$37</c:f>
              <c:numCache>
                <c:formatCode>0.000</c:formatCode>
                <c:ptCount val="3"/>
                <c:pt idx="0">
                  <c:v>0.23975126828763529</c:v>
                </c:pt>
                <c:pt idx="1">
                  <c:v>0.20661706623586273</c:v>
                </c:pt>
                <c:pt idx="2">
                  <c:v>0.18191801633268262</c:v>
                </c:pt>
              </c:numCache>
            </c:numRef>
          </c:val>
          <c:extLst>
            <c:ext xmlns:c16="http://schemas.microsoft.com/office/drawing/2014/chart" uri="{C3380CC4-5D6E-409C-BE32-E72D297353CC}">
              <c16:uniqueId val="{00000004-3E05-4AD4-B8AA-1B556D87C517}"/>
            </c:ext>
          </c:extLst>
        </c:ser>
        <c:dLbls>
          <c:showLegendKey val="0"/>
          <c:showVal val="0"/>
          <c:showCatName val="0"/>
          <c:showSerName val="0"/>
          <c:showPercent val="0"/>
          <c:showBubbleSize val="0"/>
        </c:dLbls>
        <c:gapWidth val="219"/>
        <c:overlap val="-27"/>
        <c:axId val="553421584"/>
        <c:axId val="553417104"/>
      </c:barChart>
      <c:catAx>
        <c:axId val="553421584"/>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3417104"/>
        <c:crosses val="autoZero"/>
        <c:auto val="1"/>
        <c:lblAlgn val="ctr"/>
        <c:lblOffset val="100"/>
        <c:noMultiLvlLbl val="0"/>
      </c:catAx>
      <c:valAx>
        <c:axId val="55341710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3421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WWGA</a:t>
            </a:r>
          </a:p>
        </c:rich>
      </c:tx>
      <c:layout>
        <c:manualLayout>
          <c:xMode val="edge"/>
          <c:yMode val="edge"/>
          <c:x val="0.42424300087489064"/>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A.PŁYNNOŚCI!$R$39</c:f>
              <c:strCache>
                <c:ptCount val="1"/>
                <c:pt idx="0">
                  <c:v>Cyfrowy Polsat S.A. (Polska)</c:v>
                </c:pt>
              </c:strCache>
            </c:strRef>
          </c:tx>
          <c:spPr>
            <a:solidFill>
              <a:schemeClr val="accent6"/>
            </a:solidFill>
            <a:ln>
              <a:noFill/>
            </a:ln>
            <a:effectLst/>
          </c:spPr>
          <c:invertIfNegative val="0"/>
          <c:cat>
            <c:numRef>
              <c:f>A.PŁYNNOŚCI!$S$38:$U$38</c:f>
              <c:numCache>
                <c:formatCode>Standardowy</c:formatCode>
                <c:ptCount val="3"/>
                <c:pt idx="0">
                  <c:v>2019</c:v>
                </c:pt>
                <c:pt idx="1">
                  <c:v>2018</c:v>
                </c:pt>
                <c:pt idx="2">
                  <c:v>2017</c:v>
                </c:pt>
              </c:numCache>
            </c:numRef>
          </c:cat>
          <c:val>
            <c:numRef>
              <c:f>A.PŁYNNOŚCI!$S$39:$U$39</c:f>
              <c:numCache>
                <c:formatCode>0.000</c:formatCode>
                <c:ptCount val="3"/>
                <c:pt idx="0">
                  <c:v>0.10658001325576258</c:v>
                </c:pt>
                <c:pt idx="1">
                  <c:v>9.4964295952672598E-2</c:v>
                </c:pt>
                <c:pt idx="2">
                  <c:v>0.1059734832108373</c:v>
                </c:pt>
              </c:numCache>
            </c:numRef>
          </c:val>
          <c:extLst>
            <c:ext xmlns:c16="http://schemas.microsoft.com/office/drawing/2014/chart" uri="{C3380CC4-5D6E-409C-BE32-E72D297353CC}">
              <c16:uniqueId val="{00000000-7A8A-45A8-80D9-C6F8AF5E916F}"/>
            </c:ext>
          </c:extLst>
        </c:ser>
        <c:ser>
          <c:idx val="1"/>
          <c:order val="1"/>
          <c:tx>
            <c:strRef>
              <c:f>A.PŁYNNOŚCI!$R$40</c:f>
              <c:strCache>
                <c:ptCount val="1"/>
                <c:pt idx="0">
                  <c:v>Telewizja Polska S.A. (Polska)</c:v>
                </c:pt>
              </c:strCache>
            </c:strRef>
          </c:tx>
          <c:spPr>
            <a:solidFill>
              <a:schemeClr val="accent5"/>
            </a:solidFill>
            <a:ln>
              <a:noFill/>
            </a:ln>
            <a:effectLst/>
          </c:spPr>
          <c:invertIfNegative val="0"/>
          <c:cat>
            <c:numRef>
              <c:f>A.PŁYNNOŚCI!$S$38:$U$38</c:f>
              <c:numCache>
                <c:formatCode>Standardowy</c:formatCode>
                <c:ptCount val="3"/>
                <c:pt idx="0">
                  <c:v>2019</c:v>
                </c:pt>
                <c:pt idx="1">
                  <c:v>2018</c:v>
                </c:pt>
                <c:pt idx="2">
                  <c:v>2017</c:v>
                </c:pt>
              </c:numCache>
            </c:numRef>
          </c:cat>
          <c:val>
            <c:numRef>
              <c:f>A.PŁYNNOŚCI!$S$40:$U$40</c:f>
              <c:numCache>
                <c:formatCode>0.000</c:formatCode>
                <c:ptCount val="3"/>
                <c:pt idx="0">
                  <c:v>0.12779964469726646</c:v>
                </c:pt>
                <c:pt idx="1">
                  <c:v>0.13769868523288392</c:v>
                </c:pt>
                <c:pt idx="2">
                  <c:v>4.6335855538554731E-2</c:v>
                </c:pt>
              </c:numCache>
            </c:numRef>
          </c:val>
          <c:extLst>
            <c:ext xmlns:c16="http://schemas.microsoft.com/office/drawing/2014/chart" uri="{C3380CC4-5D6E-409C-BE32-E72D297353CC}">
              <c16:uniqueId val="{00000001-7A8A-45A8-80D9-C6F8AF5E916F}"/>
            </c:ext>
          </c:extLst>
        </c:ser>
        <c:ser>
          <c:idx val="2"/>
          <c:order val="2"/>
          <c:tx>
            <c:strRef>
              <c:f>A.PŁYNNOŚCI!$R$41</c:f>
              <c:strCache>
                <c:ptCount val="1"/>
                <c:pt idx="0">
                  <c:v>Orange Polska S.A. (Polska)</c:v>
                </c:pt>
              </c:strCache>
            </c:strRef>
          </c:tx>
          <c:spPr>
            <a:solidFill>
              <a:schemeClr val="accent2"/>
            </a:solidFill>
            <a:ln>
              <a:noFill/>
            </a:ln>
            <a:effectLst/>
          </c:spPr>
          <c:invertIfNegative val="0"/>
          <c:cat>
            <c:numRef>
              <c:f>A.PŁYNNOŚCI!$S$38:$U$38</c:f>
              <c:numCache>
                <c:formatCode>Standardowy</c:formatCode>
                <c:ptCount val="3"/>
                <c:pt idx="0">
                  <c:v>2019</c:v>
                </c:pt>
                <c:pt idx="1">
                  <c:v>2018</c:v>
                </c:pt>
                <c:pt idx="2">
                  <c:v>2017</c:v>
                </c:pt>
              </c:numCache>
            </c:numRef>
          </c:cat>
          <c:val>
            <c:numRef>
              <c:f>A.PŁYNNOŚCI!$S$41:$U$41</c:f>
              <c:numCache>
                <c:formatCode>0.000</c:formatCode>
                <c:ptCount val="3"/>
                <c:pt idx="0">
                  <c:v>0.11405094494658997</c:v>
                </c:pt>
                <c:pt idx="1">
                  <c:v>7.7784932388924657E-2</c:v>
                </c:pt>
                <c:pt idx="2">
                  <c:v>9.0001308158548815E-2</c:v>
                </c:pt>
              </c:numCache>
            </c:numRef>
          </c:val>
          <c:extLst>
            <c:ext xmlns:c16="http://schemas.microsoft.com/office/drawing/2014/chart" uri="{C3380CC4-5D6E-409C-BE32-E72D297353CC}">
              <c16:uniqueId val="{00000002-7A8A-45A8-80D9-C6F8AF5E916F}"/>
            </c:ext>
          </c:extLst>
        </c:ser>
        <c:ser>
          <c:idx val="3"/>
          <c:order val="3"/>
          <c:tx>
            <c:strRef>
              <c:f>A.PŁYNNOŚCI!$R$42</c:f>
              <c:strCache>
                <c:ptCount val="1"/>
                <c:pt idx="0">
                  <c:v>Play Communications S.A. (Polska)</c:v>
                </c:pt>
              </c:strCache>
            </c:strRef>
          </c:tx>
          <c:spPr>
            <a:solidFill>
              <a:schemeClr val="accent4"/>
            </a:solidFill>
            <a:ln>
              <a:noFill/>
            </a:ln>
            <a:effectLst/>
          </c:spPr>
          <c:invertIfNegative val="0"/>
          <c:cat>
            <c:numRef>
              <c:f>A.PŁYNNOŚCI!$S$38:$U$38</c:f>
              <c:numCache>
                <c:formatCode>Standardowy</c:formatCode>
                <c:ptCount val="3"/>
                <c:pt idx="0">
                  <c:v>2019</c:v>
                </c:pt>
                <c:pt idx="1">
                  <c:v>2018</c:v>
                </c:pt>
                <c:pt idx="2">
                  <c:v>2017</c:v>
                </c:pt>
              </c:numCache>
            </c:numRef>
          </c:cat>
          <c:val>
            <c:numRef>
              <c:f>A.PŁYNNOŚCI!$S$42:$U$42</c:f>
              <c:numCache>
                <c:formatCode>0.000</c:formatCode>
                <c:ptCount val="3"/>
                <c:pt idx="0">
                  <c:v>0.25093575128682333</c:v>
                </c:pt>
                <c:pt idx="1">
                  <c:v>0.23911600417720102</c:v>
                </c:pt>
                <c:pt idx="2">
                  <c:v>0.15732565701453599</c:v>
                </c:pt>
              </c:numCache>
            </c:numRef>
          </c:val>
          <c:extLst>
            <c:ext xmlns:c16="http://schemas.microsoft.com/office/drawing/2014/chart" uri="{C3380CC4-5D6E-409C-BE32-E72D297353CC}">
              <c16:uniqueId val="{00000003-7A8A-45A8-80D9-C6F8AF5E916F}"/>
            </c:ext>
          </c:extLst>
        </c:ser>
        <c:ser>
          <c:idx val="4"/>
          <c:order val="4"/>
          <c:tx>
            <c:strRef>
              <c:f>A.PŁYNNOŚCI!$R$43</c:f>
              <c:strCache>
                <c:ptCount val="1"/>
                <c:pt idx="0">
                  <c:v>Branża</c:v>
                </c:pt>
              </c:strCache>
            </c:strRef>
          </c:tx>
          <c:spPr>
            <a:solidFill>
              <a:schemeClr val="accent3"/>
            </a:solidFill>
            <a:ln>
              <a:noFill/>
            </a:ln>
            <a:effectLst/>
          </c:spPr>
          <c:invertIfNegative val="0"/>
          <c:cat>
            <c:numRef>
              <c:f>A.PŁYNNOŚCI!$S$38:$U$38</c:f>
              <c:numCache>
                <c:formatCode>Standardowy</c:formatCode>
                <c:ptCount val="3"/>
                <c:pt idx="0">
                  <c:v>2019</c:v>
                </c:pt>
                <c:pt idx="1">
                  <c:v>2018</c:v>
                </c:pt>
                <c:pt idx="2">
                  <c:v>2017</c:v>
                </c:pt>
              </c:numCache>
            </c:numRef>
          </c:cat>
          <c:val>
            <c:numRef>
              <c:f>A.PŁYNNOŚCI!$S$43:$U$43</c:f>
              <c:numCache>
                <c:formatCode>0.000</c:formatCode>
                <c:ptCount val="3"/>
                <c:pt idx="0">
                  <c:v>0.14984158854661059</c:v>
                </c:pt>
                <c:pt idx="1">
                  <c:v>0.13739097943792056</c:v>
                </c:pt>
                <c:pt idx="2">
                  <c:v>9.9909075980619211E-2</c:v>
                </c:pt>
              </c:numCache>
            </c:numRef>
          </c:val>
          <c:extLst>
            <c:ext xmlns:c16="http://schemas.microsoft.com/office/drawing/2014/chart" uri="{C3380CC4-5D6E-409C-BE32-E72D297353CC}">
              <c16:uniqueId val="{00000004-7A8A-45A8-80D9-C6F8AF5E916F}"/>
            </c:ext>
          </c:extLst>
        </c:ser>
        <c:dLbls>
          <c:showLegendKey val="0"/>
          <c:showVal val="0"/>
          <c:showCatName val="0"/>
          <c:showSerName val="0"/>
          <c:showPercent val="0"/>
          <c:showBubbleSize val="0"/>
        </c:dLbls>
        <c:gapWidth val="219"/>
        <c:overlap val="-27"/>
        <c:axId val="559731152"/>
        <c:axId val="559729552"/>
      </c:barChart>
      <c:catAx>
        <c:axId val="55973115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9729552"/>
        <c:crosses val="autoZero"/>
        <c:auto val="1"/>
        <c:lblAlgn val="ctr"/>
        <c:lblOffset val="100"/>
        <c:noMultiLvlLbl val="0"/>
      </c:catAx>
      <c:valAx>
        <c:axId val="55972955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973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WWGZ</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A.PŁYNNOŚCI!$R$45</c:f>
              <c:strCache>
                <c:ptCount val="1"/>
                <c:pt idx="0">
                  <c:v>Cyfrowy Polsat S.A. (Polska)</c:v>
                </c:pt>
              </c:strCache>
            </c:strRef>
          </c:tx>
          <c:spPr>
            <a:solidFill>
              <a:schemeClr val="accent6"/>
            </a:solidFill>
            <a:ln>
              <a:noFill/>
            </a:ln>
            <a:effectLst/>
          </c:spPr>
          <c:invertIfNegative val="0"/>
          <c:cat>
            <c:numRef>
              <c:f>A.PŁYNNOŚCI!$S$44:$U$44</c:f>
              <c:numCache>
                <c:formatCode>Standardowy</c:formatCode>
                <c:ptCount val="3"/>
                <c:pt idx="0">
                  <c:v>2019</c:v>
                </c:pt>
                <c:pt idx="1">
                  <c:v>2018</c:v>
                </c:pt>
                <c:pt idx="2">
                  <c:v>2017</c:v>
                </c:pt>
              </c:numCache>
            </c:numRef>
          </c:cat>
          <c:val>
            <c:numRef>
              <c:f>A.PŁYNNOŚCI!$S$45:$U$45</c:f>
              <c:numCache>
                <c:formatCode>0.000</c:formatCode>
                <c:ptCount val="3"/>
                <c:pt idx="0">
                  <c:v>0.82765029666166279</c:v>
                </c:pt>
                <c:pt idx="1">
                  <c:v>0.72250724960963641</c:v>
                </c:pt>
                <c:pt idx="2">
                  <c:v>0.76487414187643021</c:v>
                </c:pt>
              </c:numCache>
            </c:numRef>
          </c:val>
          <c:extLst>
            <c:ext xmlns:c16="http://schemas.microsoft.com/office/drawing/2014/chart" uri="{C3380CC4-5D6E-409C-BE32-E72D297353CC}">
              <c16:uniqueId val="{00000000-6F9A-46FE-AD09-885DFFB5043F}"/>
            </c:ext>
          </c:extLst>
        </c:ser>
        <c:ser>
          <c:idx val="1"/>
          <c:order val="1"/>
          <c:tx>
            <c:strRef>
              <c:f>A.PŁYNNOŚCI!$R$46</c:f>
              <c:strCache>
                <c:ptCount val="1"/>
                <c:pt idx="0">
                  <c:v>Telewizja Polska S.A. (Polska)</c:v>
                </c:pt>
              </c:strCache>
            </c:strRef>
          </c:tx>
          <c:spPr>
            <a:solidFill>
              <a:schemeClr val="accent5"/>
            </a:solidFill>
            <a:ln>
              <a:noFill/>
            </a:ln>
            <a:effectLst/>
          </c:spPr>
          <c:invertIfNegative val="0"/>
          <c:cat>
            <c:numRef>
              <c:f>A.PŁYNNOŚCI!$S$44:$U$44</c:f>
              <c:numCache>
                <c:formatCode>Standardowy</c:formatCode>
                <c:ptCount val="3"/>
                <c:pt idx="0">
                  <c:v>2019</c:v>
                </c:pt>
                <c:pt idx="1">
                  <c:v>2018</c:v>
                </c:pt>
                <c:pt idx="2">
                  <c:v>2017</c:v>
                </c:pt>
              </c:numCache>
            </c:numRef>
          </c:cat>
          <c:val>
            <c:numRef>
              <c:f>A.PŁYNNOŚCI!$S$46:$U$46</c:f>
              <c:numCache>
                <c:formatCode>0.000</c:formatCode>
                <c:ptCount val="3"/>
                <c:pt idx="0">
                  <c:v>0.85227436013903546</c:v>
                </c:pt>
                <c:pt idx="1">
                  <c:v>0.99744362796409014</c:v>
                </c:pt>
                <c:pt idx="2">
                  <c:v>0.35324890938377757</c:v>
                </c:pt>
              </c:numCache>
            </c:numRef>
          </c:val>
          <c:extLst>
            <c:ext xmlns:c16="http://schemas.microsoft.com/office/drawing/2014/chart" uri="{C3380CC4-5D6E-409C-BE32-E72D297353CC}">
              <c16:uniqueId val="{00000001-6F9A-46FE-AD09-885DFFB5043F}"/>
            </c:ext>
          </c:extLst>
        </c:ser>
        <c:ser>
          <c:idx val="2"/>
          <c:order val="2"/>
          <c:tx>
            <c:strRef>
              <c:f>A.PŁYNNOŚCI!$R$47</c:f>
              <c:strCache>
                <c:ptCount val="1"/>
                <c:pt idx="0">
                  <c:v>Orange Polska S.A. (Polska)</c:v>
                </c:pt>
              </c:strCache>
            </c:strRef>
          </c:tx>
          <c:spPr>
            <a:solidFill>
              <a:schemeClr val="accent2"/>
            </a:solidFill>
            <a:ln>
              <a:noFill/>
            </a:ln>
            <a:effectLst/>
          </c:spPr>
          <c:invertIfNegative val="0"/>
          <c:cat>
            <c:numRef>
              <c:f>A.PŁYNNOŚCI!$S$44:$U$44</c:f>
              <c:numCache>
                <c:formatCode>Standardowy</c:formatCode>
                <c:ptCount val="3"/>
                <c:pt idx="0">
                  <c:v>2019</c:v>
                </c:pt>
                <c:pt idx="1">
                  <c:v>2018</c:v>
                </c:pt>
                <c:pt idx="2">
                  <c:v>2017</c:v>
                </c:pt>
              </c:numCache>
            </c:numRef>
          </c:cat>
          <c:val>
            <c:numRef>
              <c:f>A.PŁYNNOŚCI!$S$47:$U$47</c:f>
              <c:numCache>
                <c:formatCode>0.000</c:formatCode>
                <c:ptCount val="3"/>
                <c:pt idx="0">
                  <c:v>1.0101892285298399</c:v>
                </c:pt>
                <c:pt idx="1">
                  <c:v>0</c:v>
                </c:pt>
                <c:pt idx="2">
                  <c:v>0.73687968582649055</c:v>
                </c:pt>
              </c:numCache>
            </c:numRef>
          </c:val>
          <c:extLst>
            <c:ext xmlns:c16="http://schemas.microsoft.com/office/drawing/2014/chart" uri="{C3380CC4-5D6E-409C-BE32-E72D297353CC}">
              <c16:uniqueId val="{00000002-6F9A-46FE-AD09-885DFFB5043F}"/>
            </c:ext>
          </c:extLst>
        </c:ser>
        <c:ser>
          <c:idx val="3"/>
          <c:order val="3"/>
          <c:tx>
            <c:strRef>
              <c:f>A.PŁYNNOŚCI!$R$48</c:f>
              <c:strCache>
                <c:ptCount val="1"/>
                <c:pt idx="0">
                  <c:v>Play Communications S.A. (Polska)</c:v>
                </c:pt>
              </c:strCache>
            </c:strRef>
          </c:tx>
          <c:spPr>
            <a:solidFill>
              <a:schemeClr val="accent4"/>
            </a:solidFill>
            <a:ln>
              <a:noFill/>
            </a:ln>
            <a:effectLst/>
          </c:spPr>
          <c:invertIfNegative val="0"/>
          <c:cat>
            <c:numRef>
              <c:f>A.PŁYNNOŚCI!$S$44:$U$44</c:f>
              <c:numCache>
                <c:formatCode>Standardowy</c:formatCode>
                <c:ptCount val="3"/>
                <c:pt idx="0">
                  <c:v>2019</c:v>
                </c:pt>
                <c:pt idx="1">
                  <c:v>2018</c:v>
                </c:pt>
                <c:pt idx="2">
                  <c:v>2017</c:v>
                </c:pt>
              </c:numCache>
            </c:numRef>
          </c:cat>
          <c:val>
            <c:numRef>
              <c:f>A.PŁYNNOŚCI!$S$48:$U$48</c:f>
              <c:numCache>
                <c:formatCode>0.000</c:formatCode>
                <c:ptCount val="3"/>
                <c:pt idx="0">
                  <c:v>0.92676991242398921</c:v>
                </c:pt>
                <c:pt idx="1">
                  <c:v>0.94326118660154168</c:v>
                </c:pt>
                <c:pt idx="2">
                  <c:v>0.72964106086793035</c:v>
                </c:pt>
              </c:numCache>
            </c:numRef>
          </c:val>
          <c:extLst>
            <c:ext xmlns:c16="http://schemas.microsoft.com/office/drawing/2014/chart" uri="{C3380CC4-5D6E-409C-BE32-E72D297353CC}">
              <c16:uniqueId val="{00000003-6F9A-46FE-AD09-885DFFB5043F}"/>
            </c:ext>
          </c:extLst>
        </c:ser>
        <c:ser>
          <c:idx val="4"/>
          <c:order val="4"/>
          <c:tx>
            <c:strRef>
              <c:f>A.PŁYNNOŚCI!$R$49</c:f>
              <c:strCache>
                <c:ptCount val="1"/>
                <c:pt idx="0">
                  <c:v>Branża</c:v>
                </c:pt>
              </c:strCache>
            </c:strRef>
          </c:tx>
          <c:spPr>
            <a:solidFill>
              <a:schemeClr val="accent3"/>
            </a:solidFill>
            <a:ln>
              <a:noFill/>
            </a:ln>
            <a:effectLst/>
          </c:spPr>
          <c:invertIfNegative val="0"/>
          <c:cat>
            <c:numRef>
              <c:f>A.PŁYNNOŚCI!$S$44:$U$44</c:f>
              <c:numCache>
                <c:formatCode>Standardowy</c:formatCode>
                <c:ptCount val="3"/>
                <c:pt idx="0">
                  <c:v>2019</c:v>
                </c:pt>
                <c:pt idx="1">
                  <c:v>2018</c:v>
                </c:pt>
                <c:pt idx="2">
                  <c:v>2017</c:v>
                </c:pt>
              </c:numCache>
            </c:numRef>
          </c:cat>
          <c:val>
            <c:numRef>
              <c:f>A.PŁYNNOŚCI!$S$49:$U$49</c:f>
              <c:numCache>
                <c:formatCode>0.000</c:formatCode>
                <c:ptCount val="3"/>
                <c:pt idx="0">
                  <c:v>0.90422094943863174</c:v>
                </c:pt>
                <c:pt idx="1">
                  <c:v>0.66580301604381709</c:v>
                </c:pt>
                <c:pt idx="2">
                  <c:v>0.64616094948865721</c:v>
                </c:pt>
              </c:numCache>
            </c:numRef>
          </c:val>
          <c:extLst>
            <c:ext xmlns:c16="http://schemas.microsoft.com/office/drawing/2014/chart" uri="{C3380CC4-5D6E-409C-BE32-E72D297353CC}">
              <c16:uniqueId val="{00000004-6F9A-46FE-AD09-885DFFB5043F}"/>
            </c:ext>
          </c:extLst>
        </c:ser>
        <c:dLbls>
          <c:showLegendKey val="0"/>
          <c:showVal val="0"/>
          <c:showCatName val="0"/>
          <c:showSerName val="0"/>
          <c:showPercent val="0"/>
          <c:showBubbleSize val="0"/>
        </c:dLbls>
        <c:gapWidth val="219"/>
        <c:overlap val="-27"/>
        <c:axId val="559733712"/>
        <c:axId val="559734992"/>
      </c:barChart>
      <c:catAx>
        <c:axId val="559733712"/>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9734992"/>
        <c:crosses val="autoZero"/>
        <c:auto val="1"/>
        <c:lblAlgn val="ctr"/>
        <c:lblOffset val="100"/>
        <c:noMultiLvlLbl val="0"/>
      </c:catAx>
      <c:valAx>
        <c:axId val="55973499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9733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pl-PL" sz="1400" b="0" i="0" u="none" strike="noStrike" baseline="0">
                <a:effectLst/>
              </a:rPr>
              <a:t>ANALIZA ZYSKU (STRATY) BRUTTO ZE SPRZEDAŻY</a:t>
            </a:r>
            <a:r>
              <a:rPr lang="pl-PL" sz="1400" b="0" i="0" u="none" strike="noStrike" baseline="0"/>
              <a:t> </a:t>
            </a:r>
            <a:endParaRPr lang="pl-PL"/>
          </a:p>
        </c:rich>
      </c:tx>
      <c:layout>
        <c:manualLayout>
          <c:xMode val="edge"/>
          <c:yMode val="edge"/>
          <c:x val="9.3263998250218721E-2"/>
          <c:y val="3.7037037037037035E-2"/>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tx>
            <c:strRef>
              <c:f>RENTOWNOŚĆ!$R$2</c:f>
              <c:strCache>
                <c:ptCount val="1"/>
                <c:pt idx="0">
                  <c:v>Cyfrowy Polsat S.A. (Polska)</c:v>
                </c:pt>
              </c:strCache>
            </c:strRef>
          </c:tx>
          <c:spPr>
            <a:solidFill>
              <a:schemeClr val="accent6"/>
            </a:solidFill>
            <a:ln>
              <a:noFill/>
            </a:ln>
            <a:effectLst/>
          </c:spPr>
          <c:invertIfNegative val="0"/>
          <c:cat>
            <c:numRef>
              <c:f>RENTOWNOŚĆ!$S$1:$U$1</c:f>
              <c:numCache>
                <c:formatCode>Standardowy</c:formatCode>
                <c:ptCount val="3"/>
                <c:pt idx="0">
                  <c:v>2019</c:v>
                </c:pt>
                <c:pt idx="1">
                  <c:v>2018</c:v>
                </c:pt>
                <c:pt idx="2">
                  <c:v>2017</c:v>
                </c:pt>
              </c:numCache>
            </c:numRef>
          </c:cat>
          <c:val>
            <c:numRef>
              <c:f>RENTOWNOŚĆ!$S$2:$U$2</c:f>
              <c:numCache>
                <c:formatCode>Standardowy</c:formatCode>
                <c:ptCount val="3"/>
                <c:pt idx="0">
                  <c:v>11676100</c:v>
                </c:pt>
                <c:pt idx="1">
                  <c:v>10686100</c:v>
                </c:pt>
                <c:pt idx="2">
                  <c:v>9828600</c:v>
                </c:pt>
              </c:numCache>
            </c:numRef>
          </c:val>
          <c:extLst>
            <c:ext xmlns:c16="http://schemas.microsoft.com/office/drawing/2014/chart" uri="{C3380CC4-5D6E-409C-BE32-E72D297353CC}">
              <c16:uniqueId val="{00000000-F596-412C-926E-F18A823A0E64}"/>
            </c:ext>
          </c:extLst>
        </c:ser>
        <c:ser>
          <c:idx val="1"/>
          <c:order val="1"/>
          <c:tx>
            <c:strRef>
              <c:f>RENTOWNOŚĆ!$R$3</c:f>
              <c:strCache>
                <c:ptCount val="1"/>
                <c:pt idx="0">
                  <c:v>Telewizja Polska S.A. (Polska)</c:v>
                </c:pt>
              </c:strCache>
            </c:strRef>
          </c:tx>
          <c:spPr>
            <a:solidFill>
              <a:schemeClr val="accent5"/>
            </a:solidFill>
            <a:ln>
              <a:noFill/>
            </a:ln>
            <a:effectLst/>
          </c:spPr>
          <c:invertIfNegative val="0"/>
          <c:cat>
            <c:numRef>
              <c:f>RENTOWNOŚĆ!$S$1:$U$1</c:f>
              <c:numCache>
                <c:formatCode>Standardowy</c:formatCode>
                <c:ptCount val="3"/>
                <c:pt idx="0">
                  <c:v>2019</c:v>
                </c:pt>
                <c:pt idx="1">
                  <c:v>2018</c:v>
                </c:pt>
                <c:pt idx="2">
                  <c:v>2017</c:v>
                </c:pt>
              </c:numCache>
            </c:numRef>
          </c:cat>
          <c:val>
            <c:numRef>
              <c:f>RENTOWNOŚĆ!$S$3:$U$3</c:f>
              <c:numCache>
                <c:formatCode>Standardowy</c:formatCode>
                <c:ptCount val="3"/>
                <c:pt idx="0">
                  <c:v>2707328.91</c:v>
                </c:pt>
                <c:pt idx="1">
                  <c:v>2205047.9700000002</c:v>
                </c:pt>
                <c:pt idx="2">
                  <c:v>1777328.03</c:v>
                </c:pt>
              </c:numCache>
            </c:numRef>
          </c:val>
          <c:extLst>
            <c:ext xmlns:c16="http://schemas.microsoft.com/office/drawing/2014/chart" uri="{C3380CC4-5D6E-409C-BE32-E72D297353CC}">
              <c16:uniqueId val="{00000001-F596-412C-926E-F18A823A0E64}"/>
            </c:ext>
          </c:extLst>
        </c:ser>
        <c:ser>
          <c:idx val="2"/>
          <c:order val="2"/>
          <c:tx>
            <c:strRef>
              <c:f>RENTOWNOŚĆ!$R$4</c:f>
              <c:strCache>
                <c:ptCount val="1"/>
                <c:pt idx="0">
                  <c:v>Orange Polska S.A. (Polska)</c:v>
                </c:pt>
              </c:strCache>
            </c:strRef>
          </c:tx>
          <c:spPr>
            <a:solidFill>
              <a:schemeClr val="accent2"/>
            </a:solidFill>
            <a:ln>
              <a:noFill/>
            </a:ln>
            <a:effectLst/>
          </c:spPr>
          <c:invertIfNegative val="0"/>
          <c:cat>
            <c:numRef>
              <c:f>RENTOWNOŚĆ!$S$1:$U$1</c:f>
              <c:numCache>
                <c:formatCode>Standardowy</c:formatCode>
                <c:ptCount val="3"/>
                <c:pt idx="0">
                  <c:v>2019</c:v>
                </c:pt>
                <c:pt idx="1">
                  <c:v>2018</c:v>
                </c:pt>
                <c:pt idx="2">
                  <c:v>2017</c:v>
                </c:pt>
              </c:numCache>
            </c:numRef>
          </c:cat>
          <c:val>
            <c:numRef>
              <c:f>RENTOWNOŚĆ!$S$4:$U$4</c:f>
              <c:numCache>
                <c:formatCode>Standardowy</c:formatCode>
                <c:ptCount val="3"/>
                <c:pt idx="0">
                  <c:v>11406000</c:v>
                </c:pt>
                <c:pt idx="1">
                  <c:v>11101000</c:v>
                </c:pt>
                <c:pt idx="2">
                  <c:v>11381000</c:v>
                </c:pt>
              </c:numCache>
            </c:numRef>
          </c:val>
          <c:extLst>
            <c:ext xmlns:c16="http://schemas.microsoft.com/office/drawing/2014/chart" uri="{C3380CC4-5D6E-409C-BE32-E72D297353CC}">
              <c16:uniqueId val="{00000002-F596-412C-926E-F18A823A0E64}"/>
            </c:ext>
          </c:extLst>
        </c:ser>
        <c:ser>
          <c:idx val="3"/>
          <c:order val="3"/>
          <c:tx>
            <c:strRef>
              <c:f>RENTOWNOŚĆ!$R$5</c:f>
              <c:strCache>
                <c:ptCount val="1"/>
                <c:pt idx="0">
                  <c:v>Play Communications S.A. (Polska)</c:v>
                </c:pt>
              </c:strCache>
            </c:strRef>
          </c:tx>
          <c:spPr>
            <a:solidFill>
              <a:schemeClr val="accent4"/>
            </a:solidFill>
            <a:ln>
              <a:noFill/>
            </a:ln>
            <a:effectLst/>
          </c:spPr>
          <c:invertIfNegative val="0"/>
          <c:cat>
            <c:numRef>
              <c:f>RENTOWNOŚĆ!$S$1:$U$1</c:f>
              <c:numCache>
                <c:formatCode>Standardowy</c:formatCode>
                <c:ptCount val="3"/>
                <c:pt idx="0">
                  <c:v>2019</c:v>
                </c:pt>
                <c:pt idx="1">
                  <c:v>2018</c:v>
                </c:pt>
                <c:pt idx="2">
                  <c:v>2017</c:v>
                </c:pt>
              </c:numCache>
            </c:numRef>
          </c:cat>
          <c:val>
            <c:numRef>
              <c:f>RENTOWNOŚĆ!$S$5:$U$5</c:f>
              <c:numCache>
                <c:formatCode>Standardowy</c:formatCode>
                <c:ptCount val="3"/>
                <c:pt idx="0">
                  <c:v>7040753</c:v>
                </c:pt>
                <c:pt idx="1">
                  <c:v>6839148</c:v>
                </c:pt>
                <c:pt idx="2">
                  <c:v>6669859</c:v>
                </c:pt>
              </c:numCache>
            </c:numRef>
          </c:val>
          <c:extLst>
            <c:ext xmlns:c16="http://schemas.microsoft.com/office/drawing/2014/chart" uri="{C3380CC4-5D6E-409C-BE32-E72D297353CC}">
              <c16:uniqueId val="{00000003-F596-412C-926E-F18A823A0E64}"/>
            </c:ext>
          </c:extLst>
        </c:ser>
        <c:ser>
          <c:idx val="4"/>
          <c:order val="4"/>
          <c:tx>
            <c:strRef>
              <c:f>RENTOWNOŚĆ!$R$6</c:f>
              <c:strCache>
                <c:ptCount val="1"/>
                <c:pt idx="0">
                  <c:v>Branża</c:v>
                </c:pt>
              </c:strCache>
            </c:strRef>
          </c:tx>
          <c:spPr>
            <a:solidFill>
              <a:schemeClr val="accent3"/>
            </a:solidFill>
            <a:ln>
              <a:noFill/>
            </a:ln>
            <a:effectLst/>
          </c:spPr>
          <c:invertIfNegative val="0"/>
          <c:cat>
            <c:numRef>
              <c:f>RENTOWNOŚĆ!$S$1:$U$1</c:f>
              <c:numCache>
                <c:formatCode>Standardowy</c:formatCode>
                <c:ptCount val="3"/>
                <c:pt idx="0">
                  <c:v>2019</c:v>
                </c:pt>
                <c:pt idx="1">
                  <c:v>2018</c:v>
                </c:pt>
                <c:pt idx="2">
                  <c:v>2017</c:v>
                </c:pt>
              </c:numCache>
            </c:numRef>
          </c:cat>
          <c:val>
            <c:numRef>
              <c:f>RENTOWNOŚĆ!$S$6:$U$6</c:f>
              <c:numCache>
                <c:formatCode>Standardowy</c:formatCode>
                <c:ptCount val="3"/>
                <c:pt idx="0">
                  <c:v>8207545.4775</c:v>
                </c:pt>
                <c:pt idx="1">
                  <c:v>7707823.9924999997</c:v>
                </c:pt>
                <c:pt idx="2">
                  <c:v>7414196.7575000003</c:v>
                </c:pt>
              </c:numCache>
            </c:numRef>
          </c:val>
          <c:extLst>
            <c:ext xmlns:c16="http://schemas.microsoft.com/office/drawing/2014/chart" uri="{C3380CC4-5D6E-409C-BE32-E72D297353CC}">
              <c16:uniqueId val="{00000004-F596-412C-926E-F18A823A0E64}"/>
            </c:ext>
          </c:extLst>
        </c:ser>
        <c:dLbls>
          <c:showLegendKey val="0"/>
          <c:showVal val="0"/>
          <c:showCatName val="0"/>
          <c:showSerName val="0"/>
          <c:showPercent val="0"/>
          <c:showBubbleSize val="0"/>
        </c:dLbls>
        <c:gapWidth val="219"/>
        <c:overlap val="-27"/>
        <c:axId val="557755256"/>
        <c:axId val="557760376"/>
      </c:barChart>
      <c:catAx>
        <c:axId val="557755256"/>
        <c:scaling>
          <c:orientation val="minMax"/>
        </c:scaling>
        <c:delete val="0"/>
        <c:axPos val="b"/>
        <c:numFmt formatCode="Standardow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7760376"/>
        <c:crosses val="autoZero"/>
        <c:auto val="1"/>
        <c:lblAlgn val="ctr"/>
        <c:lblOffset val="100"/>
        <c:noMultiLvlLbl val="0"/>
      </c:catAx>
      <c:valAx>
        <c:axId val="557760376"/>
        <c:scaling>
          <c:orientation val="minMax"/>
        </c:scaling>
        <c:delete val="0"/>
        <c:axPos val="l"/>
        <c:majorGridlines>
          <c:spPr>
            <a:ln w="9525" cap="flat" cmpd="sng" algn="ctr">
              <a:solidFill>
                <a:schemeClr val="tx1">
                  <a:lumMod val="15000"/>
                  <a:lumOff val="85000"/>
                </a:schemeClr>
              </a:solidFill>
              <a:round/>
            </a:ln>
            <a:effectLst/>
          </c:spPr>
        </c:majorGridlines>
        <c:numFmt formatCode="Standardow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557755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a:noFill/>
    </a:ln>
    <a:effectLst/>
  </c:spPr>
  <c:txPr>
    <a:bodyPr/>
    <a:lstStyle/>
    <a:p>
      <a:pPr>
        <a:defRPr/>
      </a:pPr>
      <a:endParaRPr lang="pl-PL"/>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F53F9-7361-4026-A49C-2779CB779ED8}" type="doc">
      <dgm:prSet loTypeId="urn:microsoft.com/office/officeart/2008/layout/NameandTitleOrganizationalChart" loCatId="hierarchy" qsTypeId="urn:microsoft.com/office/officeart/2005/8/quickstyle/simple1" qsCatId="simple" csTypeId="urn:microsoft.com/office/officeart/2005/8/colors/accent1_5" csCatId="accent1" phldr="1"/>
      <dgm:spPr/>
      <dgm:t>
        <a:bodyPr/>
        <a:lstStyle/>
        <a:p>
          <a:endParaRPr lang="pl-PL"/>
        </a:p>
      </dgm:t>
    </dgm:pt>
    <dgm:pt modelId="{2350F94C-567F-4F74-BBF6-2A0DD219DF40}">
      <dgm:prSet phldrT="[Tekst]"/>
      <dgm:spPr/>
      <dgm:t>
        <a:bodyPr/>
        <a:lstStyle/>
        <a:p>
          <a:pPr algn="ctr"/>
          <a:r>
            <a:rPr lang="pl-PL"/>
            <a:t>ROE</a:t>
          </a:r>
        </a:p>
      </dgm:t>
    </dgm:pt>
    <dgm:pt modelId="{DCFC1D2E-5640-4008-9ECF-C97C5F590FBE}" type="parTrans" cxnId="{A3AF466D-DF89-4B0E-9C84-2096A7ADB198}">
      <dgm:prSet/>
      <dgm:spPr/>
      <dgm:t>
        <a:bodyPr/>
        <a:lstStyle/>
        <a:p>
          <a:pPr algn="ctr"/>
          <a:endParaRPr lang="pl-PL"/>
        </a:p>
      </dgm:t>
    </dgm:pt>
    <dgm:pt modelId="{8D87D39E-6DE3-4BB5-9D21-B77A1514B32A}" type="sibTrans" cxnId="{A3AF466D-DF89-4B0E-9C84-2096A7ADB198}">
      <dgm:prSet/>
      <dgm:spPr/>
      <dgm:t>
        <a:bodyPr/>
        <a:lstStyle/>
        <a:p>
          <a:pPr algn="ctr"/>
          <a:r>
            <a:rPr lang="pl-PL" b="1"/>
            <a:t> </a:t>
          </a:r>
          <a:r>
            <a:rPr lang="pl-PL" b="1" i="0" u="none"/>
            <a:t>7%</a:t>
          </a:r>
          <a:endParaRPr lang="pl-PL" b="1"/>
        </a:p>
      </dgm:t>
    </dgm:pt>
    <dgm:pt modelId="{81964DCA-C2C4-4AB5-9CA6-01B19F8B5C52}" type="asst">
      <dgm:prSet phldrT="[Tekst]"/>
      <dgm:spPr/>
      <dgm:t>
        <a:bodyPr/>
        <a:lstStyle/>
        <a:p>
          <a:pPr algn="ctr"/>
          <a:r>
            <a:rPr lang="pl-PL"/>
            <a:t>ROA</a:t>
          </a:r>
        </a:p>
      </dgm:t>
    </dgm:pt>
    <dgm:pt modelId="{9D2F1586-CC21-4FBF-838E-62A94F2B7397}" type="parTrans" cxnId="{382B37B4-97D7-42A2-B7A4-6BFC2C0409D4}">
      <dgm:prSet/>
      <dgm:spPr/>
      <dgm:t>
        <a:bodyPr/>
        <a:lstStyle/>
        <a:p>
          <a:pPr algn="ctr"/>
          <a:endParaRPr lang="pl-PL"/>
        </a:p>
      </dgm:t>
    </dgm:pt>
    <dgm:pt modelId="{EFD3E2AB-642B-468D-A5E1-5099B72EBF95}" type="sibTrans" cxnId="{382B37B4-97D7-42A2-B7A4-6BFC2C0409D4}">
      <dgm:prSet/>
      <dgm:spPr/>
      <dgm:t>
        <a:bodyPr/>
        <a:lstStyle/>
        <a:p>
          <a:pPr algn="ctr"/>
          <a:r>
            <a:rPr lang="pl-PL" b="1"/>
            <a:t> </a:t>
          </a:r>
          <a:r>
            <a:rPr lang="pl-PL" b="1" i="0" u="none"/>
            <a:t>3%</a:t>
          </a:r>
          <a:endParaRPr lang="pl-PL" b="1"/>
        </a:p>
      </dgm:t>
    </dgm:pt>
    <dgm:pt modelId="{EC30A6B8-FE78-4392-A3CD-97C2C275559F}" type="asst">
      <dgm:prSet/>
      <dgm:spPr/>
      <dgm:t>
        <a:bodyPr/>
        <a:lstStyle/>
        <a:p>
          <a:pPr algn="ctr"/>
          <a:r>
            <a:rPr lang="pl-PL"/>
            <a:t>Mnożnik kapitałowy</a:t>
          </a:r>
        </a:p>
      </dgm:t>
    </dgm:pt>
    <dgm:pt modelId="{1344255D-C2E8-49F1-A5EF-8D3585561111}" type="parTrans" cxnId="{4EFC0D99-2045-4FF0-B2E7-3E47834998EF}">
      <dgm:prSet/>
      <dgm:spPr/>
      <dgm:t>
        <a:bodyPr/>
        <a:lstStyle/>
        <a:p>
          <a:pPr algn="ctr"/>
          <a:endParaRPr lang="pl-PL"/>
        </a:p>
      </dgm:t>
    </dgm:pt>
    <dgm:pt modelId="{EAA3203A-025D-469F-BA31-496CE23D28EB}" type="sibTrans" cxnId="{4EFC0D99-2045-4FF0-B2E7-3E47834998EF}">
      <dgm:prSet/>
      <dgm:spPr/>
      <dgm:t>
        <a:bodyPr/>
        <a:lstStyle/>
        <a:p>
          <a:pPr algn="ctr"/>
          <a:r>
            <a:rPr lang="pl-PL" b="1"/>
            <a:t> </a:t>
          </a:r>
          <a:r>
            <a:rPr lang="pl-PL" b="1" i="0" u="none"/>
            <a:t>2,156</a:t>
          </a:r>
          <a:endParaRPr lang="pl-PL" b="1"/>
        </a:p>
      </dgm:t>
    </dgm:pt>
    <dgm:pt modelId="{D6B5ABB1-5844-4281-A1FC-81D4F489D4B6}">
      <dgm:prSet/>
      <dgm:spPr/>
      <dgm:t>
        <a:bodyPr/>
        <a:lstStyle/>
        <a:p>
          <a:pPr algn="ctr"/>
          <a:r>
            <a:rPr lang="pl-PL"/>
            <a:t>ROS</a:t>
          </a:r>
        </a:p>
      </dgm:t>
    </dgm:pt>
    <dgm:pt modelId="{6482A0C1-3F39-4B03-B77D-91ED9F41FFDB}" type="parTrans" cxnId="{2F908849-2590-4EF1-9F3F-6A5AA5713DD4}">
      <dgm:prSet/>
      <dgm:spPr/>
      <dgm:t>
        <a:bodyPr/>
        <a:lstStyle/>
        <a:p>
          <a:pPr algn="ctr"/>
          <a:endParaRPr lang="pl-PL"/>
        </a:p>
      </dgm:t>
    </dgm:pt>
    <dgm:pt modelId="{313FF476-AC9B-4C16-B6A5-E06D1390B292}" type="sibTrans" cxnId="{2F908849-2590-4EF1-9F3F-6A5AA5713DD4}">
      <dgm:prSet/>
      <dgm:spPr/>
      <dgm:t>
        <a:bodyPr/>
        <a:lstStyle/>
        <a:p>
          <a:pPr algn="ctr"/>
          <a:r>
            <a:rPr lang="pl-PL" b="1"/>
            <a:t> </a:t>
          </a:r>
          <a:r>
            <a:rPr lang="pl-PL" b="1" i="0" u="none"/>
            <a:t>10%</a:t>
          </a:r>
          <a:endParaRPr lang="pl-PL" b="1"/>
        </a:p>
      </dgm:t>
    </dgm:pt>
    <dgm:pt modelId="{D8C882E8-1977-499E-9BB4-BF442F4C0E6E}">
      <dgm:prSet/>
      <dgm:spPr/>
      <dgm:t>
        <a:bodyPr/>
        <a:lstStyle/>
        <a:p>
          <a:pPr algn="ctr"/>
          <a:r>
            <a:rPr lang="pl-PL"/>
            <a:t>Produktywność aktywów</a:t>
          </a:r>
        </a:p>
      </dgm:t>
    </dgm:pt>
    <dgm:pt modelId="{F5B29C24-5D85-4E0C-94CC-64A0A0E21895}" type="parTrans" cxnId="{2843A1C5-794D-4D58-B022-156DE4F3B40B}">
      <dgm:prSet/>
      <dgm:spPr/>
      <dgm:t>
        <a:bodyPr/>
        <a:lstStyle/>
        <a:p>
          <a:pPr algn="ctr"/>
          <a:endParaRPr lang="pl-PL"/>
        </a:p>
      </dgm:t>
    </dgm:pt>
    <dgm:pt modelId="{C446861F-BA8F-414E-AFF7-F6F2CF35DD05}" type="sibTrans" cxnId="{2843A1C5-794D-4D58-B022-156DE4F3B40B}">
      <dgm:prSet/>
      <dgm:spPr/>
      <dgm:t>
        <a:bodyPr/>
        <a:lstStyle/>
        <a:p>
          <a:pPr algn="ctr"/>
          <a:r>
            <a:rPr lang="pl-PL" b="1"/>
            <a:t> </a:t>
          </a:r>
          <a:r>
            <a:rPr lang="pl-PL" b="1" i="0" u="none"/>
            <a:t>0,358</a:t>
          </a:r>
          <a:endParaRPr lang="pl-PL" b="1"/>
        </a:p>
      </dgm:t>
    </dgm:pt>
    <dgm:pt modelId="{52E44D7F-44BF-4C66-9CD8-19F1681DB2AF}">
      <dgm:prSet/>
      <dgm:spPr/>
      <dgm:t>
        <a:bodyPr/>
        <a:lstStyle/>
        <a:p>
          <a:pPr algn="ctr"/>
          <a:r>
            <a:rPr lang="pl-PL"/>
            <a:t>Pasywa ogółem</a:t>
          </a:r>
        </a:p>
      </dgm:t>
    </dgm:pt>
    <dgm:pt modelId="{035DDF15-8820-4CF5-B2E9-FEC130FDC898}" type="parTrans" cxnId="{0581BA9D-BD85-4576-A6C7-24EF06ADE911}">
      <dgm:prSet/>
      <dgm:spPr/>
      <dgm:t>
        <a:bodyPr/>
        <a:lstStyle/>
        <a:p>
          <a:pPr algn="ctr"/>
          <a:endParaRPr lang="pl-PL"/>
        </a:p>
      </dgm:t>
    </dgm:pt>
    <dgm:pt modelId="{2E3990F7-BC9E-441F-B1F3-73A43A7E5F30}" type="sibTrans" cxnId="{0581BA9D-BD85-4576-A6C7-24EF06ADE911}">
      <dgm:prSet/>
      <dgm:spPr/>
      <dgm:t>
        <a:bodyPr/>
        <a:lstStyle/>
        <a:p>
          <a:pPr algn="ctr"/>
          <a:r>
            <a:rPr lang="pl-PL" b="1"/>
            <a:t> </a:t>
          </a:r>
          <a:r>
            <a:rPr lang="pl-PL" b="1" i="0" u="none"/>
            <a:t>32589600</a:t>
          </a:r>
          <a:endParaRPr lang="pl-PL" b="1"/>
        </a:p>
      </dgm:t>
    </dgm:pt>
    <dgm:pt modelId="{281C6F25-1DD6-4AC6-87F8-081C3A25493C}">
      <dgm:prSet/>
      <dgm:spPr/>
      <dgm:t>
        <a:bodyPr/>
        <a:lstStyle/>
        <a:p>
          <a:pPr algn="ctr"/>
          <a:r>
            <a:rPr lang="pl-PL"/>
            <a:t>Kapitał własny</a:t>
          </a:r>
        </a:p>
      </dgm:t>
    </dgm:pt>
    <dgm:pt modelId="{B1071A68-AABF-4AC0-A2A1-3F21167FF1D1}" type="parTrans" cxnId="{246B7222-6A4B-483D-A15F-1CC32D8E2DD5}">
      <dgm:prSet/>
      <dgm:spPr/>
      <dgm:t>
        <a:bodyPr/>
        <a:lstStyle/>
        <a:p>
          <a:pPr algn="ctr"/>
          <a:endParaRPr lang="pl-PL"/>
        </a:p>
      </dgm:t>
    </dgm:pt>
    <dgm:pt modelId="{612E2881-3B12-4374-9682-FDEF80C5629E}" type="sibTrans" cxnId="{246B7222-6A4B-483D-A15F-1CC32D8E2DD5}">
      <dgm:prSet/>
      <dgm:spPr/>
      <dgm:t>
        <a:bodyPr/>
        <a:lstStyle/>
        <a:p>
          <a:pPr algn="ctr"/>
          <a:r>
            <a:rPr lang="pl-PL" b="1"/>
            <a:t> </a:t>
          </a:r>
          <a:r>
            <a:rPr lang="pl-PL" b="1" i="0" u="none"/>
            <a:t>15117700</a:t>
          </a:r>
          <a:endParaRPr lang="pl-PL" b="1"/>
        </a:p>
      </dgm:t>
    </dgm:pt>
    <dgm:pt modelId="{36E70D21-46A0-4592-8311-EB98F14B65F4}">
      <dgm:prSet/>
      <dgm:spPr/>
      <dgm:t>
        <a:bodyPr/>
        <a:lstStyle/>
        <a:p>
          <a:pPr algn="ctr"/>
          <a:r>
            <a:rPr lang="pl-PL"/>
            <a:t>Zysk netto</a:t>
          </a:r>
        </a:p>
      </dgm:t>
    </dgm:pt>
    <dgm:pt modelId="{5FF667EB-9A31-46F4-98F9-22989575DF00}" type="parTrans" cxnId="{F7EBED76-F73C-4022-90DA-38A90850F7A9}">
      <dgm:prSet/>
      <dgm:spPr/>
      <dgm:t>
        <a:bodyPr/>
        <a:lstStyle/>
        <a:p>
          <a:pPr algn="ctr"/>
          <a:endParaRPr lang="pl-PL"/>
        </a:p>
      </dgm:t>
    </dgm:pt>
    <dgm:pt modelId="{45E7161C-9D42-4959-B208-9BBEBEAA3233}" type="sibTrans" cxnId="{F7EBED76-F73C-4022-90DA-38A90850F7A9}">
      <dgm:prSet/>
      <dgm:spPr/>
      <dgm:t>
        <a:bodyPr/>
        <a:lstStyle/>
        <a:p>
          <a:pPr algn="ctr"/>
          <a:r>
            <a:rPr lang="pl-PL" b="1" i="0" u="none"/>
            <a:t>1114600</a:t>
          </a:r>
          <a:endParaRPr lang="pl-PL" b="1"/>
        </a:p>
      </dgm:t>
    </dgm:pt>
    <dgm:pt modelId="{5B9BAC1D-89CB-4768-A865-B1E36A29DBA6}">
      <dgm:prSet/>
      <dgm:spPr/>
      <dgm:t>
        <a:bodyPr/>
        <a:lstStyle/>
        <a:p>
          <a:pPr algn="ctr"/>
          <a:r>
            <a:rPr lang="pl-PL"/>
            <a:t>Przychody ze sprz. prod.</a:t>
          </a:r>
        </a:p>
      </dgm:t>
    </dgm:pt>
    <dgm:pt modelId="{3E3A5EE0-70D6-4080-80ED-7B245ACF40C9}" type="parTrans" cxnId="{23460919-3875-4122-9641-A04B1C16C3A7}">
      <dgm:prSet/>
      <dgm:spPr/>
      <dgm:t>
        <a:bodyPr/>
        <a:lstStyle/>
        <a:p>
          <a:pPr algn="ctr"/>
          <a:endParaRPr lang="pl-PL"/>
        </a:p>
      </dgm:t>
    </dgm:pt>
    <dgm:pt modelId="{4CE9542F-62C2-4F51-9C7E-0B8640E12629}" type="sibTrans" cxnId="{23460919-3875-4122-9641-A04B1C16C3A7}">
      <dgm:prSet/>
      <dgm:spPr/>
      <dgm:t>
        <a:bodyPr/>
        <a:lstStyle/>
        <a:p>
          <a:pPr algn="ctr"/>
          <a:r>
            <a:rPr lang="pl-PL" b="1"/>
            <a:t> </a:t>
          </a:r>
          <a:r>
            <a:rPr lang="pl-PL" b="1" i="0" u="none"/>
            <a:t>11676100</a:t>
          </a:r>
          <a:endParaRPr lang="pl-PL" b="1"/>
        </a:p>
      </dgm:t>
    </dgm:pt>
    <dgm:pt modelId="{8580CA7E-1FB0-469A-82D4-68A02B87A541}">
      <dgm:prSet/>
      <dgm:spPr/>
      <dgm:t>
        <a:bodyPr/>
        <a:lstStyle/>
        <a:p>
          <a:pPr algn="ctr"/>
          <a:r>
            <a:rPr lang="pl-PL"/>
            <a:t>Przychody ze sprz. prod.</a:t>
          </a:r>
        </a:p>
      </dgm:t>
    </dgm:pt>
    <dgm:pt modelId="{EB8075E9-DD56-4AEE-A383-C78B6A30EF60}" type="parTrans" cxnId="{F6B047E3-3D33-48BE-A017-4B1EF6FF5EBE}">
      <dgm:prSet/>
      <dgm:spPr/>
      <dgm:t>
        <a:bodyPr/>
        <a:lstStyle/>
        <a:p>
          <a:pPr algn="ctr"/>
          <a:endParaRPr lang="pl-PL"/>
        </a:p>
      </dgm:t>
    </dgm:pt>
    <dgm:pt modelId="{685884EF-0EDF-4F9F-85C2-075CFCDBE1C1}" type="sibTrans" cxnId="{F6B047E3-3D33-48BE-A017-4B1EF6FF5EBE}">
      <dgm:prSet/>
      <dgm:spPr/>
      <dgm:t>
        <a:bodyPr/>
        <a:lstStyle/>
        <a:p>
          <a:pPr algn="ctr"/>
          <a:r>
            <a:rPr lang="pl-PL" b="1"/>
            <a:t> </a:t>
          </a:r>
          <a:r>
            <a:rPr lang="pl-PL" b="1" i="0" u="none"/>
            <a:t>11676100</a:t>
          </a:r>
          <a:endParaRPr lang="pl-PL" b="1"/>
        </a:p>
      </dgm:t>
    </dgm:pt>
    <dgm:pt modelId="{D0D71516-5E40-4B04-900E-16BBCA383E13}">
      <dgm:prSet/>
      <dgm:spPr/>
      <dgm:t>
        <a:bodyPr/>
        <a:lstStyle/>
        <a:p>
          <a:pPr algn="ctr"/>
          <a:r>
            <a:rPr lang="pl-PL"/>
            <a:t>Aktywa ogółem</a:t>
          </a:r>
        </a:p>
      </dgm:t>
    </dgm:pt>
    <dgm:pt modelId="{27269D7A-AABA-40A2-8B18-6FFEE1FB05B5}" type="parTrans" cxnId="{5EE67BE4-00D7-4408-A154-36069B8405CA}">
      <dgm:prSet/>
      <dgm:spPr/>
      <dgm:t>
        <a:bodyPr/>
        <a:lstStyle/>
        <a:p>
          <a:pPr algn="ctr"/>
          <a:endParaRPr lang="pl-PL"/>
        </a:p>
      </dgm:t>
    </dgm:pt>
    <dgm:pt modelId="{2A8F179C-4512-44C9-87BD-59E8CE661EA2}" type="sibTrans" cxnId="{5EE67BE4-00D7-4408-A154-36069B8405CA}">
      <dgm:prSet/>
      <dgm:spPr/>
      <dgm:t>
        <a:bodyPr/>
        <a:lstStyle/>
        <a:p>
          <a:pPr algn="ctr"/>
          <a:r>
            <a:rPr lang="pl-PL" b="1"/>
            <a:t> </a:t>
          </a:r>
          <a:r>
            <a:rPr lang="pl-PL" b="1" i="0" u="none"/>
            <a:t>32589600</a:t>
          </a:r>
          <a:endParaRPr lang="pl-PL" b="1"/>
        </a:p>
      </dgm:t>
    </dgm:pt>
    <dgm:pt modelId="{07862F02-478F-430A-802A-AFCFC30B8263}" type="pres">
      <dgm:prSet presAssocID="{18EF53F9-7361-4026-A49C-2779CB779ED8}" presName="hierChild1" presStyleCnt="0">
        <dgm:presLayoutVars>
          <dgm:orgChart val="1"/>
          <dgm:chPref val="1"/>
          <dgm:dir/>
          <dgm:animOne val="branch"/>
          <dgm:animLvl val="lvl"/>
          <dgm:resizeHandles/>
        </dgm:presLayoutVars>
      </dgm:prSet>
      <dgm:spPr/>
    </dgm:pt>
    <dgm:pt modelId="{52ED086E-6DA1-4648-9FD8-E934C22907EA}" type="pres">
      <dgm:prSet presAssocID="{2350F94C-567F-4F74-BBF6-2A0DD219DF40}" presName="hierRoot1" presStyleCnt="0">
        <dgm:presLayoutVars>
          <dgm:hierBranch val="init"/>
        </dgm:presLayoutVars>
      </dgm:prSet>
      <dgm:spPr/>
    </dgm:pt>
    <dgm:pt modelId="{6057A126-CF86-49BE-8321-B4274695370B}" type="pres">
      <dgm:prSet presAssocID="{2350F94C-567F-4F74-BBF6-2A0DD219DF40}" presName="rootComposite1" presStyleCnt="0"/>
      <dgm:spPr/>
    </dgm:pt>
    <dgm:pt modelId="{F0E3115E-7B48-4AA4-9BE1-56B212D2D9CF}" type="pres">
      <dgm:prSet presAssocID="{2350F94C-567F-4F74-BBF6-2A0DD219DF40}" presName="rootText1" presStyleLbl="node0" presStyleIdx="0" presStyleCnt="1" custLinFactNeighborX="-65238" custLinFactNeighborY="-39790">
        <dgm:presLayoutVars>
          <dgm:chMax/>
          <dgm:chPref val="3"/>
        </dgm:presLayoutVars>
      </dgm:prSet>
      <dgm:spPr/>
    </dgm:pt>
    <dgm:pt modelId="{00F1A48C-1BEC-4471-889F-429919ECF53B}" type="pres">
      <dgm:prSet presAssocID="{2350F94C-567F-4F74-BBF6-2A0DD219DF40}" presName="titleText1" presStyleLbl="fgAcc0" presStyleIdx="0" presStyleCnt="1" custLinFactY="-12738" custLinFactNeighborX="-77574" custLinFactNeighborY="-100000">
        <dgm:presLayoutVars>
          <dgm:chMax val="0"/>
          <dgm:chPref val="0"/>
        </dgm:presLayoutVars>
      </dgm:prSet>
      <dgm:spPr/>
    </dgm:pt>
    <dgm:pt modelId="{5E756CA6-6FF7-4E8E-9E18-DAB08DB67D23}" type="pres">
      <dgm:prSet presAssocID="{2350F94C-567F-4F74-BBF6-2A0DD219DF40}" presName="rootConnector1" presStyleLbl="node1" presStyleIdx="0" presStyleCnt="8"/>
      <dgm:spPr/>
    </dgm:pt>
    <dgm:pt modelId="{96D95717-0245-491C-8362-BC6C738D8B0A}" type="pres">
      <dgm:prSet presAssocID="{2350F94C-567F-4F74-BBF6-2A0DD219DF40}" presName="hierChild2" presStyleCnt="0"/>
      <dgm:spPr/>
    </dgm:pt>
    <dgm:pt modelId="{A9F6D05B-E86F-4A21-9A94-1C3428035637}" type="pres">
      <dgm:prSet presAssocID="{2350F94C-567F-4F74-BBF6-2A0DD219DF40}" presName="hierChild3" presStyleCnt="0"/>
      <dgm:spPr/>
    </dgm:pt>
    <dgm:pt modelId="{2D0EDDAE-6549-4F5F-8327-FA4FFF7C4119}" type="pres">
      <dgm:prSet presAssocID="{9D2F1586-CC21-4FBF-838E-62A94F2B7397}" presName="Name96" presStyleLbl="parChTrans1D2" presStyleIdx="0" presStyleCnt="2"/>
      <dgm:spPr/>
    </dgm:pt>
    <dgm:pt modelId="{B97119DA-B4B9-4CFA-9383-B4C2508CFCA0}" type="pres">
      <dgm:prSet presAssocID="{81964DCA-C2C4-4AB5-9CA6-01B19F8B5C52}" presName="hierRoot3" presStyleCnt="0">
        <dgm:presLayoutVars>
          <dgm:hierBranch val="init"/>
        </dgm:presLayoutVars>
      </dgm:prSet>
      <dgm:spPr/>
    </dgm:pt>
    <dgm:pt modelId="{74AE64E6-1512-4D55-969E-39518D0BEE19}" type="pres">
      <dgm:prSet presAssocID="{81964DCA-C2C4-4AB5-9CA6-01B19F8B5C52}" presName="rootComposite3" presStyleCnt="0"/>
      <dgm:spPr/>
    </dgm:pt>
    <dgm:pt modelId="{65A7409C-7D7E-4B6E-85FD-44CD151A918A}" type="pres">
      <dgm:prSet presAssocID="{81964DCA-C2C4-4AB5-9CA6-01B19F8B5C52}" presName="rootText3" presStyleLbl="asst1" presStyleIdx="0" presStyleCnt="2">
        <dgm:presLayoutVars>
          <dgm:chPref val="3"/>
        </dgm:presLayoutVars>
      </dgm:prSet>
      <dgm:spPr/>
    </dgm:pt>
    <dgm:pt modelId="{A52C42BE-012B-466D-8BD2-406AE27C9CCD}" type="pres">
      <dgm:prSet presAssocID="{81964DCA-C2C4-4AB5-9CA6-01B19F8B5C52}" presName="titleText3" presStyleLbl="fgAcc2" presStyleIdx="0" presStyleCnt="2">
        <dgm:presLayoutVars>
          <dgm:chMax val="0"/>
          <dgm:chPref val="0"/>
        </dgm:presLayoutVars>
      </dgm:prSet>
      <dgm:spPr/>
    </dgm:pt>
    <dgm:pt modelId="{30FEEF9F-B5D3-4CBD-ACD5-765984C88899}" type="pres">
      <dgm:prSet presAssocID="{81964DCA-C2C4-4AB5-9CA6-01B19F8B5C52}" presName="rootConnector3" presStyleLbl="asst1" presStyleIdx="0" presStyleCnt="2"/>
      <dgm:spPr/>
    </dgm:pt>
    <dgm:pt modelId="{CA043816-2ED2-4E22-A6C2-77FBCCDA31E8}" type="pres">
      <dgm:prSet presAssocID="{81964DCA-C2C4-4AB5-9CA6-01B19F8B5C52}" presName="hierChild6" presStyleCnt="0"/>
      <dgm:spPr/>
    </dgm:pt>
    <dgm:pt modelId="{7DD3A74A-80B5-4C64-B573-9EA1B1E69F63}" type="pres">
      <dgm:prSet presAssocID="{6482A0C1-3F39-4B03-B77D-91ED9F41FFDB}" presName="Name37" presStyleLbl="parChTrans1D3" presStyleIdx="0" presStyleCnt="4"/>
      <dgm:spPr/>
    </dgm:pt>
    <dgm:pt modelId="{E9B897CF-DB67-4D54-9B1F-E7A778255BB4}" type="pres">
      <dgm:prSet presAssocID="{D6B5ABB1-5844-4281-A1FC-81D4F489D4B6}" presName="hierRoot2" presStyleCnt="0">
        <dgm:presLayoutVars>
          <dgm:hierBranch val="init"/>
        </dgm:presLayoutVars>
      </dgm:prSet>
      <dgm:spPr/>
    </dgm:pt>
    <dgm:pt modelId="{8C2D58DF-9B4E-43F0-B4B2-A232E182FC00}" type="pres">
      <dgm:prSet presAssocID="{D6B5ABB1-5844-4281-A1FC-81D4F489D4B6}" presName="rootComposite" presStyleCnt="0"/>
      <dgm:spPr/>
    </dgm:pt>
    <dgm:pt modelId="{1356F0F4-F951-4982-93F3-FE78EA77D25F}" type="pres">
      <dgm:prSet presAssocID="{D6B5ABB1-5844-4281-A1FC-81D4F489D4B6}" presName="rootText" presStyleLbl="node1" presStyleIdx="0" presStyleCnt="8">
        <dgm:presLayoutVars>
          <dgm:chMax/>
          <dgm:chPref val="3"/>
        </dgm:presLayoutVars>
      </dgm:prSet>
      <dgm:spPr/>
    </dgm:pt>
    <dgm:pt modelId="{05AE1F7E-57BC-45FC-8F1D-0E44BF0B60C4}" type="pres">
      <dgm:prSet presAssocID="{D6B5ABB1-5844-4281-A1FC-81D4F489D4B6}" presName="titleText2" presStyleLbl="fgAcc1" presStyleIdx="0" presStyleCnt="8">
        <dgm:presLayoutVars>
          <dgm:chMax val="0"/>
          <dgm:chPref val="0"/>
        </dgm:presLayoutVars>
      </dgm:prSet>
      <dgm:spPr/>
    </dgm:pt>
    <dgm:pt modelId="{BEBDA3C1-DB9D-44D9-9602-BEE988BA64C3}" type="pres">
      <dgm:prSet presAssocID="{D6B5ABB1-5844-4281-A1FC-81D4F489D4B6}" presName="rootConnector" presStyleLbl="node3" presStyleIdx="0" presStyleCnt="0"/>
      <dgm:spPr/>
    </dgm:pt>
    <dgm:pt modelId="{A6BEA484-4BE5-48D6-9312-1F1166F1F63E}" type="pres">
      <dgm:prSet presAssocID="{D6B5ABB1-5844-4281-A1FC-81D4F489D4B6}" presName="hierChild4" presStyleCnt="0"/>
      <dgm:spPr/>
    </dgm:pt>
    <dgm:pt modelId="{7EB81520-7147-4FF2-8243-73C471FF79E9}" type="pres">
      <dgm:prSet presAssocID="{5FF667EB-9A31-46F4-98F9-22989575DF00}" presName="Name37" presStyleLbl="parChTrans1D4" presStyleIdx="0" presStyleCnt="4"/>
      <dgm:spPr/>
    </dgm:pt>
    <dgm:pt modelId="{9AB1AC84-5F9F-4E16-81EC-8DFA36F624D0}" type="pres">
      <dgm:prSet presAssocID="{36E70D21-46A0-4592-8311-EB98F14B65F4}" presName="hierRoot2" presStyleCnt="0">
        <dgm:presLayoutVars>
          <dgm:hierBranch val="init"/>
        </dgm:presLayoutVars>
      </dgm:prSet>
      <dgm:spPr/>
    </dgm:pt>
    <dgm:pt modelId="{C9BCD70B-4360-4145-BE2B-6A44396FEC31}" type="pres">
      <dgm:prSet presAssocID="{36E70D21-46A0-4592-8311-EB98F14B65F4}" presName="rootComposite" presStyleCnt="0"/>
      <dgm:spPr/>
    </dgm:pt>
    <dgm:pt modelId="{79B75B89-4057-48FA-B76A-A769AA56BF6A}" type="pres">
      <dgm:prSet presAssocID="{36E70D21-46A0-4592-8311-EB98F14B65F4}" presName="rootText" presStyleLbl="node1" presStyleIdx="1" presStyleCnt="8">
        <dgm:presLayoutVars>
          <dgm:chMax/>
          <dgm:chPref val="3"/>
        </dgm:presLayoutVars>
      </dgm:prSet>
      <dgm:spPr/>
    </dgm:pt>
    <dgm:pt modelId="{7FBB3CF8-ACC1-49F1-8704-C92440C8AD28}" type="pres">
      <dgm:prSet presAssocID="{36E70D21-46A0-4592-8311-EB98F14B65F4}" presName="titleText2" presStyleLbl="fgAcc1" presStyleIdx="1" presStyleCnt="8">
        <dgm:presLayoutVars>
          <dgm:chMax val="0"/>
          <dgm:chPref val="0"/>
        </dgm:presLayoutVars>
      </dgm:prSet>
      <dgm:spPr/>
    </dgm:pt>
    <dgm:pt modelId="{26A2F526-A3DF-46B6-A3FF-C0DB1FA902ED}" type="pres">
      <dgm:prSet presAssocID="{36E70D21-46A0-4592-8311-EB98F14B65F4}" presName="rootConnector" presStyleLbl="node4" presStyleIdx="0" presStyleCnt="0"/>
      <dgm:spPr/>
    </dgm:pt>
    <dgm:pt modelId="{C36BE4AF-D4D2-4947-ACEB-F8808222CB22}" type="pres">
      <dgm:prSet presAssocID="{36E70D21-46A0-4592-8311-EB98F14B65F4}" presName="hierChild4" presStyleCnt="0"/>
      <dgm:spPr/>
    </dgm:pt>
    <dgm:pt modelId="{F9F905C6-8689-4815-A680-0DA32AEB8E02}" type="pres">
      <dgm:prSet presAssocID="{36E70D21-46A0-4592-8311-EB98F14B65F4}" presName="hierChild5" presStyleCnt="0"/>
      <dgm:spPr/>
    </dgm:pt>
    <dgm:pt modelId="{430BD6E4-EB0B-4DEB-8AB0-9249D7283EA6}" type="pres">
      <dgm:prSet presAssocID="{3E3A5EE0-70D6-4080-80ED-7B245ACF40C9}" presName="Name37" presStyleLbl="parChTrans1D4" presStyleIdx="1" presStyleCnt="4"/>
      <dgm:spPr/>
    </dgm:pt>
    <dgm:pt modelId="{E578C8E9-2510-4B80-98CD-EC058895CC1D}" type="pres">
      <dgm:prSet presAssocID="{5B9BAC1D-89CB-4768-A865-B1E36A29DBA6}" presName="hierRoot2" presStyleCnt="0">
        <dgm:presLayoutVars>
          <dgm:hierBranch val="init"/>
        </dgm:presLayoutVars>
      </dgm:prSet>
      <dgm:spPr/>
    </dgm:pt>
    <dgm:pt modelId="{D7196343-425E-4F51-A10C-AD95A2AB714A}" type="pres">
      <dgm:prSet presAssocID="{5B9BAC1D-89CB-4768-A865-B1E36A29DBA6}" presName="rootComposite" presStyleCnt="0"/>
      <dgm:spPr/>
    </dgm:pt>
    <dgm:pt modelId="{2A2185F4-BD02-4C5C-BB0A-FD4CB20D8A91}" type="pres">
      <dgm:prSet presAssocID="{5B9BAC1D-89CB-4768-A865-B1E36A29DBA6}" presName="rootText" presStyleLbl="node1" presStyleIdx="2" presStyleCnt="8">
        <dgm:presLayoutVars>
          <dgm:chMax/>
          <dgm:chPref val="3"/>
        </dgm:presLayoutVars>
      </dgm:prSet>
      <dgm:spPr/>
    </dgm:pt>
    <dgm:pt modelId="{FF15DB4D-D4F1-4E2C-B5EE-B6D06F28A63F}" type="pres">
      <dgm:prSet presAssocID="{5B9BAC1D-89CB-4768-A865-B1E36A29DBA6}" presName="titleText2" presStyleLbl="fgAcc1" presStyleIdx="2" presStyleCnt="8">
        <dgm:presLayoutVars>
          <dgm:chMax val="0"/>
          <dgm:chPref val="0"/>
        </dgm:presLayoutVars>
      </dgm:prSet>
      <dgm:spPr/>
    </dgm:pt>
    <dgm:pt modelId="{322699B4-42C5-43EE-9D9A-00441E2DD126}" type="pres">
      <dgm:prSet presAssocID="{5B9BAC1D-89CB-4768-A865-B1E36A29DBA6}" presName="rootConnector" presStyleLbl="node4" presStyleIdx="0" presStyleCnt="0"/>
      <dgm:spPr/>
    </dgm:pt>
    <dgm:pt modelId="{73B49DB1-98D0-47B4-9254-EC1CB47A73E4}" type="pres">
      <dgm:prSet presAssocID="{5B9BAC1D-89CB-4768-A865-B1E36A29DBA6}" presName="hierChild4" presStyleCnt="0"/>
      <dgm:spPr/>
    </dgm:pt>
    <dgm:pt modelId="{8E1D2552-077F-4B91-AB52-DC1FB59A6660}" type="pres">
      <dgm:prSet presAssocID="{5B9BAC1D-89CB-4768-A865-B1E36A29DBA6}" presName="hierChild5" presStyleCnt="0"/>
      <dgm:spPr/>
    </dgm:pt>
    <dgm:pt modelId="{AAE80EDB-FA3C-4020-A683-2124F1537818}" type="pres">
      <dgm:prSet presAssocID="{D6B5ABB1-5844-4281-A1FC-81D4F489D4B6}" presName="hierChild5" presStyleCnt="0"/>
      <dgm:spPr/>
    </dgm:pt>
    <dgm:pt modelId="{4CA3A7C7-5EAA-4406-9C0D-9F4388265592}" type="pres">
      <dgm:prSet presAssocID="{F5B29C24-5D85-4E0C-94CC-64A0A0E21895}" presName="Name37" presStyleLbl="parChTrans1D3" presStyleIdx="1" presStyleCnt="4"/>
      <dgm:spPr/>
    </dgm:pt>
    <dgm:pt modelId="{BB184297-2941-4717-BD4E-0F884B59037F}" type="pres">
      <dgm:prSet presAssocID="{D8C882E8-1977-499E-9BB4-BF442F4C0E6E}" presName="hierRoot2" presStyleCnt="0">
        <dgm:presLayoutVars>
          <dgm:hierBranch val="init"/>
        </dgm:presLayoutVars>
      </dgm:prSet>
      <dgm:spPr/>
    </dgm:pt>
    <dgm:pt modelId="{FDA56AF1-789F-4084-97C8-5012B90170D0}" type="pres">
      <dgm:prSet presAssocID="{D8C882E8-1977-499E-9BB4-BF442F4C0E6E}" presName="rootComposite" presStyleCnt="0"/>
      <dgm:spPr/>
    </dgm:pt>
    <dgm:pt modelId="{B0905139-0DEA-4F9E-9CEF-659CEEB84199}" type="pres">
      <dgm:prSet presAssocID="{D8C882E8-1977-499E-9BB4-BF442F4C0E6E}" presName="rootText" presStyleLbl="node1" presStyleIdx="3" presStyleCnt="8">
        <dgm:presLayoutVars>
          <dgm:chMax/>
          <dgm:chPref val="3"/>
        </dgm:presLayoutVars>
      </dgm:prSet>
      <dgm:spPr/>
    </dgm:pt>
    <dgm:pt modelId="{B549E32C-09F0-4F33-BA1C-A455F0441599}" type="pres">
      <dgm:prSet presAssocID="{D8C882E8-1977-499E-9BB4-BF442F4C0E6E}" presName="titleText2" presStyleLbl="fgAcc1" presStyleIdx="3" presStyleCnt="8">
        <dgm:presLayoutVars>
          <dgm:chMax val="0"/>
          <dgm:chPref val="0"/>
        </dgm:presLayoutVars>
      </dgm:prSet>
      <dgm:spPr/>
    </dgm:pt>
    <dgm:pt modelId="{9DBF09BD-A624-4E8F-8035-4F3BAEDBA924}" type="pres">
      <dgm:prSet presAssocID="{D8C882E8-1977-499E-9BB4-BF442F4C0E6E}" presName="rootConnector" presStyleLbl="node3" presStyleIdx="0" presStyleCnt="0"/>
      <dgm:spPr/>
    </dgm:pt>
    <dgm:pt modelId="{3F0799FD-BD0F-426F-8309-5E3591C26ECE}" type="pres">
      <dgm:prSet presAssocID="{D8C882E8-1977-499E-9BB4-BF442F4C0E6E}" presName="hierChild4" presStyleCnt="0"/>
      <dgm:spPr/>
    </dgm:pt>
    <dgm:pt modelId="{E0CF5073-3E77-494D-B6E1-4A05C2E5368C}" type="pres">
      <dgm:prSet presAssocID="{EB8075E9-DD56-4AEE-A383-C78B6A30EF60}" presName="Name37" presStyleLbl="parChTrans1D4" presStyleIdx="2" presStyleCnt="4"/>
      <dgm:spPr/>
    </dgm:pt>
    <dgm:pt modelId="{DB0DD63B-C4F4-427D-97F3-CC6CAE40D65C}" type="pres">
      <dgm:prSet presAssocID="{8580CA7E-1FB0-469A-82D4-68A02B87A541}" presName="hierRoot2" presStyleCnt="0">
        <dgm:presLayoutVars>
          <dgm:hierBranch val="init"/>
        </dgm:presLayoutVars>
      </dgm:prSet>
      <dgm:spPr/>
    </dgm:pt>
    <dgm:pt modelId="{D9C52D54-0E7A-4288-8D4D-9E85A465437A}" type="pres">
      <dgm:prSet presAssocID="{8580CA7E-1FB0-469A-82D4-68A02B87A541}" presName="rootComposite" presStyleCnt="0"/>
      <dgm:spPr/>
    </dgm:pt>
    <dgm:pt modelId="{1A5B8CDB-101D-41D5-A893-4865A99D802C}" type="pres">
      <dgm:prSet presAssocID="{8580CA7E-1FB0-469A-82D4-68A02B87A541}" presName="rootText" presStyleLbl="node1" presStyleIdx="4" presStyleCnt="8">
        <dgm:presLayoutVars>
          <dgm:chMax/>
          <dgm:chPref val="3"/>
        </dgm:presLayoutVars>
      </dgm:prSet>
      <dgm:spPr/>
    </dgm:pt>
    <dgm:pt modelId="{9FDC07D1-EB5C-4B3D-BF2F-8D5B5199FA3B}" type="pres">
      <dgm:prSet presAssocID="{8580CA7E-1FB0-469A-82D4-68A02B87A541}" presName="titleText2" presStyleLbl="fgAcc1" presStyleIdx="4" presStyleCnt="8">
        <dgm:presLayoutVars>
          <dgm:chMax val="0"/>
          <dgm:chPref val="0"/>
        </dgm:presLayoutVars>
      </dgm:prSet>
      <dgm:spPr/>
    </dgm:pt>
    <dgm:pt modelId="{522AFA8C-6DE9-4976-A7E0-C158C82B9396}" type="pres">
      <dgm:prSet presAssocID="{8580CA7E-1FB0-469A-82D4-68A02B87A541}" presName="rootConnector" presStyleLbl="node4" presStyleIdx="0" presStyleCnt="0"/>
      <dgm:spPr/>
    </dgm:pt>
    <dgm:pt modelId="{EABBC7C5-EE57-4160-9615-047D2E6E4824}" type="pres">
      <dgm:prSet presAssocID="{8580CA7E-1FB0-469A-82D4-68A02B87A541}" presName="hierChild4" presStyleCnt="0"/>
      <dgm:spPr/>
    </dgm:pt>
    <dgm:pt modelId="{2F96F8C7-8A67-4D20-9FBA-58D9697CE67E}" type="pres">
      <dgm:prSet presAssocID="{8580CA7E-1FB0-469A-82D4-68A02B87A541}" presName="hierChild5" presStyleCnt="0"/>
      <dgm:spPr/>
    </dgm:pt>
    <dgm:pt modelId="{40038220-1BE1-49AA-9392-F7F68B1152CF}" type="pres">
      <dgm:prSet presAssocID="{27269D7A-AABA-40A2-8B18-6FFEE1FB05B5}" presName="Name37" presStyleLbl="parChTrans1D4" presStyleIdx="3" presStyleCnt="4"/>
      <dgm:spPr/>
    </dgm:pt>
    <dgm:pt modelId="{98066FB6-3FDD-485B-AE95-0D2D393C21CF}" type="pres">
      <dgm:prSet presAssocID="{D0D71516-5E40-4B04-900E-16BBCA383E13}" presName="hierRoot2" presStyleCnt="0">
        <dgm:presLayoutVars>
          <dgm:hierBranch val="init"/>
        </dgm:presLayoutVars>
      </dgm:prSet>
      <dgm:spPr/>
    </dgm:pt>
    <dgm:pt modelId="{0F2F6317-437C-4373-B63F-217D0A91C886}" type="pres">
      <dgm:prSet presAssocID="{D0D71516-5E40-4B04-900E-16BBCA383E13}" presName="rootComposite" presStyleCnt="0"/>
      <dgm:spPr/>
    </dgm:pt>
    <dgm:pt modelId="{C1F3994E-DD0D-4C3F-AE70-6B2F942087B2}" type="pres">
      <dgm:prSet presAssocID="{D0D71516-5E40-4B04-900E-16BBCA383E13}" presName="rootText" presStyleLbl="node1" presStyleIdx="5" presStyleCnt="8">
        <dgm:presLayoutVars>
          <dgm:chMax/>
          <dgm:chPref val="3"/>
        </dgm:presLayoutVars>
      </dgm:prSet>
      <dgm:spPr/>
    </dgm:pt>
    <dgm:pt modelId="{6DEC2736-E154-4B03-A6FE-74AF36993206}" type="pres">
      <dgm:prSet presAssocID="{D0D71516-5E40-4B04-900E-16BBCA383E13}" presName="titleText2" presStyleLbl="fgAcc1" presStyleIdx="5" presStyleCnt="8">
        <dgm:presLayoutVars>
          <dgm:chMax val="0"/>
          <dgm:chPref val="0"/>
        </dgm:presLayoutVars>
      </dgm:prSet>
      <dgm:spPr/>
    </dgm:pt>
    <dgm:pt modelId="{697D11CB-E96A-41F5-8551-E92D5845B86E}" type="pres">
      <dgm:prSet presAssocID="{D0D71516-5E40-4B04-900E-16BBCA383E13}" presName="rootConnector" presStyleLbl="node4" presStyleIdx="0" presStyleCnt="0"/>
      <dgm:spPr/>
    </dgm:pt>
    <dgm:pt modelId="{5371867A-FD5E-487F-A6D4-512701F1C4D3}" type="pres">
      <dgm:prSet presAssocID="{D0D71516-5E40-4B04-900E-16BBCA383E13}" presName="hierChild4" presStyleCnt="0"/>
      <dgm:spPr/>
    </dgm:pt>
    <dgm:pt modelId="{00734DD2-B79F-484B-A576-152428AD7366}" type="pres">
      <dgm:prSet presAssocID="{D0D71516-5E40-4B04-900E-16BBCA383E13}" presName="hierChild5" presStyleCnt="0"/>
      <dgm:spPr/>
    </dgm:pt>
    <dgm:pt modelId="{E65EB8F7-7E85-4BBC-A0E8-FCC725461481}" type="pres">
      <dgm:prSet presAssocID="{D8C882E8-1977-499E-9BB4-BF442F4C0E6E}" presName="hierChild5" presStyleCnt="0"/>
      <dgm:spPr/>
    </dgm:pt>
    <dgm:pt modelId="{035A6A29-E560-4CF4-B0CD-ED6779FEC594}" type="pres">
      <dgm:prSet presAssocID="{81964DCA-C2C4-4AB5-9CA6-01B19F8B5C52}" presName="hierChild7" presStyleCnt="0"/>
      <dgm:spPr/>
    </dgm:pt>
    <dgm:pt modelId="{9F1DB119-468B-47B2-A9A4-DC6152E63F45}" type="pres">
      <dgm:prSet presAssocID="{1344255D-C2E8-49F1-A5EF-8D3585561111}" presName="Name96" presStyleLbl="parChTrans1D2" presStyleIdx="1" presStyleCnt="2"/>
      <dgm:spPr/>
    </dgm:pt>
    <dgm:pt modelId="{6619F10D-9D62-408C-A390-1E4639D3581F}" type="pres">
      <dgm:prSet presAssocID="{EC30A6B8-FE78-4392-A3CD-97C2C275559F}" presName="hierRoot3" presStyleCnt="0">
        <dgm:presLayoutVars>
          <dgm:hierBranch val="init"/>
        </dgm:presLayoutVars>
      </dgm:prSet>
      <dgm:spPr/>
    </dgm:pt>
    <dgm:pt modelId="{DF923D5F-383D-454C-9F52-1203A5A0A204}" type="pres">
      <dgm:prSet presAssocID="{EC30A6B8-FE78-4392-A3CD-97C2C275559F}" presName="rootComposite3" presStyleCnt="0"/>
      <dgm:spPr/>
    </dgm:pt>
    <dgm:pt modelId="{87EBD017-62D8-447B-9A9B-A96D9589A2DF}" type="pres">
      <dgm:prSet presAssocID="{EC30A6B8-FE78-4392-A3CD-97C2C275559F}" presName="rootText3" presStyleLbl="asst1" presStyleIdx="1" presStyleCnt="2">
        <dgm:presLayoutVars>
          <dgm:chPref val="3"/>
        </dgm:presLayoutVars>
      </dgm:prSet>
      <dgm:spPr/>
    </dgm:pt>
    <dgm:pt modelId="{0BCA723E-2603-4670-8324-D6FB226C6CC4}" type="pres">
      <dgm:prSet presAssocID="{EC30A6B8-FE78-4392-A3CD-97C2C275559F}" presName="titleText3" presStyleLbl="fgAcc2" presStyleIdx="1" presStyleCnt="2">
        <dgm:presLayoutVars>
          <dgm:chMax val="0"/>
          <dgm:chPref val="0"/>
        </dgm:presLayoutVars>
      </dgm:prSet>
      <dgm:spPr/>
    </dgm:pt>
    <dgm:pt modelId="{7DEDC6A5-CC66-429E-9DFB-E72C60A8336D}" type="pres">
      <dgm:prSet presAssocID="{EC30A6B8-FE78-4392-A3CD-97C2C275559F}" presName="rootConnector3" presStyleLbl="asst1" presStyleIdx="1" presStyleCnt="2"/>
      <dgm:spPr/>
    </dgm:pt>
    <dgm:pt modelId="{0E0E2DBA-1AD6-4E71-9FC5-9AA84EAB2430}" type="pres">
      <dgm:prSet presAssocID="{EC30A6B8-FE78-4392-A3CD-97C2C275559F}" presName="hierChild6" presStyleCnt="0"/>
      <dgm:spPr/>
    </dgm:pt>
    <dgm:pt modelId="{964F75AA-CAB0-40E2-B1FF-DB7E3D53E667}" type="pres">
      <dgm:prSet presAssocID="{035DDF15-8820-4CF5-B2E9-FEC130FDC898}" presName="Name37" presStyleLbl="parChTrans1D3" presStyleIdx="2" presStyleCnt="4"/>
      <dgm:spPr/>
    </dgm:pt>
    <dgm:pt modelId="{F7AF0B10-52A0-45A8-AD49-A3A838973B84}" type="pres">
      <dgm:prSet presAssocID="{52E44D7F-44BF-4C66-9CD8-19F1681DB2AF}" presName="hierRoot2" presStyleCnt="0">
        <dgm:presLayoutVars>
          <dgm:hierBranch val="init"/>
        </dgm:presLayoutVars>
      </dgm:prSet>
      <dgm:spPr/>
    </dgm:pt>
    <dgm:pt modelId="{3CBD5574-0F74-443E-A415-6D1551E6F07C}" type="pres">
      <dgm:prSet presAssocID="{52E44D7F-44BF-4C66-9CD8-19F1681DB2AF}" presName="rootComposite" presStyleCnt="0"/>
      <dgm:spPr/>
    </dgm:pt>
    <dgm:pt modelId="{CA8867E4-4352-4BA8-B9DC-F4FA68D475C5}" type="pres">
      <dgm:prSet presAssocID="{52E44D7F-44BF-4C66-9CD8-19F1681DB2AF}" presName="rootText" presStyleLbl="node1" presStyleIdx="6" presStyleCnt="8">
        <dgm:presLayoutVars>
          <dgm:chMax/>
          <dgm:chPref val="3"/>
        </dgm:presLayoutVars>
      </dgm:prSet>
      <dgm:spPr/>
    </dgm:pt>
    <dgm:pt modelId="{AD9D9BA1-4EB8-4840-9544-BCE27402BC5B}" type="pres">
      <dgm:prSet presAssocID="{52E44D7F-44BF-4C66-9CD8-19F1681DB2AF}" presName="titleText2" presStyleLbl="fgAcc1" presStyleIdx="6" presStyleCnt="8">
        <dgm:presLayoutVars>
          <dgm:chMax val="0"/>
          <dgm:chPref val="0"/>
        </dgm:presLayoutVars>
      </dgm:prSet>
      <dgm:spPr/>
    </dgm:pt>
    <dgm:pt modelId="{84066D44-7E01-49FE-80F7-340503D2948C}" type="pres">
      <dgm:prSet presAssocID="{52E44D7F-44BF-4C66-9CD8-19F1681DB2AF}" presName="rootConnector" presStyleLbl="node3" presStyleIdx="0" presStyleCnt="0"/>
      <dgm:spPr/>
    </dgm:pt>
    <dgm:pt modelId="{81737518-6FA9-4813-8C3A-245219F2DF4C}" type="pres">
      <dgm:prSet presAssocID="{52E44D7F-44BF-4C66-9CD8-19F1681DB2AF}" presName="hierChild4" presStyleCnt="0"/>
      <dgm:spPr/>
    </dgm:pt>
    <dgm:pt modelId="{72BCDD51-71FF-4459-94A6-5ED1DCBE36D1}" type="pres">
      <dgm:prSet presAssocID="{52E44D7F-44BF-4C66-9CD8-19F1681DB2AF}" presName="hierChild5" presStyleCnt="0"/>
      <dgm:spPr/>
    </dgm:pt>
    <dgm:pt modelId="{CA13917D-BB06-4479-883C-EC817726EB3B}" type="pres">
      <dgm:prSet presAssocID="{B1071A68-AABF-4AC0-A2A1-3F21167FF1D1}" presName="Name37" presStyleLbl="parChTrans1D3" presStyleIdx="3" presStyleCnt="4"/>
      <dgm:spPr/>
    </dgm:pt>
    <dgm:pt modelId="{D47AAE17-F324-4587-A825-8F739D26EC87}" type="pres">
      <dgm:prSet presAssocID="{281C6F25-1DD6-4AC6-87F8-081C3A25493C}" presName="hierRoot2" presStyleCnt="0">
        <dgm:presLayoutVars>
          <dgm:hierBranch val="init"/>
        </dgm:presLayoutVars>
      </dgm:prSet>
      <dgm:spPr/>
    </dgm:pt>
    <dgm:pt modelId="{40A13DA9-74ED-42EA-BBEF-952EAC0383F1}" type="pres">
      <dgm:prSet presAssocID="{281C6F25-1DD6-4AC6-87F8-081C3A25493C}" presName="rootComposite" presStyleCnt="0"/>
      <dgm:spPr/>
    </dgm:pt>
    <dgm:pt modelId="{AB3215BE-F691-4FD3-BB11-B9A4C4A691BA}" type="pres">
      <dgm:prSet presAssocID="{281C6F25-1DD6-4AC6-87F8-081C3A25493C}" presName="rootText" presStyleLbl="node1" presStyleIdx="7" presStyleCnt="8">
        <dgm:presLayoutVars>
          <dgm:chMax/>
          <dgm:chPref val="3"/>
        </dgm:presLayoutVars>
      </dgm:prSet>
      <dgm:spPr/>
    </dgm:pt>
    <dgm:pt modelId="{64539F7F-86F9-4E3A-9419-E2AA9DAC85E2}" type="pres">
      <dgm:prSet presAssocID="{281C6F25-1DD6-4AC6-87F8-081C3A25493C}" presName="titleText2" presStyleLbl="fgAcc1" presStyleIdx="7" presStyleCnt="8">
        <dgm:presLayoutVars>
          <dgm:chMax val="0"/>
          <dgm:chPref val="0"/>
        </dgm:presLayoutVars>
      </dgm:prSet>
      <dgm:spPr/>
    </dgm:pt>
    <dgm:pt modelId="{49B2D852-DFF5-4FFA-BC9C-A7ABDDE7605C}" type="pres">
      <dgm:prSet presAssocID="{281C6F25-1DD6-4AC6-87F8-081C3A25493C}" presName="rootConnector" presStyleLbl="node3" presStyleIdx="0" presStyleCnt="0"/>
      <dgm:spPr/>
    </dgm:pt>
    <dgm:pt modelId="{57F0A926-1876-445A-86EC-19143EC2552E}" type="pres">
      <dgm:prSet presAssocID="{281C6F25-1DD6-4AC6-87F8-081C3A25493C}" presName="hierChild4" presStyleCnt="0"/>
      <dgm:spPr/>
    </dgm:pt>
    <dgm:pt modelId="{43FF51F4-3243-4174-951D-74D86FD95DAB}" type="pres">
      <dgm:prSet presAssocID="{281C6F25-1DD6-4AC6-87F8-081C3A25493C}" presName="hierChild5" presStyleCnt="0"/>
      <dgm:spPr/>
    </dgm:pt>
    <dgm:pt modelId="{287B07B3-1A9A-4CDD-BB49-630BA1A0B999}" type="pres">
      <dgm:prSet presAssocID="{EC30A6B8-FE78-4392-A3CD-97C2C275559F}" presName="hierChild7" presStyleCnt="0"/>
      <dgm:spPr/>
    </dgm:pt>
  </dgm:ptLst>
  <dgm:cxnLst>
    <dgm:cxn modelId="{309C4B01-33B4-4D18-B1AE-B45CB78ED86D}" type="presOf" srcId="{035DDF15-8820-4CF5-B2E9-FEC130FDC898}" destId="{964F75AA-CAB0-40E2-B1FF-DB7E3D53E667}" srcOrd="0" destOrd="0" presId="urn:microsoft.com/office/officeart/2008/layout/NameandTitleOrganizationalChart"/>
    <dgm:cxn modelId="{41183707-47CA-4E32-AE76-52F4AF95B9E4}" type="presOf" srcId="{EAA3203A-025D-469F-BA31-496CE23D28EB}" destId="{0BCA723E-2603-4670-8324-D6FB226C6CC4}" srcOrd="0" destOrd="0" presId="urn:microsoft.com/office/officeart/2008/layout/NameandTitleOrganizationalChart"/>
    <dgm:cxn modelId="{E53A8C07-829C-49B8-BE14-53C2D167738E}" type="presOf" srcId="{D6B5ABB1-5844-4281-A1FC-81D4F489D4B6}" destId="{BEBDA3C1-DB9D-44D9-9602-BEE988BA64C3}" srcOrd="1" destOrd="0" presId="urn:microsoft.com/office/officeart/2008/layout/NameandTitleOrganizationalChart"/>
    <dgm:cxn modelId="{FDBCED08-39BE-4614-9952-8DD2E17B9943}" type="presOf" srcId="{81964DCA-C2C4-4AB5-9CA6-01B19F8B5C52}" destId="{30FEEF9F-B5D3-4CBD-ACD5-765984C88899}" srcOrd="1" destOrd="0" presId="urn:microsoft.com/office/officeart/2008/layout/NameandTitleOrganizationalChart"/>
    <dgm:cxn modelId="{FAA2570E-42B4-4109-AA45-2EC11384A531}" type="presOf" srcId="{C446861F-BA8F-414E-AFF7-F6F2CF35DD05}" destId="{B549E32C-09F0-4F33-BA1C-A455F0441599}" srcOrd="0" destOrd="0" presId="urn:microsoft.com/office/officeart/2008/layout/NameandTitleOrganizationalChart"/>
    <dgm:cxn modelId="{63960E0F-BF59-4788-8771-4B6D926D84AF}" type="presOf" srcId="{45E7161C-9D42-4959-B208-9BBEBEAA3233}" destId="{7FBB3CF8-ACC1-49F1-8704-C92440C8AD28}" srcOrd="0" destOrd="0" presId="urn:microsoft.com/office/officeart/2008/layout/NameandTitleOrganizationalChart"/>
    <dgm:cxn modelId="{804E4611-38DF-49AC-9C21-2E0AD3CEE595}" type="presOf" srcId="{EC30A6B8-FE78-4392-A3CD-97C2C275559F}" destId="{7DEDC6A5-CC66-429E-9DFB-E72C60A8336D}" srcOrd="1" destOrd="0" presId="urn:microsoft.com/office/officeart/2008/layout/NameandTitleOrganizationalChart"/>
    <dgm:cxn modelId="{361C4114-5D4B-4FA6-A3A1-CAE202AF47AD}" type="presOf" srcId="{D0D71516-5E40-4B04-900E-16BBCA383E13}" destId="{697D11CB-E96A-41F5-8551-E92D5845B86E}" srcOrd="1" destOrd="0" presId="urn:microsoft.com/office/officeart/2008/layout/NameandTitleOrganizationalChart"/>
    <dgm:cxn modelId="{30048A15-A2CA-4C9D-83DF-E60F16BCD0E6}" type="presOf" srcId="{5B9BAC1D-89CB-4768-A865-B1E36A29DBA6}" destId="{322699B4-42C5-43EE-9D9A-00441E2DD126}" srcOrd="1" destOrd="0" presId="urn:microsoft.com/office/officeart/2008/layout/NameandTitleOrganizationalChart"/>
    <dgm:cxn modelId="{9B1E9616-8234-4ED7-9AD6-14DF32511FF2}" type="presOf" srcId="{D0D71516-5E40-4B04-900E-16BBCA383E13}" destId="{C1F3994E-DD0D-4C3F-AE70-6B2F942087B2}" srcOrd="0" destOrd="0" presId="urn:microsoft.com/office/officeart/2008/layout/NameandTitleOrganizationalChart"/>
    <dgm:cxn modelId="{23460919-3875-4122-9641-A04B1C16C3A7}" srcId="{D6B5ABB1-5844-4281-A1FC-81D4F489D4B6}" destId="{5B9BAC1D-89CB-4768-A865-B1E36A29DBA6}" srcOrd="1" destOrd="0" parTransId="{3E3A5EE0-70D6-4080-80ED-7B245ACF40C9}" sibTransId="{4CE9542F-62C2-4F51-9C7E-0B8640E12629}"/>
    <dgm:cxn modelId="{99E14D1B-DCAB-4AA7-8D13-548D94E59F6B}" type="presOf" srcId="{1344255D-C2E8-49F1-A5EF-8D3585561111}" destId="{9F1DB119-468B-47B2-A9A4-DC6152E63F45}" srcOrd="0" destOrd="0" presId="urn:microsoft.com/office/officeart/2008/layout/NameandTitleOrganizationalChart"/>
    <dgm:cxn modelId="{246B7222-6A4B-483D-A15F-1CC32D8E2DD5}" srcId="{EC30A6B8-FE78-4392-A3CD-97C2C275559F}" destId="{281C6F25-1DD6-4AC6-87F8-081C3A25493C}" srcOrd="1" destOrd="0" parTransId="{B1071A68-AABF-4AC0-A2A1-3F21167FF1D1}" sibTransId="{612E2881-3B12-4374-9682-FDEF80C5629E}"/>
    <dgm:cxn modelId="{DD379A36-FEA7-4187-B5CA-6E0E9721FB6C}" type="presOf" srcId="{2350F94C-567F-4F74-BBF6-2A0DD219DF40}" destId="{F0E3115E-7B48-4AA4-9BE1-56B212D2D9CF}" srcOrd="0" destOrd="0" presId="urn:microsoft.com/office/officeart/2008/layout/NameandTitleOrganizationalChart"/>
    <dgm:cxn modelId="{9B188B3F-4540-4B66-A8BF-EC3C81C65C0C}" type="presOf" srcId="{F5B29C24-5D85-4E0C-94CC-64A0A0E21895}" destId="{4CA3A7C7-5EAA-4406-9C0D-9F4388265592}" srcOrd="0" destOrd="0" presId="urn:microsoft.com/office/officeart/2008/layout/NameandTitleOrganizationalChart"/>
    <dgm:cxn modelId="{02F8CC5C-8A69-4D8A-9F54-12CE537112C3}" type="presOf" srcId="{D8C882E8-1977-499E-9BB4-BF442F4C0E6E}" destId="{B0905139-0DEA-4F9E-9CEF-659CEEB84199}" srcOrd="0" destOrd="0" presId="urn:microsoft.com/office/officeart/2008/layout/NameandTitleOrganizationalChart"/>
    <dgm:cxn modelId="{29A70E68-2607-4717-B366-F51B03B08E47}" type="presOf" srcId="{36E70D21-46A0-4592-8311-EB98F14B65F4}" destId="{79B75B89-4057-48FA-B76A-A769AA56BF6A}" srcOrd="0" destOrd="0" presId="urn:microsoft.com/office/officeart/2008/layout/NameandTitleOrganizationalChart"/>
    <dgm:cxn modelId="{2F908849-2590-4EF1-9F3F-6A5AA5713DD4}" srcId="{81964DCA-C2C4-4AB5-9CA6-01B19F8B5C52}" destId="{D6B5ABB1-5844-4281-A1FC-81D4F489D4B6}" srcOrd="0" destOrd="0" parTransId="{6482A0C1-3F39-4B03-B77D-91ED9F41FFDB}" sibTransId="{313FF476-AC9B-4C16-B6A5-E06D1390B292}"/>
    <dgm:cxn modelId="{2E6BDA6A-E18D-4B3C-8849-AE8D0D7AF04C}" type="presOf" srcId="{18EF53F9-7361-4026-A49C-2779CB779ED8}" destId="{07862F02-478F-430A-802A-AFCFC30B8263}" srcOrd="0" destOrd="0" presId="urn:microsoft.com/office/officeart/2008/layout/NameandTitleOrganizationalChart"/>
    <dgm:cxn modelId="{A3AF466D-DF89-4B0E-9C84-2096A7ADB198}" srcId="{18EF53F9-7361-4026-A49C-2779CB779ED8}" destId="{2350F94C-567F-4F74-BBF6-2A0DD219DF40}" srcOrd="0" destOrd="0" parTransId="{DCFC1D2E-5640-4008-9ECF-C97C5F590FBE}" sibTransId="{8D87D39E-6DE3-4BB5-9D21-B77A1514B32A}"/>
    <dgm:cxn modelId="{B3EBEF70-90F4-43AA-8C11-26A40B3193C4}" type="presOf" srcId="{D6B5ABB1-5844-4281-A1FC-81D4F489D4B6}" destId="{1356F0F4-F951-4982-93F3-FE78EA77D25F}" srcOrd="0" destOrd="0" presId="urn:microsoft.com/office/officeart/2008/layout/NameandTitleOrganizationalChart"/>
    <dgm:cxn modelId="{0091C471-3BF9-4F68-9875-523DF0E6DE53}" type="presOf" srcId="{D8C882E8-1977-499E-9BB4-BF442F4C0E6E}" destId="{9DBF09BD-A624-4E8F-8035-4F3BAEDBA924}" srcOrd="1" destOrd="0" presId="urn:microsoft.com/office/officeart/2008/layout/NameandTitleOrganizationalChart"/>
    <dgm:cxn modelId="{23CAE275-E184-43E3-9937-5AE2631A73A8}" type="presOf" srcId="{27269D7A-AABA-40A2-8B18-6FFEE1FB05B5}" destId="{40038220-1BE1-49AA-9392-F7F68B1152CF}" srcOrd="0" destOrd="0" presId="urn:microsoft.com/office/officeart/2008/layout/NameandTitleOrganizationalChart"/>
    <dgm:cxn modelId="{F7EBED76-F73C-4022-90DA-38A90850F7A9}" srcId="{D6B5ABB1-5844-4281-A1FC-81D4F489D4B6}" destId="{36E70D21-46A0-4592-8311-EB98F14B65F4}" srcOrd="0" destOrd="0" parTransId="{5FF667EB-9A31-46F4-98F9-22989575DF00}" sibTransId="{45E7161C-9D42-4959-B208-9BBEBEAA3233}"/>
    <dgm:cxn modelId="{EDD73478-96D7-4E9B-A65D-66D5A2E0D842}" type="presOf" srcId="{685884EF-0EDF-4F9F-85C2-075CFCDBE1C1}" destId="{9FDC07D1-EB5C-4B3D-BF2F-8D5B5199FA3B}" srcOrd="0" destOrd="0" presId="urn:microsoft.com/office/officeart/2008/layout/NameandTitleOrganizationalChart"/>
    <dgm:cxn modelId="{DD170F84-95B7-4096-A56C-AFF1D5BBE02E}" type="presOf" srcId="{5FF667EB-9A31-46F4-98F9-22989575DF00}" destId="{7EB81520-7147-4FF2-8243-73C471FF79E9}" srcOrd="0" destOrd="0" presId="urn:microsoft.com/office/officeart/2008/layout/NameandTitleOrganizationalChart"/>
    <dgm:cxn modelId="{2FD7938E-4EAE-4AC5-83C4-10E0F6A645D2}" type="presOf" srcId="{2A8F179C-4512-44C9-87BD-59E8CE661EA2}" destId="{6DEC2736-E154-4B03-A6FE-74AF36993206}" srcOrd="0" destOrd="0" presId="urn:microsoft.com/office/officeart/2008/layout/NameandTitleOrganizationalChart"/>
    <dgm:cxn modelId="{A813BA91-59A2-41A9-BBF2-4703305FD96F}" type="presOf" srcId="{2350F94C-567F-4F74-BBF6-2A0DD219DF40}" destId="{5E756CA6-6FF7-4E8E-9E18-DAB08DB67D23}" srcOrd="1" destOrd="0" presId="urn:microsoft.com/office/officeart/2008/layout/NameandTitleOrganizationalChart"/>
    <dgm:cxn modelId="{EB9BDC92-8DA6-4897-AB4B-0B75689945E6}" type="presOf" srcId="{36E70D21-46A0-4592-8311-EB98F14B65F4}" destId="{26A2F526-A3DF-46B6-A3FF-C0DB1FA902ED}" srcOrd="1" destOrd="0" presId="urn:microsoft.com/office/officeart/2008/layout/NameandTitleOrganizationalChart"/>
    <dgm:cxn modelId="{29751597-F4FB-4D52-B2EC-207D8524A65A}" type="presOf" srcId="{281C6F25-1DD6-4AC6-87F8-081C3A25493C}" destId="{AB3215BE-F691-4FD3-BB11-B9A4C4A691BA}" srcOrd="0" destOrd="0" presId="urn:microsoft.com/office/officeart/2008/layout/NameandTitleOrganizationalChart"/>
    <dgm:cxn modelId="{4EFC0D99-2045-4FF0-B2E7-3E47834998EF}" srcId="{2350F94C-567F-4F74-BBF6-2A0DD219DF40}" destId="{EC30A6B8-FE78-4392-A3CD-97C2C275559F}" srcOrd="1" destOrd="0" parTransId="{1344255D-C2E8-49F1-A5EF-8D3585561111}" sibTransId="{EAA3203A-025D-469F-BA31-496CE23D28EB}"/>
    <dgm:cxn modelId="{74E74A9A-9C29-4847-825E-244C1857B129}" type="presOf" srcId="{8D87D39E-6DE3-4BB5-9D21-B77A1514B32A}" destId="{00F1A48C-1BEC-4471-889F-429919ECF53B}" srcOrd="0" destOrd="0" presId="urn:microsoft.com/office/officeart/2008/layout/NameandTitleOrganizationalChart"/>
    <dgm:cxn modelId="{9EC8429D-886C-44B7-B0B5-337599CB79BE}" type="presOf" srcId="{5B9BAC1D-89CB-4768-A865-B1E36A29DBA6}" destId="{2A2185F4-BD02-4C5C-BB0A-FD4CB20D8A91}" srcOrd="0" destOrd="0" presId="urn:microsoft.com/office/officeart/2008/layout/NameandTitleOrganizationalChart"/>
    <dgm:cxn modelId="{0581BA9D-BD85-4576-A6C7-24EF06ADE911}" srcId="{EC30A6B8-FE78-4392-A3CD-97C2C275559F}" destId="{52E44D7F-44BF-4C66-9CD8-19F1681DB2AF}" srcOrd="0" destOrd="0" parTransId="{035DDF15-8820-4CF5-B2E9-FEC130FDC898}" sibTransId="{2E3990F7-BC9E-441F-B1F3-73A43A7E5F30}"/>
    <dgm:cxn modelId="{21CAAAA7-9966-406D-B232-4A1798AD1B6B}" type="presOf" srcId="{2E3990F7-BC9E-441F-B1F3-73A43A7E5F30}" destId="{AD9D9BA1-4EB8-4840-9544-BCE27402BC5B}" srcOrd="0" destOrd="0" presId="urn:microsoft.com/office/officeart/2008/layout/NameandTitleOrganizationalChart"/>
    <dgm:cxn modelId="{62CE1CAE-CD7B-4218-B8A5-0540CA66673D}" type="presOf" srcId="{3E3A5EE0-70D6-4080-80ED-7B245ACF40C9}" destId="{430BD6E4-EB0B-4DEB-8AB0-9249D7283EA6}" srcOrd="0" destOrd="0" presId="urn:microsoft.com/office/officeart/2008/layout/NameandTitleOrganizationalChart"/>
    <dgm:cxn modelId="{382B37B4-97D7-42A2-B7A4-6BFC2C0409D4}" srcId="{2350F94C-567F-4F74-BBF6-2A0DD219DF40}" destId="{81964DCA-C2C4-4AB5-9CA6-01B19F8B5C52}" srcOrd="0" destOrd="0" parTransId="{9D2F1586-CC21-4FBF-838E-62A94F2B7397}" sibTransId="{EFD3E2AB-642B-468D-A5E1-5099B72EBF95}"/>
    <dgm:cxn modelId="{B1179BB8-420B-4794-805E-124FF2CDB590}" type="presOf" srcId="{81964DCA-C2C4-4AB5-9CA6-01B19F8B5C52}" destId="{65A7409C-7D7E-4B6E-85FD-44CD151A918A}" srcOrd="0" destOrd="0" presId="urn:microsoft.com/office/officeart/2008/layout/NameandTitleOrganizationalChart"/>
    <dgm:cxn modelId="{36BB23BA-481A-447C-B68B-F87F8D23FAFB}" type="presOf" srcId="{B1071A68-AABF-4AC0-A2A1-3F21167FF1D1}" destId="{CA13917D-BB06-4479-883C-EC817726EB3B}" srcOrd="0" destOrd="0" presId="urn:microsoft.com/office/officeart/2008/layout/NameandTitleOrganizationalChart"/>
    <dgm:cxn modelId="{512C4EBD-FEB7-4DE0-AF0A-9EE7B9C87055}" type="presOf" srcId="{4CE9542F-62C2-4F51-9C7E-0B8640E12629}" destId="{FF15DB4D-D4F1-4E2C-B5EE-B6D06F28A63F}" srcOrd="0" destOrd="0" presId="urn:microsoft.com/office/officeart/2008/layout/NameandTitleOrganizationalChart"/>
    <dgm:cxn modelId="{568A32C5-D0A0-4157-8808-81F9408B1BB6}" type="presOf" srcId="{9D2F1586-CC21-4FBF-838E-62A94F2B7397}" destId="{2D0EDDAE-6549-4F5F-8327-FA4FFF7C4119}" srcOrd="0" destOrd="0" presId="urn:microsoft.com/office/officeart/2008/layout/NameandTitleOrganizationalChart"/>
    <dgm:cxn modelId="{2843A1C5-794D-4D58-B022-156DE4F3B40B}" srcId="{81964DCA-C2C4-4AB5-9CA6-01B19F8B5C52}" destId="{D8C882E8-1977-499E-9BB4-BF442F4C0E6E}" srcOrd="1" destOrd="0" parTransId="{F5B29C24-5D85-4E0C-94CC-64A0A0E21895}" sibTransId="{C446861F-BA8F-414E-AFF7-F6F2CF35DD05}"/>
    <dgm:cxn modelId="{73FE52C9-66E8-4E9C-9EFE-64F221036F7E}" type="presOf" srcId="{EFD3E2AB-642B-468D-A5E1-5099B72EBF95}" destId="{A52C42BE-012B-466D-8BD2-406AE27C9CCD}" srcOrd="0" destOrd="0" presId="urn:microsoft.com/office/officeart/2008/layout/NameandTitleOrganizationalChart"/>
    <dgm:cxn modelId="{03CA6DD2-92DD-4947-BB4D-566521D0AADD}" type="presOf" srcId="{52E44D7F-44BF-4C66-9CD8-19F1681DB2AF}" destId="{CA8867E4-4352-4BA8-B9DC-F4FA68D475C5}" srcOrd="0" destOrd="0" presId="urn:microsoft.com/office/officeart/2008/layout/NameandTitleOrganizationalChart"/>
    <dgm:cxn modelId="{A48A8ED6-659E-4F71-9D8A-8ABDB981245E}" type="presOf" srcId="{281C6F25-1DD6-4AC6-87F8-081C3A25493C}" destId="{49B2D852-DFF5-4FFA-BC9C-A7ABDDE7605C}" srcOrd="1" destOrd="0" presId="urn:microsoft.com/office/officeart/2008/layout/NameandTitleOrganizationalChart"/>
    <dgm:cxn modelId="{1CAAE7D8-9168-44AE-811A-FCC8CC8482DF}" type="presOf" srcId="{6482A0C1-3F39-4B03-B77D-91ED9F41FFDB}" destId="{7DD3A74A-80B5-4C64-B573-9EA1B1E69F63}" srcOrd="0" destOrd="0" presId="urn:microsoft.com/office/officeart/2008/layout/NameandTitleOrganizationalChart"/>
    <dgm:cxn modelId="{F6B047E3-3D33-48BE-A017-4B1EF6FF5EBE}" srcId="{D8C882E8-1977-499E-9BB4-BF442F4C0E6E}" destId="{8580CA7E-1FB0-469A-82D4-68A02B87A541}" srcOrd="0" destOrd="0" parTransId="{EB8075E9-DD56-4AEE-A383-C78B6A30EF60}" sibTransId="{685884EF-0EDF-4F9F-85C2-075CFCDBE1C1}"/>
    <dgm:cxn modelId="{5EE67BE4-00D7-4408-A154-36069B8405CA}" srcId="{D8C882E8-1977-499E-9BB4-BF442F4C0E6E}" destId="{D0D71516-5E40-4B04-900E-16BBCA383E13}" srcOrd="1" destOrd="0" parTransId="{27269D7A-AABA-40A2-8B18-6FFEE1FB05B5}" sibTransId="{2A8F179C-4512-44C9-87BD-59E8CE661EA2}"/>
    <dgm:cxn modelId="{66A7F6E4-F61D-44E0-A1ED-F9A05B90DB25}" type="presOf" srcId="{52E44D7F-44BF-4C66-9CD8-19F1681DB2AF}" destId="{84066D44-7E01-49FE-80F7-340503D2948C}" srcOrd="1" destOrd="0" presId="urn:microsoft.com/office/officeart/2008/layout/NameandTitleOrganizationalChart"/>
    <dgm:cxn modelId="{5FBE4FEA-A918-4935-AC92-898930935434}" type="presOf" srcId="{612E2881-3B12-4374-9682-FDEF80C5629E}" destId="{64539F7F-86F9-4E3A-9419-E2AA9DAC85E2}" srcOrd="0" destOrd="0" presId="urn:microsoft.com/office/officeart/2008/layout/NameandTitleOrganizationalChart"/>
    <dgm:cxn modelId="{1B9689EC-0414-42D7-9B3B-D23979BDE6A1}" type="presOf" srcId="{8580CA7E-1FB0-469A-82D4-68A02B87A541}" destId="{1A5B8CDB-101D-41D5-A893-4865A99D802C}" srcOrd="0" destOrd="0" presId="urn:microsoft.com/office/officeart/2008/layout/NameandTitleOrganizationalChart"/>
    <dgm:cxn modelId="{1437FFEE-7D74-4AE4-9195-466241597050}" type="presOf" srcId="{EC30A6B8-FE78-4392-A3CD-97C2C275559F}" destId="{87EBD017-62D8-447B-9A9B-A96D9589A2DF}" srcOrd="0" destOrd="0" presId="urn:microsoft.com/office/officeart/2008/layout/NameandTitleOrganizationalChart"/>
    <dgm:cxn modelId="{4A7B5DF7-4BC7-495A-A0F6-ABD0185C44ED}" type="presOf" srcId="{8580CA7E-1FB0-469A-82D4-68A02B87A541}" destId="{522AFA8C-6DE9-4976-A7E0-C158C82B9396}" srcOrd="1" destOrd="0" presId="urn:microsoft.com/office/officeart/2008/layout/NameandTitleOrganizationalChart"/>
    <dgm:cxn modelId="{DED7B9F7-E8BB-4A3B-9837-84895ACE3D63}" type="presOf" srcId="{313FF476-AC9B-4C16-B6A5-E06D1390B292}" destId="{05AE1F7E-57BC-45FC-8F1D-0E44BF0B60C4}" srcOrd="0" destOrd="0" presId="urn:microsoft.com/office/officeart/2008/layout/NameandTitleOrganizationalChart"/>
    <dgm:cxn modelId="{2B42A4FD-EB84-4E85-923E-C31AEB3F4E78}" type="presOf" srcId="{EB8075E9-DD56-4AEE-A383-C78B6A30EF60}" destId="{E0CF5073-3E77-494D-B6E1-4A05C2E5368C}" srcOrd="0" destOrd="0" presId="urn:microsoft.com/office/officeart/2008/layout/NameandTitleOrganizationalChart"/>
    <dgm:cxn modelId="{3EFAC3FF-DE2A-4C6C-8424-CE6CFB71B8BD}" type="presParOf" srcId="{07862F02-478F-430A-802A-AFCFC30B8263}" destId="{52ED086E-6DA1-4648-9FD8-E934C22907EA}" srcOrd="0" destOrd="0" presId="urn:microsoft.com/office/officeart/2008/layout/NameandTitleOrganizationalChart"/>
    <dgm:cxn modelId="{1B73F6A7-8031-4A83-A14C-535234DD7BF4}" type="presParOf" srcId="{52ED086E-6DA1-4648-9FD8-E934C22907EA}" destId="{6057A126-CF86-49BE-8321-B4274695370B}" srcOrd="0" destOrd="0" presId="urn:microsoft.com/office/officeart/2008/layout/NameandTitleOrganizationalChart"/>
    <dgm:cxn modelId="{F6F2AF1B-937F-4D28-B22A-B9F63D1F7781}" type="presParOf" srcId="{6057A126-CF86-49BE-8321-B4274695370B}" destId="{F0E3115E-7B48-4AA4-9BE1-56B212D2D9CF}" srcOrd="0" destOrd="0" presId="urn:microsoft.com/office/officeart/2008/layout/NameandTitleOrganizationalChart"/>
    <dgm:cxn modelId="{AD314185-4169-487A-B48A-5B225DA084D6}" type="presParOf" srcId="{6057A126-CF86-49BE-8321-B4274695370B}" destId="{00F1A48C-1BEC-4471-889F-429919ECF53B}" srcOrd="1" destOrd="0" presId="urn:microsoft.com/office/officeart/2008/layout/NameandTitleOrganizationalChart"/>
    <dgm:cxn modelId="{E8E60F97-9F15-4904-9F4C-BCA700F80617}" type="presParOf" srcId="{6057A126-CF86-49BE-8321-B4274695370B}" destId="{5E756CA6-6FF7-4E8E-9E18-DAB08DB67D23}" srcOrd="2" destOrd="0" presId="urn:microsoft.com/office/officeart/2008/layout/NameandTitleOrganizationalChart"/>
    <dgm:cxn modelId="{6E82056D-AB9F-4F37-A6CA-C5E8EF6BE568}" type="presParOf" srcId="{52ED086E-6DA1-4648-9FD8-E934C22907EA}" destId="{96D95717-0245-491C-8362-BC6C738D8B0A}" srcOrd="1" destOrd="0" presId="urn:microsoft.com/office/officeart/2008/layout/NameandTitleOrganizationalChart"/>
    <dgm:cxn modelId="{6289027C-70D5-4932-AE1E-53FEF8E9FC8C}" type="presParOf" srcId="{52ED086E-6DA1-4648-9FD8-E934C22907EA}" destId="{A9F6D05B-E86F-4A21-9A94-1C3428035637}" srcOrd="2" destOrd="0" presId="urn:microsoft.com/office/officeart/2008/layout/NameandTitleOrganizationalChart"/>
    <dgm:cxn modelId="{F73922ED-C331-4D7F-B470-A9C7B1BE6B3C}" type="presParOf" srcId="{A9F6D05B-E86F-4A21-9A94-1C3428035637}" destId="{2D0EDDAE-6549-4F5F-8327-FA4FFF7C4119}" srcOrd="0" destOrd="0" presId="urn:microsoft.com/office/officeart/2008/layout/NameandTitleOrganizationalChart"/>
    <dgm:cxn modelId="{7A253CB8-8D0F-4FDC-9716-FA0B19556B06}" type="presParOf" srcId="{A9F6D05B-E86F-4A21-9A94-1C3428035637}" destId="{B97119DA-B4B9-4CFA-9383-B4C2508CFCA0}" srcOrd="1" destOrd="0" presId="urn:microsoft.com/office/officeart/2008/layout/NameandTitleOrganizationalChart"/>
    <dgm:cxn modelId="{728ED7CD-71BF-46D1-B36F-388D9756F22D}" type="presParOf" srcId="{B97119DA-B4B9-4CFA-9383-B4C2508CFCA0}" destId="{74AE64E6-1512-4D55-969E-39518D0BEE19}" srcOrd="0" destOrd="0" presId="urn:microsoft.com/office/officeart/2008/layout/NameandTitleOrganizationalChart"/>
    <dgm:cxn modelId="{07EEE367-9D33-4909-86CA-114733BB0D69}" type="presParOf" srcId="{74AE64E6-1512-4D55-969E-39518D0BEE19}" destId="{65A7409C-7D7E-4B6E-85FD-44CD151A918A}" srcOrd="0" destOrd="0" presId="urn:microsoft.com/office/officeart/2008/layout/NameandTitleOrganizationalChart"/>
    <dgm:cxn modelId="{BDF33BE0-C4AF-4995-979E-42CBC47F0CFB}" type="presParOf" srcId="{74AE64E6-1512-4D55-969E-39518D0BEE19}" destId="{A52C42BE-012B-466D-8BD2-406AE27C9CCD}" srcOrd="1" destOrd="0" presId="urn:microsoft.com/office/officeart/2008/layout/NameandTitleOrganizationalChart"/>
    <dgm:cxn modelId="{68746DFC-7252-4C44-A5CD-A29C58F1B78F}" type="presParOf" srcId="{74AE64E6-1512-4D55-969E-39518D0BEE19}" destId="{30FEEF9F-B5D3-4CBD-ACD5-765984C88899}" srcOrd="2" destOrd="0" presId="urn:microsoft.com/office/officeart/2008/layout/NameandTitleOrganizationalChart"/>
    <dgm:cxn modelId="{501A3DBF-BF08-47D9-BDD7-DD7519EE96E4}" type="presParOf" srcId="{B97119DA-B4B9-4CFA-9383-B4C2508CFCA0}" destId="{CA043816-2ED2-4E22-A6C2-77FBCCDA31E8}" srcOrd="1" destOrd="0" presId="urn:microsoft.com/office/officeart/2008/layout/NameandTitleOrganizationalChart"/>
    <dgm:cxn modelId="{DB2151A1-53BA-4359-9B5E-B1A75364D37A}" type="presParOf" srcId="{CA043816-2ED2-4E22-A6C2-77FBCCDA31E8}" destId="{7DD3A74A-80B5-4C64-B573-9EA1B1E69F63}" srcOrd="0" destOrd="0" presId="urn:microsoft.com/office/officeart/2008/layout/NameandTitleOrganizationalChart"/>
    <dgm:cxn modelId="{E6CEFD4C-67BB-4A85-8C22-58125A29FEA3}" type="presParOf" srcId="{CA043816-2ED2-4E22-A6C2-77FBCCDA31E8}" destId="{E9B897CF-DB67-4D54-9B1F-E7A778255BB4}" srcOrd="1" destOrd="0" presId="urn:microsoft.com/office/officeart/2008/layout/NameandTitleOrganizationalChart"/>
    <dgm:cxn modelId="{019C9277-55D7-48BE-BA4F-6ACF8929A25C}" type="presParOf" srcId="{E9B897CF-DB67-4D54-9B1F-E7A778255BB4}" destId="{8C2D58DF-9B4E-43F0-B4B2-A232E182FC00}" srcOrd="0" destOrd="0" presId="urn:microsoft.com/office/officeart/2008/layout/NameandTitleOrganizationalChart"/>
    <dgm:cxn modelId="{A224A429-5E84-49A8-8955-800E4080AB45}" type="presParOf" srcId="{8C2D58DF-9B4E-43F0-B4B2-A232E182FC00}" destId="{1356F0F4-F951-4982-93F3-FE78EA77D25F}" srcOrd="0" destOrd="0" presId="urn:microsoft.com/office/officeart/2008/layout/NameandTitleOrganizationalChart"/>
    <dgm:cxn modelId="{0B5EF345-3EEC-4F78-A9D6-43E5B2AB6075}" type="presParOf" srcId="{8C2D58DF-9B4E-43F0-B4B2-A232E182FC00}" destId="{05AE1F7E-57BC-45FC-8F1D-0E44BF0B60C4}" srcOrd="1" destOrd="0" presId="urn:microsoft.com/office/officeart/2008/layout/NameandTitleOrganizationalChart"/>
    <dgm:cxn modelId="{3AD579A8-7147-4804-8D41-76EE9A81306E}" type="presParOf" srcId="{8C2D58DF-9B4E-43F0-B4B2-A232E182FC00}" destId="{BEBDA3C1-DB9D-44D9-9602-BEE988BA64C3}" srcOrd="2" destOrd="0" presId="urn:microsoft.com/office/officeart/2008/layout/NameandTitleOrganizationalChart"/>
    <dgm:cxn modelId="{EFB3E8B2-E67D-46D9-8C5D-E5CF24B5F3D3}" type="presParOf" srcId="{E9B897CF-DB67-4D54-9B1F-E7A778255BB4}" destId="{A6BEA484-4BE5-48D6-9312-1F1166F1F63E}" srcOrd="1" destOrd="0" presId="urn:microsoft.com/office/officeart/2008/layout/NameandTitleOrganizationalChart"/>
    <dgm:cxn modelId="{C1B69562-39E1-4909-99AF-34C4066E999E}" type="presParOf" srcId="{A6BEA484-4BE5-48D6-9312-1F1166F1F63E}" destId="{7EB81520-7147-4FF2-8243-73C471FF79E9}" srcOrd="0" destOrd="0" presId="urn:microsoft.com/office/officeart/2008/layout/NameandTitleOrganizationalChart"/>
    <dgm:cxn modelId="{68C42761-5566-4DFE-B267-A5ECA6BCB1A2}" type="presParOf" srcId="{A6BEA484-4BE5-48D6-9312-1F1166F1F63E}" destId="{9AB1AC84-5F9F-4E16-81EC-8DFA36F624D0}" srcOrd="1" destOrd="0" presId="urn:microsoft.com/office/officeart/2008/layout/NameandTitleOrganizationalChart"/>
    <dgm:cxn modelId="{9D01E0E7-88C2-46D0-807D-61233E8F5E65}" type="presParOf" srcId="{9AB1AC84-5F9F-4E16-81EC-8DFA36F624D0}" destId="{C9BCD70B-4360-4145-BE2B-6A44396FEC31}" srcOrd="0" destOrd="0" presId="urn:microsoft.com/office/officeart/2008/layout/NameandTitleOrganizationalChart"/>
    <dgm:cxn modelId="{D8757431-318D-479C-BDA9-D30B132D19D0}" type="presParOf" srcId="{C9BCD70B-4360-4145-BE2B-6A44396FEC31}" destId="{79B75B89-4057-48FA-B76A-A769AA56BF6A}" srcOrd="0" destOrd="0" presId="urn:microsoft.com/office/officeart/2008/layout/NameandTitleOrganizationalChart"/>
    <dgm:cxn modelId="{51164C9E-EC65-4F32-9937-EE478E5985BC}" type="presParOf" srcId="{C9BCD70B-4360-4145-BE2B-6A44396FEC31}" destId="{7FBB3CF8-ACC1-49F1-8704-C92440C8AD28}" srcOrd="1" destOrd="0" presId="urn:microsoft.com/office/officeart/2008/layout/NameandTitleOrganizationalChart"/>
    <dgm:cxn modelId="{A5B8FDBE-2F94-4A6B-9ADF-B93756734780}" type="presParOf" srcId="{C9BCD70B-4360-4145-BE2B-6A44396FEC31}" destId="{26A2F526-A3DF-46B6-A3FF-C0DB1FA902ED}" srcOrd="2" destOrd="0" presId="urn:microsoft.com/office/officeart/2008/layout/NameandTitleOrganizationalChart"/>
    <dgm:cxn modelId="{CFCE5C65-60D1-4084-A8E1-457FC2056D84}" type="presParOf" srcId="{9AB1AC84-5F9F-4E16-81EC-8DFA36F624D0}" destId="{C36BE4AF-D4D2-4947-ACEB-F8808222CB22}" srcOrd="1" destOrd="0" presId="urn:microsoft.com/office/officeart/2008/layout/NameandTitleOrganizationalChart"/>
    <dgm:cxn modelId="{802B80FC-E660-42AE-AED4-40125F0CD0A7}" type="presParOf" srcId="{9AB1AC84-5F9F-4E16-81EC-8DFA36F624D0}" destId="{F9F905C6-8689-4815-A680-0DA32AEB8E02}" srcOrd="2" destOrd="0" presId="urn:microsoft.com/office/officeart/2008/layout/NameandTitleOrganizationalChart"/>
    <dgm:cxn modelId="{51C75F6A-CAEC-49B9-B504-B954A6C1C54A}" type="presParOf" srcId="{A6BEA484-4BE5-48D6-9312-1F1166F1F63E}" destId="{430BD6E4-EB0B-4DEB-8AB0-9249D7283EA6}" srcOrd="2" destOrd="0" presId="urn:microsoft.com/office/officeart/2008/layout/NameandTitleOrganizationalChart"/>
    <dgm:cxn modelId="{69AACBBE-061A-4733-AFD3-3BE529E6F8B4}" type="presParOf" srcId="{A6BEA484-4BE5-48D6-9312-1F1166F1F63E}" destId="{E578C8E9-2510-4B80-98CD-EC058895CC1D}" srcOrd="3" destOrd="0" presId="urn:microsoft.com/office/officeart/2008/layout/NameandTitleOrganizationalChart"/>
    <dgm:cxn modelId="{886E03E2-88C9-4A24-9C26-8928DDD6DBAA}" type="presParOf" srcId="{E578C8E9-2510-4B80-98CD-EC058895CC1D}" destId="{D7196343-425E-4F51-A10C-AD95A2AB714A}" srcOrd="0" destOrd="0" presId="urn:microsoft.com/office/officeart/2008/layout/NameandTitleOrganizationalChart"/>
    <dgm:cxn modelId="{1C24D32A-DE06-4571-A895-498833A1BCD8}" type="presParOf" srcId="{D7196343-425E-4F51-A10C-AD95A2AB714A}" destId="{2A2185F4-BD02-4C5C-BB0A-FD4CB20D8A91}" srcOrd="0" destOrd="0" presId="urn:microsoft.com/office/officeart/2008/layout/NameandTitleOrganizationalChart"/>
    <dgm:cxn modelId="{8AD7447F-49E8-4BA3-90FF-3093BBEBB656}" type="presParOf" srcId="{D7196343-425E-4F51-A10C-AD95A2AB714A}" destId="{FF15DB4D-D4F1-4E2C-B5EE-B6D06F28A63F}" srcOrd="1" destOrd="0" presId="urn:microsoft.com/office/officeart/2008/layout/NameandTitleOrganizationalChart"/>
    <dgm:cxn modelId="{6A1DB3B0-9EE8-4BE7-84F5-D80B59480714}" type="presParOf" srcId="{D7196343-425E-4F51-A10C-AD95A2AB714A}" destId="{322699B4-42C5-43EE-9D9A-00441E2DD126}" srcOrd="2" destOrd="0" presId="urn:microsoft.com/office/officeart/2008/layout/NameandTitleOrganizationalChart"/>
    <dgm:cxn modelId="{95DBE832-9D64-4051-BA0D-F90DDD6115C1}" type="presParOf" srcId="{E578C8E9-2510-4B80-98CD-EC058895CC1D}" destId="{73B49DB1-98D0-47B4-9254-EC1CB47A73E4}" srcOrd="1" destOrd="0" presId="urn:microsoft.com/office/officeart/2008/layout/NameandTitleOrganizationalChart"/>
    <dgm:cxn modelId="{BD64D5AA-C7C1-4C13-A102-2E7865F5BB45}" type="presParOf" srcId="{E578C8E9-2510-4B80-98CD-EC058895CC1D}" destId="{8E1D2552-077F-4B91-AB52-DC1FB59A6660}" srcOrd="2" destOrd="0" presId="urn:microsoft.com/office/officeart/2008/layout/NameandTitleOrganizationalChart"/>
    <dgm:cxn modelId="{88E7578C-7CC8-4A04-AAEA-733E51F50575}" type="presParOf" srcId="{E9B897CF-DB67-4D54-9B1F-E7A778255BB4}" destId="{AAE80EDB-FA3C-4020-A683-2124F1537818}" srcOrd="2" destOrd="0" presId="urn:microsoft.com/office/officeart/2008/layout/NameandTitleOrganizationalChart"/>
    <dgm:cxn modelId="{25F2C9DB-8588-4DE5-A72B-02A522FA8C66}" type="presParOf" srcId="{CA043816-2ED2-4E22-A6C2-77FBCCDA31E8}" destId="{4CA3A7C7-5EAA-4406-9C0D-9F4388265592}" srcOrd="2" destOrd="0" presId="urn:microsoft.com/office/officeart/2008/layout/NameandTitleOrganizationalChart"/>
    <dgm:cxn modelId="{361DA14F-BF8A-4CF9-93A0-7845BD5C0BE0}" type="presParOf" srcId="{CA043816-2ED2-4E22-A6C2-77FBCCDA31E8}" destId="{BB184297-2941-4717-BD4E-0F884B59037F}" srcOrd="3" destOrd="0" presId="urn:microsoft.com/office/officeart/2008/layout/NameandTitleOrganizationalChart"/>
    <dgm:cxn modelId="{4B56B477-BA36-45D6-A15F-0718D5022F70}" type="presParOf" srcId="{BB184297-2941-4717-BD4E-0F884B59037F}" destId="{FDA56AF1-789F-4084-97C8-5012B90170D0}" srcOrd="0" destOrd="0" presId="urn:microsoft.com/office/officeart/2008/layout/NameandTitleOrganizationalChart"/>
    <dgm:cxn modelId="{F4EFDB8B-50D1-4DBF-B205-1F281F84F2D3}" type="presParOf" srcId="{FDA56AF1-789F-4084-97C8-5012B90170D0}" destId="{B0905139-0DEA-4F9E-9CEF-659CEEB84199}" srcOrd="0" destOrd="0" presId="urn:microsoft.com/office/officeart/2008/layout/NameandTitleOrganizationalChart"/>
    <dgm:cxn modelId="{0B88DC67-18F1-4B3E-8499-8DC4C34982AE}" type="presParOf" srcId="{FDA56AF1-789F-4084-97C8-5012B90170D0}" destId="{B549E32C-09F0-4F33-BA1C-A455F0441599}" srcOrd="1" destOrd="0" presId="urn:microsoft.com/office/officeart/2008/layout/NameandTitleOrganizationalChart"/>
    <dgm:cxn modelId="{1AC81DC9-0835-4382-B3CB-748427DFCA9C}" type="presParOf" srcId="{FDA56AF1-789F-4084-97C8-5012B90170D0}" destId="{9DBF09BD-A624-4E8F-8035-4F3BAEDBA924}" srcOrd="2" destOrd="0" presId="urn:microsoft.com/office/officeart/2008/layout/NameandTitleOrganizationalChart"/>
    <dgm:cxn modelId="{B96160E9-8A99-44B6-B83A-ECA63779276B}" type="presParOf" srcId="{BB184297-2941-4717-BD4E-0F884B59037F}" destId="{3F0799FD-BD0F-426F-8309-5E3591C26ECE}" srcOrd="1" destOrd="0" presId="urn:microsoft.com/office/officeart/2008/layout/NameandTitleOrganizationalChart"/>
    <dgm:cxn modelId="{B4604754-01AA-43AA-B6E8-0479B0857BF4}" type="presParOf" srcId="{3F0799FD-BD0F-426F-8309-5E3591C26ECE}" destId="{E0CF5073-3E77-494D-B6E1-4A05C2E5368C}" srcOrd="0" destOrd="0" presId="urn:microsoft.com/office/officeart/2008/layout/NameandTitleOrganizationalChart"/>
    <dgm:cxn modelId="{957E45A9-DF4D-49E9-BD42-9AE68FA8075E}" type="presParOf" srcId="{3F0799FD-BD0F-426F-8309-5E3591C26ECE}" destId="{DB0DD63B-C4F4-427D-97F3-CC6CAE40D65C}" srcOrd="1" destOrd="0" presId="urn:microsoft.com/office/officeart/2008/layout/NameandTitleOrganizationalChart"/>
    <dgm:cxn modelId="{DBA16B2E-A62D-45C8-B225-7930E78FE843}" type="presParOf" srcId="{DB0DD63B-C4F4-427D-97F3-CC6CAE40D65C}" destId="{D9C52D54-0E7A-4288-8D4D-9E85A465437A}" srcOrd="0" destOrd="0" presId="urn:microsoft.com/office/officeart/2008/layout/NameandTitleOrganizationalChart"/>
    <dgm:cxn modelId="{F739F029-C9CE-42BA-8F11-52EBFAFF8E13}" type="presParOf" srcId="{D9C52D54-0E7A-4288-8D4D-9E85A465437A}" destId="{1A5B8CDB-101D-41D5-A893-4865A99D802C}" srcOrd="0" destOrd="0" presId="urn:microsoft.com/office/officeart/2008/layout/NameandTitleOrganizationalChart"/>
    <dgm:cxn modelId="{D7CF1BB5-1860-43E2-92FA-1738F4EEF373}" type="presParOf" srcId="{D9C52D54-0E7A-4288-8D4D-9E85A465437A}" destId="{9FDC07D1-EB5C-4B3D-BF2F-8D5B5199FA3B}" srcOrd="1" destOrd="0" presId="urn:microsoft.com/office/officeart/2008/layout/NameandTitleOrganizationalChart"/>
    <dgm:cxn modelId="{8DF10C99-8871-4AB5-A933-17C299288A30}" type="presParOf" srcId="{D9C52D54-0E7A-4288-8D4D-9E85A465437A}" destId="{522AFA8C-6DE9-4976-A7E0-C158C82B9396}" srcOrd="2" destOrd="0" presId="urn:microsoft.com/office/officeart/2008/layout/NameandTitleOrganizationalChart"/>
    <dgm:cxn modelId="{45E45D16-C482-49B6-BE16-C3B1B2DD3C63}" type="presParOf" srcId="{DB0DD63B-C4F4-427D-97F3-CC6CAE40D65C}" destId="{EABBC7C5-EE57-4160-9615-047D2E6E4824}" srcOrd="1" destOrd="0" presId="urn:microsoft.com/office/officeart/2008/layout/NameandTitleOrganizationalChart"/>
    <dgm:cxn modelId="{5045F48C-4AF2-471B-A6D7-734EAAD17C64}" type="presParOf" srcId="{DB0DD63B-C4F4-427D-97F3-CC6CAE40D65C}" destId="{2F96F8C7-8A67-4D20-9FBA-58D9697CE67E}" srcOrd="2" destOrd="0" presId="urn:microsoft.com/office/officeart/2008/layout/NameandTitleOrganizationalChart"/>
    <dgm:cxn modelId="{9AA1F4D8-857B-4D87-8D17-D254DE2DABD0}" type="presParOf" srcId="{3F0799FD-BD0F-426F-8309-5E3591C26ECE}" destId="{40038220-1BE1-49AA-9392-F7F68B1152CF}" srcOrd="2" destOrd="0" presId="urn:microsoft.com/office/officeart/2008/layout/NameandTitleOrganizationalChart"/>
    <dgm:cxn modelId="{7F83010F-F6EB-4FD9-A9DF-7D18FB0A0D4A}" type="presParOf" srcId="{3F0799FD-BD0F-426F-8309-5E3591C26ECE}" destId="{98066FB6-3FDD-485B-AE95-0D2D393C21CF}" srcOrd="3" destOrd="0" presId="urn:microsoft.com/office/officeart/2008/layout/NameandTitleOrganizationalChart"/>
    <dgm:cxn modelId="{ED6860BF-F862-4309-9695-AF01CD94832F}" type="presParOf" srcId="{98066FB6-3FDD-485B-AE95-0D2D393C21CF}" destId="{0F2F6317-437C-4373-B63F-217D0A91C886}" srcOrd="0" destOrd="0" presId="urn:microsoft.com/office/officeart/2008/layout/NameandTitleOrganizationalChart"/>
    <dgm:cxn modelId="{C7DF665F-EDF0-4311-84EB-45972A56A177}" type="presParOf" srcId="{0F2F6317-437C-4373-B63F-217D0A91C886}" destId="{C1F3994E-DD0D-4C3F-AE70-6B2F942087B2}" srcOrd="0" destOrd="0" presId="urn:microsoft.com/office/officeart/2008/layout/NameandTitleOrganizationalChart"/>
    <dgm:cxn modelId="{8009BE36-0088-42BE-933D-244B78D4345D}" type="presParOf" srcId="{0F2F6317-437C-4373-B63F-217D0A91C886}" destId="{6DEC2736-E154-4B03-A6FE-74AF36993206}" srcOrd="1" destOrd="0" presId="urn:microsoft.com/office/officeart/2008/layout/NameandTitleOrganizationalChart"/>
    <dgm:cxn modelId="{A4EC3537-C991-4DFD-A912-097D7723AE1C}" type="presParOf" srcId="{0F2F6317-437C-4373-B63F-217D0A91C886}" destId="{697D11CB-E96A-41F5-8551-E92D5845B86E}" srcOrd="2" destOrd="0" presId="urn:microsoft.com/office/officeart/2008/layout/NameandTitleOrganizationalChart"/>
    <dgm:cxn modelId="{33A417B7-F561-440C-911B-095F2F226133}" type="presParOf" srcId="{98066FB6-3FDD-485B-AE95-0D2D393C21CF}" destId="{5371867A-FD5E-487F-A6D4-512701F1C4D3}" srcOrd="1" destOrd="0" presId="urn:microsoft.com/office/officeart/2008/layout/NameandTitleOrganizationalChart"/>
    <dgm:cxn modelId="{5F1CCAF7-5B48-4D15-9B7D-EA87C1A4A8A9}" type="presParOf" srcId="{98066FB6-3FDD-485B-AE95-0D2D393C21CF}" destId="{00734DD2-B79F-484B-A576-152428AD7366}" srcOrd="2" destOrd="0" presId="urn:microsoft.com/office/officeart/2008/layout/NameandTitleOrganizationalChart"/>
    <dgm:cxn modelId="{C511568E-C9EF-481A-9C5E-48397CA4F7A6}" type="presParOf" srcId="{BB184297-2941-4717-BD4E-0F884B59037F}" destId="{E65EB8F7-7E85-4BBC-A0E8-FCC725461481}" srcOrd="2" destOrd="0" presId="urn:microsoft.com/office/officeart/2008/layout/NameandTitleOrganizationalChart"/>
    <dgm:cxn modelId="{63FE243E-0FCD-41A6-AF6B-2E7E5A594419}" type="presParOf" srcId="{B97119DA-B4B9-4CFA-9383-B4C2508CFCA0}" destId="{035A6A29-E560-4CF4-B0CD-ED6779FEC594}" srcOrd="2" destOrd="0" presId="urn:microsoft.com/office/officeart/2008/layout/NameandTitleOrganizationalChart"/>
    <dgm:cxn modelId="{F88A5093-B6D2-42B1-94A0-DD37CC1956E0}" type="presParOf" srcId="{A9F6D05B-E86F-4A21-9A94-1C3428035637}" destId="{9F1DB119-468B-47B2-A9A4-DC6152E63F45}" srcOrd="2" destOrd="0" presId="urn:microsoft.com/office/officeart/2008/layout/NameandTitleOrganizationalChart"/>
    <dgm:cxn modelId="{4F81B0FD-8E8B-473A-822C-26FD3FFCCD96}" type="presParOf" srcId="{A9F6D05B-E86F-4A21-9A94-1C3428035637}" destId="{6619F10D-9D62-408C-A390-1E4639D3581F}" srcOrd="3" destOrd="0" presId="urn:microsoft.com/office/officeart/2008/layout/NameandTitleOrganizationalChart"/>
    <dgm:cxn modelId="{A1E7973D-6428-43B0-8A5F-146CDEE6183D}" type="presParOf" srcId="{6619F10D-9D62-408C-A390-1E4639D3581F}" destId="{DF923D5F-383D-454C-9F52-1203A5A0A204}" srcOrd="0" destOrd="0" presId="urn:microsoft.com/office/officeart/2008/layout/NameandTitleOrganizationalChart"/>
    <dgm:cxn modelId="{199FD7E8-A791-4AF9-B26E-E5D51480F164}" type="presParOf" srcId="{DF923D5F-383D-454C-9F52-1203A5A0A204}" destId="{87EBD017-62D8-447B-9A9B-A96D9589A2DF}" srcOrd="0" destOrd="0" presId="urn:microsoft.com/office/officeart/2008/layout/NameandTitleOrganizationalChart"/>
    <dgm:cxn modelId="{DFAE89CB-6F88-4048-B15A-115F934E1444}" type="presParOf" srcId="{DF923D5F-383D-454C-9F52-1203A5A0A204}" destId="{0BCA723E-2603-4670-8324-D6FB226C6CC4}" srcOrd="1" destOrd="0" presId="urn:microsoft.com/office/officeart/2008/layout/NameandTitleOrganizationalChart"/>
    <dgm:cxn modelId="{721CD173-F5FD-44C6-81B4-024C6BAFED02}" type="presParOf" srcId="{DF923D5F-383D-454C-9F52-1203A5A0A204}" destId="{7DEDC6A5-CC66-429E-9DFB-E72C60A8336D}" srcOrd="2" destOrd="0" presId="urn:microsoft.com/office/officeart/2008/layout/NameandTitleOrganizationalChart"/>
    <dgm:cxn modelId="{64EEEB20-E726-47DA-A2F7-4C9AE5047DA8}" type="presParOf" srcId="{6619F10D-9D62-408C-A390-1E4639D3581F}" destId="{0E0E2DBA-1AD6-4E71-9FC5-9AA84EAB2430}" srcOrd="1" destOrd="0" presId="urn:microsoft.com/office/officeart/2008/layout/NameandTitleOrganizationalChart"/>
    <dgm:cxn modelId="{3961B863-C7D0-4D28-A45B-8382A07CC6FA}" type="presParOf" srcId="{0E0E2DBA-1AD6-4E71-9FC5-9AA84EAB2430}" destId="{964F75AA-CAB0-40E2-B1FF-DB7E3D53E667}" srcOrd="0" destOrd="0" presId="urn:microsoft.com/office/officeart/2008/layout/NameandTitleOrganizationalChart"/>
    <dgm:cxn modelId="{52DC0D30-B58E-494D-848C-4DF0D42F2C6A}" type="presParOf" srcId="{0E0E2DBA-1AD6-4E71-9FC5-9AA84EAB2430}" destId="{F7AF0B10-52A0-45A8-AD49-A3A838973B84}" srcOrd="1" destOrd="0" presId="urn:microsoft.com/office/officeart/2008/layout/NameandTitleOrganizationalChart"/>
    <dgm:cxn modelId="{FBA9283A-B7DE-42C7-AD57-B8958B6E333F}" type="presParOf" srcId="{F7AF0B10-52A0-45A8-AD49-A3A838973B84}" destId="{3CBD5574-0F74-443E-A415-6D1551E6F07C}" srcOrd="0" destOrd="0" presId="urn:microsoft.com/office/officeart/2008/layout/NameandTitleOrganizationalChart"/>
    <dgm:cxn modelId="{B67122B8-79F3-4B00-8DCF-B4A1F29D062E}" type="presParOf" srcId="{3CBD5574-0F74-443E-A415-6D1551E6F07C}" destId="{CA8867E4-4352-4BA8-B9DC-F4FA68D475C5}" srcOrd="0" destOrd="0" presId="urn:microsoft.com/office/officeart/2008/layout/NameandTitleOrganizationalChart"/>
    <dgm:cxn modelId="{3632CBFE-6A19-4B94-A6F7-5CB3B2402AC2}" type="presParOf" srcId="{3CBD5574-0F74-443E-A415-6D1551E6F07C}" destId="{AD9D9BA1-4EB8-4840-9544-BCE27402BC5B}" srcOrd="1" destOrd="0" presId="urn:microsoft.com/office/officeart/2008/layout/NameandTitleOrganizationalChart"/>
    <dgm:cxn modelId="{3417783B-B792-49E1-889B-18FF142C92B2}" type="presParOf" srcId="{3CBD5574-0F74-443E-A415-6D1551E6F07C}" destId="{84066D44-7E01-49FE-80F7-340503D2948C}" srcOrd="2" destOrd="0" presId="urn:microsoft.com/office/officeart/2008/layout/NameandTitleOrganizationalChart"/>
    <dgm:cxn modelId="{613FE0EA-E035-4B30-8C2A-6CEC8476185B}" type="presParOf" srcId="{F7AF0B10-52A0-45A8-AD49-A3A838973B84}" destId="{81737518-6FA9-4813-8C3A-245219F2DF4C}" srcOrd="1" destOrd="0" presId="urn:microsoft.com/office/officeart/2008/layout/NameandTitleOrganizationalChart"/>
    <dgm:cxn modelId="{5EA9CA39-E83C-4C58-B276-7790DA19EE3E}" type="presParOf" srcId="{F7AF0B10-52A0-45A8-AD49-A3A838973B84}" destId="{72BCDD51-71FF-4459-94A6-5ED1DCBE36D1}" srcOrd="2" destOrd="0" presId="urn:microsoft.com/office/officeart/2008/layout/NameandTitleOrganizationalChart"/>
    <dgm:cxn modelId="{6FF51253-8734-4D68-804B-6157CA3A0F64}" type="presParOf" srcId="{0E0E2DBA-1AD6-4E71-9FC5-9AA84EAB2430}" destId="{CA13917D-BB06-4479-883C-EC817726EB3B}" srcOrd="2" destOrd="0" presId="urn:microsoft.com/office/officeart/2008/layout/NameandTitleOrganizationalChart"/>
    <dgm:cxn modelId="{B7531923-0099-4A88-B214-640F7FDECE91}" type="presParOf" srcId="{0E0E2DBA-1AD6-4E71-9FC5-9AA84EAB2430}" destId="{D47AAE17-F324-4587-A825-8F739D26EC87}" srcOrd="3" destOrd="0" presId="urn:microsoft.com/office/officeart/2008/layout/NameandTitleOrganizationalChart"/>
    <dgm:cxn modelId="{DC6341B9-3339-4E72-A693-72EB2D6F51BA}" type="presParOf" srcId="{D47AAE17-F324-4587-A825-8F739D26EC87}" destId="{40A13DA9-74ED-42EA-BBEF-952EAC0383F1}" srcOrd="0" destOrd="0" presId="urn:microsoft.com/office/officeart/2008/layout/NameandTitleOrganizationalChart"/>
    <dgm:cxn modelId="{1B2B2EC2-0CFE-4C4E-8372-7308C97FB72B}" type="presParOf" srcId="{40A13DA9-74ED-42EA-BBEF-952EAC0383F1}" destId="{AB3215BE-F691-4FD3-BB11-B9A4C4A691BA}" srcOrd="0" destOrd="0" presId="urn:microsoft.com/office/officeart/2008/layout/NameandTitleOrganizationalChart"/>
    <dgm:cxn modelId="{767E4203-CAA5-471E-BC07-918F2A7C97BA}" type="presParOf" srcId="{40A13DA9-74ED-42EA-BBEF-952EAC0383F1}" destId="{64539F7F-86F9-4E3A-9419-E2AA9DAC85E2}" srcOrd="1" destOrd="0" presId="urn:microsoft.com/office/officeart/2008/layout/NameandTitleOrganizationalChart"/>
    <dgm:cxn modelId="{21FA8B5D-A4F7-4CAE-A5C7-D72E654807C8}" type="presParOf" srcId="{40A13DA9-74ED-42EA-BBEF-952EAC0383F1}" destId="{49B2D852-DFF5-4FFA-BC9C-A7ABDDE7605C}" srcOrd="2" destOrd="0" presId="urn:microsoft.com/office/officeart/2008/layout/NameandTitleOrganizationalChart"/>
    <dgm:cxn modelId="{74FF8253-F966-44B7-A8C8-D569F94D1A2E}" type="presParOf" srcId="{D47AAE17-F324-4587-A825-8F739D26EC87}" destId="{57F0A926-1876-445A-86EC-19143EC2552E}" srcOrd="1" destOrd="0" presId="urn:microsoft.com/office/officeart/2008/layout/NameandTitleOrganizationalChart"/>
    <dgm:cxn modelId="{669A883E-069D-4C1C-8074-2E84B5D59F83}" type="presParOf" srcId="{D47AAE17-F324-4587-A825-8F739D26EC87}" destId="{43FF51F4-3243-4174-951D-74D86FD95DAB}" srcOrd="2" destOrd="0" presId="urn:microsoft.com/office/officeart/2008/layout/NameandTitleOrganizationalChart"/>
    <dgm:cxn modelId="{E1DD4578-B03D-407C-9991-6AF25664F3CC}" type="presParOf" srcId="{6619F10D-9D62-408C-A390-1E4639D3581F}" destId="{287B07B3-1A9A-4CDD-BB49-630BA1A0B999}"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F53F9-7361-4026-A49C-2779CB779ED8}" type="doc">
      <dgm:prSet loTypeId="urn:microsoft.com/office/officeart/2008/layout/NameandTitleOrganizationalChart" loCatId="hierarchy" qsTypeId="urn:microsoft.com/office/officeart/2005/8/quickstyle/simple1" qsCatId="simple" csTypeId="urn:microsoft.com/office/officeart/2005/8/colors/accent5_5" csCatId="accent5" phldr="1"/>
      <dgm:spPr/>
      <dgm:t>
        <a:bodyPr/>
        <a:lstStyle/>
        <a:p>
          <a:endParaRPr lang="pl-PL"/>
        </a:p>
      </dgm:t>
    </dgm:pt>
    <dgm:pt modelId="{2350F94C-567F-4F74-BBF6-2A0DD219DF40}">
      <dgm:prSet phldrT="[Tekst]"/>
      <dgm:spPr/>
      <dgm:t>
        <a:bodyPr/>
        <a:lstStyle/>
        <a:p>
          <a:r>
            <a:rPr lang="pl-PL"/>
            <a:t>ROE</a:t>
          </a:r>
        </a:p>
      </dgm:t>
    </dgm:pt>
    <dgm:pt modelId="{DCFC1D2E-5640-4008-9ECF-C97C5F590FBE}" type="parTrans" cxnId="{A3AF466D-DF89-4B0E-9C84-2096A7ADB198}">
      <dgm:prSet/>
      <dgm:spPr/>
      <dgm:t>
        <a:bodyPr/>
        <a:lstStyle/>
        <a:p>
          <a:endParaRPr lang="pl-PL"/>
        </a:p>
      </dgm:t>
    </dgm:pt>
    <dgm:pt modelId="{8D87D39E-6DE3-4BB5-9D21-B77A1514B32A}" type="sibTrans" cxnId="{A3AF466D-DF89-4B0E-9C84-2096A7ADB198}">
      <dgm:prSet/>
      <dgm:spPr/>
      <dgm:t>
        <a:bodyPr/>
        <a:lstStyle/>
        <a:p>
          <a:pPr algn="ctr"/>
          <a:r>
            <a:rPr lang="pl-PL" b="1"/>
            <a:t> 6</a:t>
          </a:r>
          <a:r>
            <a:rPr lang="pl-PL" b="1" i="0" u="none"/>
            <a:t>%</a:t>
          </a:r>
          <a:endParaRPr lang="pl-PL" b="1"/>
        </a:p>
      </dgm:t>
    </dgm:pt>
    <dgm:pt modelId="{81964DCA-C2C4-4AB5-9CA6-01B19F8B5C52}" type="asst">
      <dgm:prSet phldrT="[Tekst]"/>
      <dgm:spPr/>
      <dgm:t>
        <a:bodyPr/>
        <a:lstStyle/>
        <a:p>
          <a:r>
            <a:rPr lang="pl-PL"/>
            <a:t>ROA</a:t>
          </a:r>
        </a:p>
      </dgm:t>
    </dgm:pt>
    <dgm:pt modelId="{9D2F1586-CC21-4FBF-838E-62A94F2B7397}" type="parTrans" cxnId="{382B37B4-97D7-42A2-B7A4-6BFC2C0409D4}">
      <dgm:prSet/>
      <dgm:spPr/>
      <dgm:t>
        <a:bodyPr/>
        <a:lstStyle/>
        <a:p>
          <a:endParaRPr lang="pl-PL"/>
        </a:p>
      </dgm:t>
    </dgm:pt>
    <dgm:pt modelId="{EFD3E2AB-642B-468D-A5E1-5099B72EBF95}" type="sibTrans" cxnId="{382B37B4-97D7-42A2-B7A4-6BFC2C0409D4}">
      <dgm:prSet/>
      <dgm:spPr/>
      <dgm:t>
        <a:bodyPr/>
        <a:lstStyle/>
        <a:p>
          <a:pPr algn="ctr"/>
          <a:r>
            <a:rPr lang="pl-PL" b="1"/>
            <a:t> </a:t>
          </a:r>
          <a:r>
            <a:rPr lang="pl-PL" b="1" i="0" u="none"/>
            <a:t>3%</a:t>
          </a:r>
          <a:endParaRPr lang="pl-PL" b="1"/>
        </a:p>
      </dgm:t>
    </dgm:pt>
    <dgm:pt modelId="{EC30A6B8-FE78-4392-A3CD-97C2C275559F}" type="asst">
      <dgm:prSet/>
      <dgm:spPr/>
      <dgm:t>
        <a:bodyPr/>
        <a:lstStyle/>
        <a:p>
          <a:r>
            <a:rPr lang="pl-PL"/>
            <a:t>Mnożnik kapitałowy</a:t>
          </a:r>
        </a:p>
      </dgm:t>
    </dgm:pt>
    <dgm:pt modelId="{1344255D-C2E8-49F1-A5EF-8D3585561111}" type="parTrans" cxnId="{4EFC0D99-2045-4FF0-B2E7-3E47834998EF}">
      <dgm:prSet/>
      <dgm:spPr/>
      <dgm:t>
        <a:bodyPr/>
        <a:lstStyle/>
        <a:p>
          <a:endParaRPr lang="pl-PL"/>
        </a:p>
      </dgm:t>
    </dgm:pt>
    <dgm:pt modelId="{EAA3203A-025D-469F-BA31-496CE23D28EB}" type="sibTrans" cxnId="{4EFC0D99-2045-4FF0-B2E7-3E47834998EF}">
      <dgm:prSet/>
      <dgm:spPr/>
      <dgm:t>
        <a:bodyPr/>
        <a:lstStyle/>
        <a:p>
          <a:pPr algn="ctr"/>
          <a:r>
            <a:rPr lang="pl-PL" b="1"/>
            <a:t> </a:t>
          </a:r>
          <a:r>
            <a:rPr lang="pl-PL" b="1" i="0" u="none"/>
            <a:t>2,114</a:t>
          </a:r>
          <a:endParaRPr lang="pl-PL" b="1"/>
        </a:p>
      </dgm:t>
    </dgm:pt>
    <dgm:pt modelId="{D6B5ABB1-5844-4281-A1FC-81D4F489D4B6}">
      <dgm:prSet/>
      <dgm:spPr/>
      <dgm:t>
        <a:bodyPr/>
        <a:lstStyle/>
        <a:p>
          <a:r>
            <a:rPr lang="pl-PL"/>
            <a:t>ROS</a:t>
          </a:r>
        </a:p>
      </dgm:t>
    </dgm:pt>
    <dgm:pt modelId="{6482A0C1-3F39-4B03-B77D-91ED9F41FFDB}" type="parTrans" cxnId="{2F908849-2590-4EF1-9F3F-6A5AA5713DD4}">
      <dgm:prSet/>
      <dgm:spPr/>
      <dgm:t>
        <a:bodyPr/>
        <a:lstStyle/>
        <a:p>
          <a:endParaRPr lang="pl-PL"/>
        </a:p>
      </dgm:t>
    </dgm:pt>
    <dgm:pt modelId="{313FF476-AC9B-4C16-B6A5-E06D1390B292}" type="sibTrans" cxnId="{2F908849-2590-4EF1-9F3F-6A5AA5713DD4}">
      <dgm:prSet/>
      <dgm:spPr/>
      <dgm:t>
        <a:bodyPr/>
        <a:lstStyle/>
        <a:p>
          <a:pPr algn="ctr"/>
          <a:r>
            <a:rPr lang="pl-PL" b="1"/>
            <a:t> </a:t>
          </a:r>
          <a:r>
            <a:rPr lang="pl-PL" b="1" i="0" u="none"/>
            <a:t>8%</a:t>
          </a:r>
        </a:p>
      </dgm:t>
    </dgm:pt>
    <dgm:pt modelId="{D8C882E8-1977-499E-9BB4-BF442F4C0E6E}">
      <dgm:prSet/>
      <dgm:spPr/>
      <dgm:t>
        <a:bodyPr/>
        <a:lstStyle/>
        <a:p>
          <a:r>
            <a:rPr lang="pl-PL"/>
            <a:t>Produktywność aktywów</a:t>
          </a:r>
        </a:p>
      </dgm:t>
    </dgm:pt>
    <dgm:pt modelId="{F5B29C24-5D85-4E0C-94CC-64A0A0E21895}" type="parTrans" cxnId="{2843A1C5-794D-4D58-B022-156DE4F3B40B}">
      <dgm:prSet/>
      <dgm:spPr/>
      <dgm:t>
        <a:bodyPr/>
        <a:lstStyle/>
        <a:p>
          <a:endParaRPr lang="pl-PL"/>
        </a:p>
      </dgm:t>
    </dgm:pt>
    <dgm:pt modelId="{C446861F-BA8F-414E-AFF7-F6F2CF35DD05}" type="sibTrans" cxnId="{2843A1C5-794D-4D58-B022-156DE4F3B40B}">
      <dgm:prSet/>
      <dgm:spPr/>
      <dgm:t>
        <a:bodyPr/>
        <a:lstStyle/>
        <a:p>
          <a:pPr algn="ctr"/>
          <a:r>
            <a:rPr lang="pl-PL" b="1" i="0" u="none"/>
            <a:t>0,348</a:t>
          </a:r>
          <a:endParaRPr lang="pl-PL" b="1"/>
        </a:p>
      </dgm:t>
    </dgm:pt>
    <dgm:pt modelId="{52E44D7F-44BF-4C66-9CD8-19F1681DB2AF}">
      <dgm:prSet/>
      <dgm:spPr/>
      <dgm:t>
        <a:bodyPr/>
        <a:lstStyle/>
        <a:p>
          <a:r>
            <a:rPr lang="pl-PL"/>
            <a:t>Pasywa ogółem</a:t>
          </a:r>
        </a:p>
      </dgm:t>
    </dgm:pt>
    <dgm:pt modelId="{035DDF15-8820-4CF5-B2E9-FEC130FDC898}" type="parTrans" cxnId="{0581BA9D-BD85-4576-A6C7-24EF06ADE911}">
      <dgm:prSet/>
      <dgm:spPr/>
      <dgm:t>
        <a:bodyPr/>
        <a:lstStyle/>
        <a:p>
          <a:endParaRPr lang="pl-PL"/>
        </a:p>
      </dgm:t>
    </dgm:pt>
    <dgm:pt modelId="{2E3990F7-BC9E-441F-B1F3-73A43A7E5F30}" type="sibTrans" cxnId="{0581BA9D-BD85-4576-A6C7-24EF06ADE911}">
      <dgm:prSet/>
      <dgm:spPr/>
      <dgm:t>
        <a:bodyPr/>
        <a:lstStyle/>
        <a:p>
          <a:r>
            <a:rPr lang="pl-PL" b="1"/>
            <a:t> </a:t>
          </a:r>
          <a:r>
            <a:rPr lang="pl-PL" b="1" i="0" u="none"/>
            <a:t>30696800</a:t>
          </a:r>
        </a:p>
      </dgm:t>
    </dgm:pt>
    <dgm:pt modelId="{281C6F25-1DD6-4AC6-87F8-081C3A25493C}">
      <dgm:prSet/>
      <dgm:spPr/>
      <dgm:t>
        <a:bodyPr/>
        <a:lstStyle/>
        <a:p>
          <a:r>
            <a:rPr lang="pl-PL"/>
            <a:t>Kapitał własny</a:t>
          </a:r>
        </a:p>
      </dgm:t>
    </dgm:pt>
    <dgm:pt modelId="{B1071A68-AABF-4AC0-A2A1-3F21167FF1D1}" type="parTrans" cxnId="{246B7222-6A4B-483D-A15F-1CC32D8E2DD5}">
      <dgm:prSet/>
      <dgm:spPr/>
      <dgm:t>
        <a:bodyPr/>
        <a:lstStyle/>
        <a:p>
          <a:endParaRPr lang="pl-PL"/>
        </a:p>
      </dgm:t>
    </dgm:pt>
    <dgm:pt modelId="{612E2881-3B12-4374-9682-FDEF80C5629E}" type="sibTrans" cxnId="{246B7222-6A4B-483D-A15F-1CC32D8E2DD5}">
      <dgm:prSet/>
      <dgm:spPr/>
      <dgm:t>
        <a:bodyPr/>
        <a:lstStyle/>
        <a:p>
          <a:r>
            <a:rPr lang="pl-PL" b="1"/>
            <a:t>14523400</a:t>
          </a:r>
        </a:p>
      </dgm:t>
    </dgm:pt>
    <dgm:pt modelId="{36E70D21-46A0-4592-8311-EB98F14B65F4}">
      <dgm:prSet/>
      <dgm:spPr/>
      <dgm:t>
        <a:bodyPr/>
        <a:lstStyle/>
        <a:p>
          <a:r>
            <a:rPr lang="pl-PL"/>
            <a:t>Zysk netto</a:t>
          </a:r>
        </a:p>
      </dgm:t>
    </dgm:pt>
    <dgm:pt modelId="{5FF667EB-9A31-46F4-98F9-22989575DF00}" type="parTrans" cxnId="{F7EBED76-F73C-4022-90DA-38A90850F7A9}">
      <dgm:prSet/>
      <dgm:spPr/>
      <dgm:t>
        <a:bodyPr/>
        <a:lstStyle/>
        <a:p>
          <a:endParaRPr lang="pl-PL"/>
        </a:p>
      </dgm:t>
    </dgm:pt>
    <dgm:pt modelId="{45E7161C-9D42-4959-B208-9BBEBEAA3233}" type="sibTrans" cxnId="{F7EBED76-F73C-4022-90DA-38A90850F7A9}">
      <dgm:prSet/>
      <dgm:spPr/>
      <dgm:t>
        <a:bodyPr/>
        <a:lstStyle/>
        <a:p>
          <a:r>
            <a:rPr lang="pl-PL" b="1" i="0" u="none"/>
            <a:t>816100</a:t>
          </a:r>
          <a:endParaRPr lang="pl-PL" b="1"/>
        </a:p>
      </dgm:t>
    </dgm:pt>
    <dgm:pt modelId="{5B9BAC1D-89CB-4768-A865-B1E36A29DBA6}">
      <dgm:prSet/>
      <dgm:spPr/>
      <dgm:t>
        <a:bodyPr/>
        <a:lstStyle/>
        <a:p>
          <a:r>
            <a:rPr lang="pl-PL"/>
            <a:t>Przychody ze sprz. prod.</a:t>
          </a:r>
        </a:p>
      </dgm:t>
    </dgm:pt>
    <dgm:pt modelId="{3E3A5EE0-70D6-4080-80ED-7B245ACF40C9}" type="parTrans" cxnId="{23460919-3875-4122-9641-A04B1C16C3A7}">
      <dgm:prSet/>
      <dgm:spPr/>
      <dgm:t>
        <a:bodyPr/>
        <a:lstStyle/>
        <a:p>
          <a:endParaRPr lang="pl-PL"/>
        </a:p>
      </dgm:t>
    </dgm:pt>
    <dgm:pt modelId="{4CE9542F-62C2-4F51-9C7E-0B8640E12629}" type="sibTrans" cxnId="{23460919-3875-4122-9641-A04B1C16C3A7}">
      <dgm:prSet/>
      <dgm:spPr/>
      <dgm:t>
        <a:bodyPr/>
        <a:lstStyle/>
        <a:p>
          <a:r>
            <a:rPr lang="pl-PL" b="1"/>
            <a:t> </a:t>
          </a:r>
          <a:r>
            <a:rPr lang="pl-PL" b="1" i="0" u="none"/>
            <a:t>10686100</a:t>
          </a:r>
          <a:endParaRPr lang="pl-PL" b="1"/>
        </a:p>
      </dgm:t>
    </dgm:pt>
    <dgm:pt modelId="{8580CA7E-1FB0-469A-82D4-68A02B87A541}">
      <dgm:prSet/>
      <dgm:spPr/>
      <dgm:t>
        <a:bodyPr/>
        <a:lstStyle/>
        <a:p>
          <a:r>
            <a:rPr lang="pl-PL"/>
            <a:t>Przychody ze sprz. prod.</a:t>
          </a:r>
        </a:p>
      </dgm:t>
    </dgm:pt>
    <dgm:pt modelId="{EB8075E9-DD56-4AEE-A383-C78B6A30EF60}" type="parTrans" cxnId="{F6B047E3-3D33-48BE-A017-4B1EF6FF5EBE}">
      <dgm:prSet/>
      <dgm:spPr/>
      <dgm:t>
        <a:bodyPr/>
        <a:lstStyle/>
        <a:p>
          <a:endParaRPr lang="pl-PL"/>
        </a:p>
      </dgm:t>
    </dgm:pt>
    <dgm:pt modelId="{685884EF-0EDF-4F9F-85C2-075CFCDBE1C1}" type="sibTrans" cxnId="{F6B047E3-3D33-48BE-A017-4B1EF6FF5EBE}">
      <dgm:prSet/>
      <dgm:spPr/>
      <dgm:t>
        <a:bodyPr/>
        <a:lstStyle/>
        <a:p>
          <a:r>
            <a:rPr lang="pl-PL" b="1"/>
            <a:t> </a:t>
          </a:r>
          <a:r>
            <a:rPr lang="pl-PL" b="1" i="0" u="none"/>
            <a:t>10686100</a:t>
          </a:r>
        </a:p>
      </dgm:t>
    </dgm:pt>
    <dgm:pt modelId="{D0D71516-5E40-4B04-900E-16BBCA383E13}">
      <dgm:prSet/>
      <dgm:spPr/>
      <dgm:t>
        <a:bodyPr/>
        <a:lstStyle/>
        <a:p>
          <a:r>
            <a:rPr lang="pl-PL"/>
            <a:t>Aktywa ogółem</a:t>
          </a:r>
        </a:p>
      </dgm:t>
    </dgm:pt>
    <dgm:pt modelId="{27269D7A-AABA-40A2-8B18-6FFEE1FB05B5}" type="parTrans" cxnId="{5EE67BE4-00D7-4408-A154-36069B8405CA}">
      <dgm:prSet/>
      <dgm:spPr/>
      <dgm:t>
        <a:bodyPr/>
        <a:lstStyle/>
        <a:p>
          <a:endParaRPr lang="pl-PL"/>
        </a:p>
      </dgm:t>
    </dgm:pt>
    <dgm:pt modelId="{2A8F179C-4512-44C9-87BD-59E8CE661EA2}" type="sibTrans" cxnId="{5EE67BE4-00D7-4408-A154-36069B8405CA}">
      <dgm:prSet/>
      <dgm:spPr/>
      <dgm:t>
        <a:bodyPr/>
        <a:lstStyle/>
        <a:p>
          <a:r>
            <a:rPr lang="pl-PL" b="1"/>
            <a:t> </a:t>
          </a:r>
          <a:r>
            <a:rPr lang="pl-PL" b="1" i="0" u="none"/>
            <a:t>30696800</a:t>
          </a:r>
        </a:p>
      </dgm:t>
    </dgm:pt>
    <dgm:pt modelId="{07862F02-478F-430A-802A-AFCFC30B8263}" type="pres">
      <dgm:prSet presAssocID="{18EF53F9-7361-4026-A49C-2779CB779ED8}" presName="hierChild1" presStyleCnt="0">
        <dgm:presLayoutVars>
          <dgm:orgChart val="1"/>
          <dgm:chPref val="1"/>
          <dgm:dir/>
          <dgm:animOne val="branch"/>
          <dgm:animLvl val="lvl"/>
          <dgm:resizeHandles/>
        </dgm:presLayoutVars>
      </dgm:prSet>
      <dgm:spPr/>
    </dgm:pt>
    <dgm:pt modelId="{52ED086E-6DA1-4648-9FD8-E934C22907EA}" type="pres">
      <dgm:prSet presAssocID="{2350F94C-567F-4F74-BBF6-2A0DD219DF40}" presName="hierRoot1" presStyleCnt="0">
        <dgm:presLayoutVars>
          <dgm:hierBranch val="init"/>
        </dgm:presLayoutVars>
      </dgm:prSet>
      <dgm:spPr/>
    </dgm:pt>
    <dgm:pt modelId="{6057A126-CF86-49BE-8321-B4274695370B}" type="pres">
      <dgm:prSet presAssocID="{2350F94C-567F-4F74-BBF6-2A0DD219DF40}" presName="rootComposite1" presStyleCnt="0"/>
      <dgm:spPr/>
    </dgm:pt>
    <dgm:pt modelId="{F0E3115E-7B48-4AA4-9BE1-56B212D2D9CF}" type="pres">
      <dgm:prSet presAssocID="{2350F94C-567F-4F74-BBF6-2A0DD219DF40}" presName="rootText1" presStyleLbl="node0" presStyleIdx="0" presStyleCnt="1" custLinFactNeighborX="-65238" custLinFactNeighborY="-39790">
        <dgm:presLayoutVars>
          <dgm:chMax/>
          <dgm:chPref val="3"/>
        </dgm:presLayoutVars>
      </dgm:prSet>
      <dgm:spPr/>
    </dgm:pt>
    <dgm:pt modelId="{00F1A48C-1BEC-4471-889F-429919ECF53B}" type="pres">
      <dgm:prSet presAssocID="{2350F94C-567F-4F74-BBF6-2A0DD219DF40}" presName="titleText1" presStyleLbl="fgAcc0" presStyleIdx="0" presStyleCnt="1" custLinFactY="-12738" custLinFactNeighborX="-77574" custLinFactNeighborY="-100000">
        <dgm:presLayoutVars>
          <dgm:chMax val="0"/>
          <dgm:chPref val="0"/>
        </dgm:presLayoutVars>
      </dgm:prSet>
      <dgm:spPr/>
    </dgm:pt>
    <dgm:pt modelId="{5E756CA6-6FF7-4E8E-9E18-DAB08DB67D23}" type="pres">
      <dgm:prSet presAssocID="{2350F94C-567F-4F74-BBF6-2A0DD219DF40}" presName="rootConnector1" presStyleLbl="node1" presStyleIdx="0" presStyleCnt="8"/>
      <dgm:spPr/>
    </dgm:pt>
    <dgm:pt modelId="{96D95717-0245-491C-8362-BC6C738D8B0A}" type="pres">
      <dgm:prSet presAssocID="{2350F94C-567F-4F74-BBF6-2A0DD219DF40}" presName="hierChild2" presStyleCnt="0"/>
      <dgm:spPr/>
    </dgm:pt>
    <dgm:pt modelId="{A9F6D05B-E86F-4A21-9A94-1C3428035637}" type="pres">
      <dgm:prSet presAssocID="{2350F94C-567F-4F74-BBF6-2A0DD219DF40}" presName="hierChild3" presStyleCnt="0"/>
      <dgm:spPr/>
    </dgm:pt>
    <dgm:pt modelId="{2D0EDDAE-6549-4F5F-8327-FA4FFF7C4119}" type="pres">
      <dgm:prSet presAssocID="{9D2F1586-CC21-4FBF-838E-62A94F2B7397}" presName="Name96" presStyleLbl="parChTrans1D2" presStyleIdx="0" presStyleCnt="2"/>
      <dgm:spPr/>
    </dgm:pt>
    <dgm:pt modelId="{B97119DA-B4B9-4CFA-9383-B4C2508CFCA0}" type="pres">
      <dgm:prSet presAssocID="{81964DCA-C2C4-4AB5-9CA6-01B19F8B5C52}" presName="hierRoot3" presStyleCnt="0">
        <dgm:presLayoutVars>
          <dgm:hierBranch val="init"/>
        </dgm:presLayoutVars>
      </dgm:prSet>
      <dgm:spPr/>
    </dgm:pt>
    <dgm:pt modelId="{74AE64E6-1512-4D55-969E-39518D0BEE19}" type="pres">
      <dgm:prSet presAssocID="{81964DCA-C2C4-4AB5-9CA6-01B19F8B5C52}" presName="rootComposite3" presStyleCnt="0"/>
      <dgm:spPr/>
    </dgm:pt>
    <dgm:pt modelId="{65A7409C-7D7E-4B6E-85FD-44CD151A918A}" type="pres">
      <dgm:prSet presAssocID="{81964DCA-C2C4-4AB5-9CA6-01B19F8B5C52}" presName="rootText3" presStyleLbl="asst1" presStyleIdx="0" presStyleCnt="2">
        <dgm:presLayoutVars>
          <dgm:chPref val="3"/>
        </dgm:presLayoutVars>
      </dgm:prSet>
      <dgm:spPr/>
    </dgm:pt>
    <dgm:pt modelId="{A52C42BE-012B-466D-8BD2-406AE27C9CCD}" type="pres">
      <dgm:prSet presAssocID="{81964DCA-C2C4-4AB5-9CA6-01B19F8B5C52}" presName="titleText3" presStyleLbl="fgAcc2" presStyleIdx="0" presStyleCnt="2">
        <dgm:presLayoutVars>
          <dgm:chMax val="0"/>
          <dgm:chPref val="0"/>
        </dgm:presLayoutVars>
      </dgm:prSet>
      <dgm:spPr/>
    </dgm:pt>
    <dgm:pt modelId="{30FEEF9F-B5D3-4CBD-ACD5-765984C88899}" type="pres">
      <dgm:prSet presAssocID="{81964DCA-C2C4-4AB5-9CA6-01B19F8B5C52}" presName="rootConnector3" presStyleLbl="asst1" presStyleIdx="0" presStyleCnt="2"/>
      <dgm:spPr/>
    </dgm:pt>
    <dgm:pt modelId="{CA043816-2ED2-4E22-A6C2-77FBCCDA31E8}" type="pres">
      <dgm:prSet presAssocID="{81964DCA-C2C4-4AB5-9CA6-01B19F8B5C52}" presName="hierChild6" presStyleCnt="0"/>
      <dgm:spPr/>
    </dgm:pt>
    <dgm:pt modelId="{7DD3A74A-80B5-4C64-B573-9EA1B1E69F63}" type="pres">
      <dgm:prSet presAssocID="{6482A0C1-3F39-4B03-B77D-91ED9F41FFDB}" presName="Name37" presStyleLbl="parChTrans1D3" presStyleIdx="0" presStyleCnt="4"/>
      <dgm:spPr/>
    </dgm:pt>
    <dgm:pt modelId="{E9B897CF-DB67-4D54-9B1F-E7A778255BB4}" type="pres">
      <dgm:prSet presAssocID="{D6B5ABB1-5844-4281-A1FC-81D4F489D4B6}" presName="hierRoot2" presStyleCnt="0">
        <dgm:presLayoutVars>
          <dgm:hierBranch val="init"/>
        </dgm:presLayoutVars>
      </dgm:prSet>
      <dgm:spPr/>
    </dgm:pt>
    <dgm:pt modelId="{8C2D58DF-9B4E-43F0-B4B2-A232E182FC00}" type="pres">
      <dgm:prSet presAssocID="{D6B5ABB1-5844-4281-A1FC-81D4F489D4B6}" presName="rootComposite" presStyleCnt="0"/>
      <dgm:spPr/>
    </dgm:pt>
    <dgm:pt modelId="{1356F0F4-F951-4982-93F3-FE78EA77D25F}" type="pres">
      <dgm:prSet presAssocID="{D6B5ABB1-5844-4281-A1FC-81D4F489D4B6}" presName="rootText" presStyleLbl="node1" presStyleIdx="0" presStyleCnt="8">
        <dgm:presLayoutVars>
          <dgm:chMax/>
          <dgm:chPref val="3"/>
        </dgm:presLayoutVars>
      </dgm:prSet>
      <dgm:spPr/>
    </dgm:pt>
    <dgm:pt modelId="{05AE1F7E-57BC-45FC-8F1D-0E44BF0B60C4}" type="pres">
      <dgm:prSet presAssocID="{D6B5ABB1-5844-4281-A1FC-81D4F489D4B6}" presName="titleText2" presStyleLbl="fgAcc1" presStyleIdx="0" presStyleCnt="8">
        <dgm:presLayoutVars>
          <dgm:chMax val="0"/>
          <dgm:chPref val="0"/>
        </dgm:presLayoutVars>
      </dgm:prSet>
      <dgm:spPr/>
    </dgm:pt>
    <dgm:pt modelId="{BEBDA3C1-DB9D-44D9-9602-BEE988BA64C3}" type="pres">
      <dgm:prSet presAssocID="{D6B5ABB1-5844-4281-A1FC-81D4F489D4B6}" presName="rootConnector" presStyleLbl="node3" presStyleIdx="0" presStyleCnt="0"/>
      <dgm:spPr/>
    </dgm:pt>
    <dgm:pt modelId="{A6BEA484-4BE5-48D6-9312-1F1166F1F63E}" type="pres">
      <dgm:prSet presAssocID="{D6B5ABB1-5844-4281-A1FC-81D4F489D4B6}" presName="hierChild4" presStyleCnt="0"/>
      <dgm:spPr/>
    </dgm:pt>
    <dgm:pt modelId="{7EB81520-7147-4FF2-8243-73C471FF79E9}" type="pres">
      <dgm:prSet presAssocID="{5FF667EB-9A31-46F4-98F9-22989575DF00}" presName="Name37" presStyleLbl="parChTrans1D4" presStyleIdx="0" presStyleCnt="4"/>
      <dgm:spPr/>
    </dgm:pt>
    <dgm:pt modelId="{9AB1AC84-5F9F-4E16-81EC-8DFA36F624D0}" type="pres">
      <dgm:prSet presAssocID="{36E70D21-46A0-4592-8311-EB98F14B65F4}" presName="hierRoot2" presStyleCnt="0">
        <dgm:presLayoutVars>
          <dgm:hierBranch val="init"/>
        </dgm:presLayoutVars>
      </dgm:prSet>
      <dgm:spPr/>
    </dgm:pt>
    <dgm:pt modelId="{C9BCD70B-4360-4145-BE2B-6A44396FEC31}" type="pres">
      <dgm:prSet presAssocID="{36E70D21-46A0-4592-8311-EB98F14B65F4}" presName="rootComposite" presStyleCnt="0"/>
      <dgm:spPr/>
    </dgm:pt>
    <dgm:pt modelId="{79B75B89-4057-48FA-B76A-A769AA56BF6A}" type="pres">
      <dgm:prSet presAssocID="{36E70D21-46A0-4592-8311-EB98F14B65F4}" presName="rootText" presStyleLbl="node1" presStyleIdx="1" presStyleCnt="8">
        <dgm:presLayoutVars>
          <dgm:chMax/>
          <dgm:chPref val="3"/>
        </dgm:presLayoutVars>
      </dgm:prSet>
      <dgm:spPr/>
    </dgm:pt>
    <dgm:pt modelId="{7FBB3CF8-ACC1-49F1-8704-C92440C8AD28}" type="pres">
      <dgm:prSet presAssocID="{36E70D21-46A0-4592-8311-EB98F14B65F4}" presName="titleText2" presStyleLbl="fgAcc1" presStyleIdx="1" presStyleCnt="8">
        <dgm:presLayoutVars>
          <dgm:chMax val="0"/>
          <dgm:chPref val="0"/>
        </dgm:presLayoutVars>
      </dgm:prSet>
      <dgm:spPr/>
    </dgm:pt>
    <dgm:pt modelId="{26A2F526-A3DF-46B6-A3FF-C0DB1FA902ED}" type="pres">
      <dgm:prSet presAssocID="{36E70D21-46A0-4592-8311-EB98F14B65F4}" presName="rootConnector" presStyleLbl="node4" presStyleIdx="0" presStyleCnt="0"/>
      <dgm:spPr/>
    </dgm:pt>
    <dgm:pt modelId="{C36BE4AF-D4D2-4947-ACEB-F8808222CB22}" type="pres">
      <dgm:prSet presAssocID="{36E70D21-46A0-4592-8311-EB98F14B65F4}" presName="hierChild4" presStyleCnt="0"/>
      <dgm:spPr/>
    </dgm:pt>
    <dgm:pt modelId="{F9F905C6-8689-4815-A680-0DA32AEB8E02}" type="pres">
      <dgm:prSet presAssocID="{36E70D21-46A0-4592-8311-EB98F14B65F4}" presName="hierChild5" presStyleCnt="0"/>
      <dgm:spPr/>
    </dgm:pt>
    <dgm:pt modelId="{430BD6E4-EB0B-4DEB-8AB0-9249D7283EA6}" type="pres">
      <dgm:prSet presAssocID="{3E3A5EE0-70D6-4080-80ED-7B245ACF40C9}" presName="Name37" presStyleLbl="parChTrans1D4" presStyleIdx="1" presStyleCnt="4"/>
      <dgm:spPr/>
    </dgm:pt>
    <dgm:pt modelId="{E578C8E9-2510-4B80-98CD-EC058895CC1D}" type="pres">
      <dgm:prSet presAssocID="{5B9BAC1D-89CB-4768-A865-B1E36A29DBA6}" presName="hierRoot2" presStyleCnt="0">
        <dgm:presLayoutVars>
          <dgm:hierBranch val="init"/>
        </dgm:presLayoutVars>
      </dgm:prSet>
      <dgm:spPr/>
    </dgm:pt>
    <dgm:pt modelId="{D7196343-425E-4F51-A10C-AD95A2AB714A}" type="pres">
      <dgm:prSet presAssocID="{5B9BAC1D-89CB-4768-A865-B1E36A29DBA6}" presName="rootComposite" presStyleCnt="0"/>
      <dgm:spPr/>
    </dgm:pt>
    <dgm:pt modelId="{2A2185F4-BD02-4C5C-BB0A-FD4CB20D8A91}" type="pres">
      <dgm:prSet presAssocID="{5B9BAC1D-89CB-4768-A865-B1E36A29DBA6}" presName="rootText" presStyleLbl="node1" presStyleIdx="2" presStyleCnt="8">
        <dgm:presLayoutVars>
          <dgm:chMax/>
          <dgm:chPref val="3"/>
        </dgm:presLayoutVars>
      </dgm:prSet>
      <dgm:spPr/>
    </dgm:pt>
    <dgm:pt modelId="{FF15DB4D-D4F1-4E2C-B5EE-B6D06F28A63F}" type="pres">
      <dgm:prSet presAssocID="{5B9BAC1D-89CB-4768-A865-B1E36A29DBA6}" presName="titleText2" presStyleLbl="fgAcc1" presStyleIdx="2" presStyleCnt="8">
        <dgm:presLayoutVars>
          <dgm:chMax val="0"/>
          <dgm:chPref val="0"/>
        </dgm:presLayoutVars>
      </dgm:prSet>
      <dgm:spPr/>
    </dgm:pt>
    <dgm:pt modelId="{322699B4-42C5-43EE-9D9A-00441E2DD126}" type="pres">
      <dgm:prSet presAssocID="{5B9BAC1D-89CB-4768-A865-B1E36A29DBA6}" presName="rootConnector" presStyleLbl="node4" presStyleIdx="0" presStyleCnt="0"/>
      <dgm:spPr/>
    </dgm:pt>
    <dgm:pt modelId="{73B49DB1-98D0-47B4-9254-EC1CB47A73E4}" type="pres">
      <dgm:prSet presAssocID="{5B9BAC1D-89CB-4768-A865-B1E36A29DBA6}" presName="hierChild4" presStyleCnt="0"/>
      <dgm:spPr/>
    </dgm:pt>
    <dgm:pt modelId="{8E1D2552-077F-4B91-AB52-DC1FB59A6660}" type="pres">
      <dgm:prSet presAssocID="{5B9BAC1D-89CB-4768-A865-B1E36A29DBA6}" presName="hierChild5" presStyleCnt="0"/>
      <dgm:spPr/>
    </dgm:pt>
    <dgm:pt modelId="{AAE80EDB-FA3C-4020-A683-2124F1537818}" type="pres">
      <dgm:prSet presAssocID="{D6B5ABB1-5844-4281-A1FC-81D4F489D4B6}" presName="hierChild5" presStyleCnt="0"/>
      <dgm:spPr/>
    </dgm:pt>
    <dgm:pt modelId="{4CA3A7C7-5EAA-4406-9C0D-9F4388265592}" type="pres">
      <dgm:prSet presAssocID="{F5B29C24-5D85-4E0C-94CC-64A0A0E21895}" presName="Name37" presStyleLbl="parChTrans1D3" presStyleIdx="1" presStyleCnt="4"/>
      <dgm:spPr/>
    </dgm:pt>
    <dgm:pt modelId="{BB184297-2941-4717-BD4E-0F884B59037F}" type="pres">
      <dgm:prSet presAssocID="{D8C882E8-1977-499E-9BB4-BF442F4C0E6E}" presName="hierRoot2" presStyleCnt="0">
        <dgm:presLayoutVars>
          <dgm:hierBranch val="init"/>
        </dgm:presLayoutVars>
      </dgm:prSet>
      <dgm:spPr/>
    </dgm:pt>
    <dgm:pt modelId="{FDA56AF1-789F-4084-97C8-5012B90170D0}" type="pres">
      <dgm:prSet presAssocID="{D8C882E8-1977-499E-9BB4-BF442F4C0E6E}" presName="rootComposite" presStyleCnt="0"/>
      <dgm:spPr/>
    </dgm:pt>
    <dgm:pt modelId="{B0905139-0DEA-4F9E-9CEF-659CEEB84199}" type="pres">
      <dgm:prSet presAssocID="{D8C882E8-1977-499E-9BB4-BF442F4C0E6E}" presName="rootText" presStyleLbl="node1" presStyleIdx="3" presStyleCnt="8">
        <dgm:presLayoutVars>
          <dgm:chMax/>
          <dgm:chPref val="3"/>
        </dgm:presLayoutVars>
      </dgm:prSet>
      <dgm:spPr/>
    </dgm:pt>
    <dgm:pt modelId="{B549E32C-09F0-4F33-BA1C-A455F0441599}" type="pres">
      <dgm:prSet presAssocID="{D8C882E8-1977-499E-9BB4-BF442F4C0E6E}" presName="titleText2" presStyleLbl="fgAcc1" presStyleIdx="3" presStyleCnt="8">
        <dgm:presLayoutVars>
          <dgm:chMax val="0"/>
          <dgm:chPref val="0"/>
        </dgm:presLayoutVars>
      </dgm:prSet>
      <dgm:spPr/>
    </dgm:pt>
    <dgm:pt modelId="{9DBF09BD-A624-4E8F-8035-4F3BAEDBA924}" type="pres">
      <dgm:prSet presAssocID="{D8C882E8-1977-499E-9BB4-BF442F4C0E6E}" presName="rootConnector" presStyleLbl="node3" presStyleIdx="0" presStyleCnt="0"/>
      <dgm:spPr/>
    </dgm:pt>
    <dgm:pt modelId="{3F0799FD-BD0F-426F-8309-5E3591C26ECE}" type="pres">
      <dgm:prSet presAssocID="{D8C882E8-1977-499E-9BB4-BF442F4C0E6E}" presName="hierChild4" presStyleCnt="0"/>
      <dgm:spPr/>
    </dgm:pt>
    <dgm:pt modelId="{E0CF5073-3E77-494D-B6E1-4A05C2E5368C}" type="pres">
      <dgm:prSet presAssocID="{EB8075E9-DD56-4AEE-A383-C78B6A30EF60}" presName="Name37" presStyleLbl="parChTrans1D4" presStyleIdx="2" presStyleCnt="4"/>
      <dgm:spPr/>
    </dgm:pt>
    <dgm:pt modelId="{DB0DD63B-C4F4-427D-97F3-CC6CAE40D65C}" type="pres">
      <dgm:prSet presAssocID="{8580CA7E-1FB0-469A-82D4-68A02B87A541}" presName="hierRoot2" presStyleCnt="0">
        <dgm:presLayoutVars>
          <dgm:hierBranch val="init"/>
        </dgm:presLayoutVars>
      </dgm:prSet>
      <dgm:spPr/>
    </dgm:pt>
    <dgm:pt modelId="{D9C52D54-0E7A-4288-8D4D-9E85A465437A}" type="pres">
      <dgm:prSet presAssocID="{8580CA7E-1FB0-469A-82D4-68A02B87A541}" presName="rootComposite" presStyleCnt="0"/>
      <dgm:spPr/>
    </dgm:pt>
    <dgm:pt modelId="{1A5B8CDB-101D-41D5-A893-4865A99D802C}" type="pres">
      <dgm:prSet presAssocID="{8580CA7E-1FB0-469A-82D4-68A02B87A541}" presName="rootText" presStyleLbl="node1" presStyleIdx="4" presStyleCnt="8">
        <dgm:presLayoutVars>
          <dgm:chMax/>
          <dgm:chPref val="3"/>
        </dgm:presLayoutVars>
      </dgm:prSet>
      <dgm:spPr/>
    </dgm:pt>
    <dgm:pt modelId="{9FDC07D1-EB5C-4B3D-BF2F-8D5B5199FA3B}" type="pres">
      <dgm:prSet presAssocID="{8580CA7E-1FB0-469A-82D4-68A02B87A541}" presName="titleText2" presStyleLbl="fgAcc1" presStyleIdx="4" presStyleCnt="8">
        <dgm:presLayoutVars>
          <dgm:chMax val="0"/>
          <dgm:chPref val="0"/>
        </dgm:presLayoutVars>
      </dgm:prSet>
      <dgm:spPr/>
    </dgm:pt>
    <dgm:pt modelId="{522AFA8C-6DE9-4976-A7E0-C158C82B9396}" type="pres">
      <dgm:prSet presAssocID="{8580CA7E-1FB0-469A-82D4-68A02B87A541}" presName="rootConnector" presStyleLbl="node4" presStyleIdx="0" presStyleCnt="0"/>
      <dgm:spPr/>
    </dgm:pt>
    <dgm:pt modelId="{EABBC7C5-EE57-4160-9615-047D2E6E4824}" type="pres">
      <dgm:prSet presAssocID="{8580CA7E-1FB0-469A-82D4-68A02B87A541}" presName="hierChild4" presStyleCnt="0"/>
      <dgm:spPr/>
    </dgm:pt>
    <dgm:pt modelId="{2F96F8C7-8A67-4D20-9FBA-58D9697CE67E}" type="pres">
      <dgm:prSet presAssocID="{8580CA7E-1FB0-469A-82D4-68A02B87A541}" presName="hierChild5" presStyleCnt="0"/>
      <dgm:spPr/>
    </dgm:pt>
    <dgm:pt modelId="{40038220-1BE1-49AA-9392-F7F68B1152CF}" type="pres">
      <dgm:prSet presAssocID="{27269D7A-AABA-40A2-8B18-6FFEE1FB05B5}" presName="Name37" presStyleLbl="parChTrans1D4" presStyleIdx="3" presStyleCnt="4"/>
      <dgm:spPr/>
    </dgm:pt>
    <dgm:pt modelId="{98066FB6-3FDD-485B-AE95-0D2D393C21CF}" type="pres">
      <dgm:prSet presAssocID="{D0D71516-5E40-4B04-900E-16BBCA383E13}" presName="hierRoot2" presStyleCnt="0">
        <dgm:presLayoutVars>
          <dgm:hierBranch val="init"/>
        </dgm:presLayoutVars>
      </dgm:prSet>
      <dgm:spPr/>
    </dgm:pt>
    <dgm:pt modelId="{0F2F6317-437C-4373-B63F-217D0A91C886}" type="pres">
      <dgm:prSet presAssocID="{D0D71516-5E40-4B04-900E-16BBCA383E13}" presName="rootComposite" presStyleCnt="0"/>
      <dgm:spPr/>
    </dgm:pt>
    <dgm:pt modelId="{C1F3994E-DD0D-4C3F-AE70-6B2F942087B2}" type="pres">
      <dgm:prSet presAssocID="{D0D71516-5E40-4B04-900E-16BBCA383E13}" presName="rootText" presStyleLbl="node1" presStyleIdx="5" presStyleCnt="8">
        <dgm:presLayoutVars>
          <dgm:chMax/>
          <dgm:chPref val="3"/>
        </dgm:presLayoutVars>
      </dgm:prSet>
      <dgm:spPr/>
    </dgm:pt>
    <dgm:pt modelId="{6DEC2736-E154-4B03-A6FE-74AF36993206}" type="pres">
      <dgm:prSet presAssocID="{D0D71516-5E40-4B04-900E-16BBCA383E13}" presName="titleText2" presStyleLbl="fgAcc1" presStyleIdx="5" presStyleCnt="8">
        <dgm:presLayoutVars>
          <dgm:chMax val="0"/>
          <dgm:chPref val="0"/>
        </dgm:presLayoutVars>
      </dgm:prSet>
      <dgm:spPr/>
    </dgm:pt>
    <dgm:pt modelId="{697D11CB-E96A-41F5-8551-E92D5845B86E}" type="pres">
      <dgm:prSet presAssocID="{D0D71516-5E40-4B04-900E-16BBCA383E13}" presName="rootConnector" presStyleLbl="node4" presStyleIdx="0" presStyleCnt="0"/>
      <dgm:spPr/>
    </dgm:pt>
    <dgm:pt modelId="{5371867A-FD5E-487F-A6D4-512701F1C4D3}" type="pres">
      <dgm:prSet presAssocID="{D0D71516-5E40-4B04-900E-16BBCA383E13}" presName="hierChild4" presStyleCnt="0"/>
      <dgm:spPr/>
    </dgm:pt>
    <dgm:pt modelId="{00734DD2-B79F-484B-A576-152428AD7366}" type="pres">
      <dgm:prSet presAssocID="{D0D71516-5E40-4B04-900E-16BBCA383E13}" presName="hierChild5" presStyleCnt="0"/>
      <dgm:spPr/>
    </dgm:pt>
    <dgm:pt modelId="{E65EB8F7-7E85-4BBC-A0E8-FCC725461481}" type="pres">
      <dgm:prSet presAssocID="{D8C882E8-1977-499E-9BB4-BF442F4C0E6E}" presName="hierChild5" presStyleCnt="0"/>
      <dgm:spPr/>
    </dgm:pt>
    <dgm:pt modelId="{035A6A29-E560-4CF4-B0CD-ED6779FEC594}" type="pres">
      <dgm:prSet presAssocID="{81964DCA-C2C4-4AB5-9CA6-01B19F8B5C52}" presName="hierChild7" presStyleCnt="0"/>
      <dgm:spPr/>
    </dgm:pt>
    <dgm:pt modelId="{9F1DB119-468B-47B2-A9A4-DC6152E63F45}" type="pres">
      <dgm:prSet presAssocID="{1344255D-C2E8-49F1-A5EF-8D3585561111}" presName="Name96" presStyleLbl="parChTrans1D2" presStyleIdx="1" presStyleCnt="2"/>
      <dgm:spPr/>
    </dgm:pt>
    <dgm:pt modelId="{6619F10D-9D62-408C-A390-1E4639D3581F}" type="pres">
      <dgm:prSet presAssocID="{EC30A6B8-FE78-4392-A3CD-97C2C275559F}" presName="hierRoot3" presStyleCnt="0">
        <dgm:presLayoutVars>
          <dgm:hierBranch val="init"/>
        </dgm:presLayoutVars>
      </dgm:prSet>
      <dgm:spPr/>
    </dgm:pt>
    <dgm:pt modelId="{DF923D5F-383D-454C-9F52-1203A5A0A204}" type="pres">
      <dgm:prSet presAssocID="{EC30A6B8-FE78-4392-A3CD-97C2C275559F}" presName="rootComposite3" presStyleCnt="0"/>
      <dgm:spPr/>
    </dgm:pt>
    <dgm:pt modelId="{87EBD017-62D8-447B-9A9B-A96D9589A2DF}" type="pres">
      <dgm:prSet presAssocID="{EC30A6B8-FE78-4392-A3CD-97C2C275559F}" presName="rootText3" presStyleLbl="asst1" presStyleIdx="1" presStyleCnt="2">
        <dgm:presLayoutVars>
          <dgm:chPref val="3"/>
        </dgm:presLayoutVars>
      </dgm:prSet>
      <dgm:spPr/>
    </dgm:pt>
    <dgm:pt modelId="{0BCA723E-2603-4670-8324-D6FB226C6CC4}" type="pres">
      <dgm:prSet presAssocID="{EC30A6B8-FE78-4392-A3CD-97C2C275559F}" presName="titleText3" presStyleLbl="fgAcc2" presStyleIdx="1" presStyleCnt="2">
        <dgm:presLayoutVars>
          <dgm:chMax val="0"/>
          <dgm:chPref val="0"/>
        </dgm:presLayoutVars>
      </dgm:prSet>
      <dgm:spPr/>
    </dgm:pt>
    <dgm:pt modelId="{7DEDC6A5-CC66-429E-9DFB-E72C60A8336D}" type="pres">
      <dgm:prSet presAssocID="{EC30A6B8-FE78-4392-A3CD-97C2C275559F}" presName="rootConnector3" presStyleLbl="asst1" presStyleIdx="1" presStyleCnt="2"/>
      <dgm:spPr/>
    </dgm:pt>
    <dgm:pt modelId="{0E0E2DBA-1AD6-4E71-9FC5-9AA84EAB2430}" type="pres">
      <dgm:prSet presAssocID="{EC30A6B8-FE78-4392-A3CD-97C2C275559F}" presName="hierChild6" presStyleCnt="0"/>
      <dgm:spPr/>
    </dgm:pt>
    <dgm:pt modelId="{964F75AA-CAB0-40E2-B1FF-DB7E3D53E667}" type="pres">
      <dgm:prSet presAssocID="{035DDF15-8820-4CF5-B2E9-FEC130FDC898}" presName="Name37" presStyleLbl="parChTrans1D3" presStyleIdx="2" presStyleCnt="4"/>
      <dgm:spPr/>
    </dgm:pt>
    <dgm:pt modelId="{F7AF0B10-52A0-45A8-AD49-A3A838973B84}" type="pres">
      <dgm:prSet presAssocID="{52E44D7F-44BF-4C66-9CD8-19F1681DB2AF}" presName="hierRoot2" presStyleCnt="0">
        <dgm:presLayoutVars>
          <dgm:hierBranch val="init"/>
        </dgm:presLayoutVars>
      </dgm:prSet>
      <dgm:spPr/>
    </dgm:pt>
    <dgm:pt modelId="{3CBD5574-0F74-443E-A415-6D1551E6F07C}" type="pres">
      <dgm:prSet presAssocID="{52E44D7F-44BF-4C66-9CD8-19F1681DB2AF}" presName="rootComposite" presStyleCnt="0"/>
      <dgm:spPr/>
    </dgm:pt>
    <dgm:pt modelId="{CA8867E4-4352-4BA8-B9DC-F4FA68D475C5}" type="pres">
      <dgm:prSet presAssocID="{52E44D7F-44BF-4C66-9CD8-19F1681DB2AF}" presName="rootText" presStyleLbl="node1" presStyleIdx="6" presStyleCnt="8">
        <dgm:presLayoutVars>
          <dgm:chMax/>
          <dgm:chPref val="3"/>
        </dgm:presLayoutVars>
      </dgm:prSet>
      <dgm:spPr/>
    </dgm:pt>
    <dgm:pt modelId="{AD9D9BA1-4EB8-4840-9544-BCE27402BC5B}" type="pres">
      <dgm:prSet presAssocID="{52E44D7F-44BF-4C66-9CD8-19F1681DB2AF}" presName="titleText2" presStyleLbl="fgAcc1" presStyleIdx="6" presStyleCnt="8">
        <dgm:presLayoutVars>
          <dgm:chMax val="0"/>
          <dgm:chPref val="0"/>
        </dgm:presLayoutVars>
      </dgm:prSet>
      <dgm:spPr/>
    </dgm:pt>
    <dgm:pt modelId="{84066D44-7E01-49FE-80F7-340503D2948C}" type="pres">
      <dgm:prSet presAssocID="{52E44D7F-44BF-4C66-9CD8-19F1681DB2AF}" presName="rootConnector" presStyleLbl="node3" presStyleIdx="0" presStyleCnt="0"/>
      <dgm:spPr/>
    </dgm:pt>
    <dgm:pt modelId="{81737518-6FA9-4813-8C3A-245219F2DF4C}" type="pres">
      <dgm:prSet presAssocID="{52E44D7F-44BF-4C66-9CD8-19F1681DB2AF}" presName="hierChild4" presStyleCnt="0"/>
      <dgm:spPr/>
    </dgm:pt>
    <dgm:pt modelId="{72BCDD51-71FF-4459-94A6-5ED1DCBE36D1}" type="pres">
      <dgm:prSet presAssocID="{52E44D7F-44BF-4C66-9CD8-19F1681DB2AF}" presName="hierChild5" presStyleCnt="0"/>
      <dgm:spPr/>
    </dgm:pt>
    <dgm:pt modelId="{CA13917D-BB06-4479-883C-EC817726EB3B}" type="pres">
      <dgm:prSet presAssocID="{B1071A68-AABF-4AC0-A2A1-3F21167FF1D1}" presName="Name37" presStyleLbl="parChTrans1D3" presStyleIdx="3" presStyleCnt="4"/>
      <dgm:spPr/>
    </dgm:pt>
    <dgm:pt modelId="{D47AAE17-F324-4587-A825-8F739D26EC87}" type="pres">
      <dgm:prSet presAssocID="{281C6F25-1DD6-4AC6-87F8-081C3A25493C}" presName="hierRoot2" presStyleCnt="0">
        <dgm:presLayoutVars>
          <dgm:hierBranch val="init"/>
        </dgm:presLayoutVars>
      </dgm:prSet>
      <dgm:spPr/>
    </dgm:pt>
    <dgm:pt modelId="{40A13DA9-74ED-42EA-BBEF-952EAC0383F1}" type="pres">
      <dgm:prSet presAssocID="{281C6F25-1DD6-4AC6-87F8-081C3A25493C}" presName="rootComposite" presStyleCnt="0"/>
      <dgm:spPr/>
    </dgm:pt>
    <dgm:pt modelId="{AB3215BE-F691-4FD3-BB11-B9A4C4A691BA}" type="pres">
      <dgm:prSet presAssocID="{281C6F25-1DD6-4AC6-87F8-081C3A25493C}" presName="rootText" presStyleLbl="node1" presStyleIdx="7" presStyleCnt="8">
        <dgm:presLayoutVars>
          <dgm:chMax/>
          <dgm:chPref val="3"/>
        </dgm:presLayoutVars>
      </dgm:prSet>
      <dgm:spPr/>
    </dgm:pt>
    <dgm:pt modelId="{64539F7F-86F9-4E3A-9419-E2AA9DAC85E2}" type="pres">
      <dgm:prSet presAssocID="{281C6F25-1DD6-4AC6-87F8-081C3A25493C}" presName="titleText2" presStyleLbl="fgAcc1" presStyleIdx="7" presStyleCnt="8">
        <dgm:presLayoutVars>
          <dgm:chMax val="0"/>
          <dgm:chPref val="0"/>
        </dgm:presLayoutVars>
      </dgm:prSet>
      <dgm:spPr/>
    </dgm:pt>
    <dgm:pt modelId="{49B2D852-DFF5-4FFA-BC9C-A7ABDDE7605C}" type="pres">
      <dgm:prSet presAssocID="{281C6F25-1DD6-4AC6-87F8-081C3A25493C}" presName="rootConnector" presStyleLbl="node3" presStyleIdx="0" presStyleCnt="0"/>
      <dgm:spPr/>
    </dgm:pt>
    <dgm:pt modelId="{57F0A926-1876-445A-86EC-19143EC2552E}" type="pres">
      <dgm:prSet presAssocID="{281C6F25-1DD6-4AC6-87F8-081C3A25493C}" presName="hierChild4" presStyleCnt="0"/>
      <dgm:spPr/>
    </dgm:pt>
    <dgm:pt modelId="{43FF51F4-3243-4174-951D-74D86FD95DAB}" type="pres">
      <dgm:prSet presAssocID="{281C6F25-1DD6-4AC6-87F8-081C3A25493C}" presName="hierChild5" presStyleCnt="0"/>
      <dgm:spPr/>
    </dgm:pt>
    <dgm:pt modelId="{287B07B3-1A9A-4CDD-BB49-630BA1A0B999}" type="pres">
      <dgm:prSet presAssocID="{EC30A6B8-FE78-4392-A3CD-97C2C275559F}" presName="hierChild7" presStyleCnt="0"/>
      <dgm:spPr/>
    </dgm:pt>
  </dgm:ptLst>
  <dgm:cxnLst>
    <dgm:cxn modelId="{309C4B01-33B4-4D18-B1AE-B45CB78ED86D}" type="presOf" srcId="{035DDF15-8820-4CF5-B2E9-FEC130FDC898}" destId="{964F75AA-CAB0-40E2-B1FF-DB7E3D53E667}" srcOrd="0" destOrd="0" presId="urn:microsoft.com/office/officeart/2008/layout/NameandTitleOrganizationalChart"/>
    <dgm:cxn modelId="{41183707-47CA-4E32-AE76-52F4AF95B9E4}" type="presOf" srcId="{EAA3203A-025D-469F-BA31-496CE23D28EB}" destId="{0BCA723E-2603-4670-8324-D6FB226C6CC4}" srcOrd="0" destOrd="0" presId="urn:microsoft.com/office/officeart/2008/layout/NameandTitleOrganizationalChart"/>
    <dgm:cxn modelId="{E53A8C07-829C-49B8-BE14-53C2D167738E}" type="presOf" srcId="{D6B5ABB1-5844-4281-A1FC-81D4F489D4B6}" destId="{BEBDA3C1-DB9D-44D9-9602-BEE988BA64C3}" srcOrd="1" destOrd="0" presId="urn:microsoft.com/office/officeart/2008/layout/NameandTitleOrganizationalChart"/>
    <dgm:cxn modelId="{FDBCED08-39BE-4614-9952-8DD2E17B9943}" type="presOf" srcId="{81964DCA-C2C4-4AB5-9CA6-01B19F8B5C52}" destId="{30FEEF9F-B5D3-4CBD-ACD5-765984C88899}" srcOrd="1" destOrd="0" presId="urn:microsoft.com/office/officeart/2008/layout/NameandTitleOrganizationalChart"/>
    <dgm:cxn modelId="{FAA2570E-42B4-4109-AA45-2EC11384A531}" type="presOf" srcId="{C446861F-BA8F-414E-AFF7-F6F2CF35DD05}" destId="{B549E32C-09F0-4F33-BA1C-A455F0441599}" srcOrd="0" destOrd="0" presId="urn:microsoft.com/office/officeart/2008/layout/NameandTitleOrganizationalChart"/>
    <dgm:cxn modelId="{63960E0F-BF59-4788-8771-4B6D926D84AF}" type="presOf" srcId="{45E7161C-9D42-4959-B208-9BBEBEAA3233}" destId="{7FBB3CF8-ACC1-49F1-8704-C92440C8AD28}" srcOrd="0" destOrd="0" presId="urn:microsoft.com/office/officeart/2008/layout/NameandTitleOrganizationalChart"/>
    <dgm:cxn modelId="{804E4611-38DF-49AC-9C21-2E0AD3CEE595}" type="presOf" srcId="{EC30A6B8-FE78-4392-A3CD-97C2C275559F}" destId="{7DEDC6A5-CC66-429E-9DFB-E72C60A8336D}" srcOrd="1" destOrd="0" presId="urn:microsoft.com/office/officeart/2008/layout/NameandTitleOrganizationalChart"/>
    <dgm:cxn modelId="{361C4114-5D4B-4FA6-A3A1-CAE202AF47AD}" type="presOf" srcId="{D0D71516-5E40-4B04-900E-16BBCA383E13}" destId="{697D11CB-E96A-41F5-8551-E92D5845B86E}" srcOrd="1" destOrd="0" presId="urn:microsoft.com/office/officeart/2008/layout/NameandTitleOrganizationalChart"/>
    <dgm:cxn modelId="{30048A15-A2CA-4C9D-83DF-E60F16BCD0E6}" type="presOf" srcId="{5B9BAC1D-89CB-4768-A865-B1E36A29DBA6}" destId="{322699B4-42C5-43EE-9D9A-00441E2DD126}" srcOrd="1" destOrd="0" presId="urn:microsoft.com/office/officeart/2008/layout/NameandTitleOrganizationalChart"/>
    <dgm:cxn modelId="{9B1E9616-8234-4ED7-9AD6-14DF32511FF2}" type="presOf" srcId="{D0D71516-5E40-4B04-900E-16BBCA383E13}" destId="{C1F3994E-DD0D-4C3F-AE70-6B2F942087B2}" srcOrd="0" destOrd="0" presId="urn:microsoft.com/office/officeart/2008/layout/NameandTitleOrganizationalChart"/>
    <dgm:cxn modelId="{23460919-3875-4122-9641-A04B1C16C3A7}" srcId="{D6B5ABB1-5844-4281-A1FC-81D4F489D4B6}" destId="{5B9BAC1D-89CB-4768-A865-B1E36A29DBA6}" srcOrd="1" destOrd="0" parTransId="{3E3A5EE0-70D6-4080-80ED-7B245ACF40C9}" sibTransId="{4CE9542F-62C2-4F51-9C7E-0B8640E12629}"/>
    <dgm:cxn modelId="{99E14D1B-DCAB-4AA7-8D13-548D94E59F6B}" type="presOf" srcId="{1344255D-C2E8-49F1-A5EF-8D3585561111}" destId="{9F1DB119-468B-47B2-A9A4-DC6152E63F45}" srcOrd="0" destOrd="0" presId="urn:microsoft.com/office/officeart/2008/layout/NameandTitleOrganizationalChart"/>
    <dgm:cxn modelId="{246B7222-6A4B-483D-A15F-1CC32D8E2DD5}" srcId="{EC30A6B8-FE78-4392-A3CD-97C2C275559F}" destId="{281C6F25-1DD6-4AC6-87F8-081C3A25493C}" srcOrd="1" destOrd="0" parTransId="{B1071A68-AABF-4AC0-A2A1-3F21167FF1D1}" sibTransId="{612E2881-3B12-4374-9682-FDEF80C5629E}"/>
    <dgm:cxn modelId="{DD379A36-FEA7-4187-B5CA-6E0E9721FB6C}" type="presOf" srcId="{2350F94C-567F-4F74-BBF6-2A0DD219DF40}" destId="{F0E3115E-7B48-4AA4-9BE1-56B212D2D9CF}" srcOrd="0" destOrd="0" presId="urn:microsoft.com/office/officeart/2008/layout/NameandTitleOrganizationalChart"/>
    <dgm:cxn modelId="{9B188B3F-4540-4B66-A8BF-EC3C81C65C0C}" type="presOf" srcId="{F5B29C24-5D85-4E0C-94CC-64A0A0E21895}" destId="{4CA3A7C7-5EAA-4406-9C0D-9F4388265592}" srcOrd="0" destOrd="0" presId="urn:microsoft.com/office/officeart/2008/layout/NameandTitleOrganizationalChart"/>
    <dgm:cxn modelId="{02F8CC5C-8A69-4D8A-9F54-12CE537112C3}" type="presOf" srcId="{D8C882E8-1977-499E-9BB4-BF442F4C0E6E}" destId="{B0905139-0DEA-4F9E-9CEF-659CEEB84199}" srcOrd="0" destOrd="0" presId="urn:microsoft.com/office/officeart/2008/layout/NameandTitleOrganizationalChart"/>
    <dgm:cxn modelId="{29A70E68-2607-4717-B366-F51B03B08E47}" type="presOf" srcId="{36E70D21-46A0-4592-8311-EB98F14B65F4}" destId="{79B75B89-4057-48FA-B76A-A769AA56BF6A}" srcOrd="0" destOrd="0" presId="urn:microsoft.com/office/officeart/2008/layout/NameandTitleOrganizationalChart"/>
    <dgm:cxn modelId="{2F908849-2590-4EF1-9F3F-6A5AA5713DD4}" srcId="{81964DCA-C2C4-4AB5-9CA6-01B19F8B5C52}" destId="{D6B5ABB1-5844-4281-A1FC-81D4F489D4B6}" srcOrd="0" destOrd="0" parTransId="{6482A0C1-3F39-4B03-B77D-91ED9F41FFDB}" sibTransId="{313FF476-AC9B-4C16-B6A5-E06D1390B292}"/>
    <dgm:cxn modelId="{2E6BDA6A-E18D-4B3C-8849-AE8D0D7AF04C}" type="presOf" srcId="{18EF53F9-7361-4026-A49C-2779CB779ED8}" destId="{07862F02-478F-430A-802A-AFCFC30B8263}" srcOrd="0" destOrd="0" presId="urn:microsoft.com/office/officeart/2008/layout/NameandTitleOrganizationalChart"/>
    <dgm:cxn modelId="{A3AF466D-DF89-4B0E-9C84-2096A7ADB198}" srcId="{18EF53F9-7361-4026-A49C-2779CB779ED8}" destId="{2350F94C-567F-4F74-BBF6-2A0DD219DF40}" srcOrd="0" destOrd="0" parTransId="{DCFC1D2E-5640-4008-9ECF-C97C5F590FBE}" sibTransId="{8D87D39E-6DE3-4BB5-9D21-B77A1514B32A}"/>
    <dgm:cxn modelId="{B3EBEF70-90F4-43AA-8C11-26A40B3193C4}" type="presOf" srcId="{D6B5ABB1-5844-4281-A1FC-81D4F489D4B6}" destId="{1356F0F4-F951-4982-93F3-FE78EA77D25F}" srcOrd="0" destOrd="0" presId="urn:microsoft.com/office/officeart/2008/layout/NameandTitleOrganizationalChart"/>
    <dgm:cxn modelId="{0091C471-3BF9-4F68-9875-523DF0E6DE53}" type="presOf" srcId="{D8C882E8-1977-499E-9BB4-BF442F4C0E6E}" destId="{9DBF09BD-A624-4E8F-8035-4F3BAEDBA924}" srcOrd="1" destOrd="0" presId="urn:microsoft.com/office/officeart/2008/layout/NameandTitleOrganizationalChart"/>
    <dgm:cxn modelId="{23CAE275-E184-43E3-9937-5AE2631A73A8}" type="presOf" srcId="{27269D7A-AABA-40A2-8B18-6FFEE1FB05B5}" destId="{40038220-1BE1-49AA-9392-F7F68B1152CF}" srcOrd="0" destOrd="0" presId="urn:microsoft.com/office/officeart/2008/layout/NameandTitleOrganizationalChart"/>
    <dgm:cxn modelId="{F7EBED76-F73C-4022-90DA-38A90850F7A9}" srcId="{D6B5ABB1-5844-4281-A1FC-81D4F489D4B6}" destId="{36E70D21-46A0-4592-8311-EB98F14B65F4}" srcOrd="0" destOrd="0" parTransId="{5FF667EB-9A31-46F4-98F9-22989575DF00}" sibTransId="{45E7161C-9D42-4959-B208-9BBEBEAA3233}"/>
    <dgm:cxn modelId="{EDD73478-96D7-4E9B-A65D-66D5A2E0D842}" type="presOf" srcId="{685884EF-0EDF-4F9F-85C2-075CFCDBE1C1}" destId="{9FDC07D1-EB5C-4B3D-BF2F-8D5B5199FA3B}" srcOrd="0" destOrd="0" presId="urn:microsoft.com/office/officeart/2008/layout/NameandTitleOrganizationalChart"/>
    <dgm:cxn modelId="{DD170F84-95B7-4096-A56C-AFF1D5BBE02E}" type="presOf" srcId="{5FF667EB-9A31-46F4-98F9-22989575DF00}" destId="{7EB81520-7147-4FF2-8243-73C471FF79E9}" srcOrd="0" destOrd="0" presId="urn:microsoft.com/office/officeart/2008/layout/NameandTitleOrganizationalChart"/>
    <dgm:cxn modelId="{2FD7938E-4EAE-4AC5-83C4-10E0F6A645D2}" type="presOf" srcId="{2A8F179C-4512-44C9-87BD-59E8CE661EA2}" destId="{6DEC2736-E154-4B03-A6FE-74AF36993206}" srcOrd="0" destOrd="0" presId="urn:microsoft.com/office/officeart/2008/layout/NameandTitleOrganizationalChart"/>
    <dgm:cxn modelId="{A813BA91-59A2-41A9-BBF2-4703305FD96F}" type="presOf" srcId="{2350F94C-567F-4F74-BBF6-2A0DD219DF40}" destId="{5E756CA6-6FF7-4E8E-9E18-DAB08DB67D23}" srcOrd="1" destOrd="0" presId="urn:microsoft.com/office/officeart/2008/layout/NameandTitleOrganizationalChart"/>
    <dgm:cxn modelId="{EB9BDC92-8DA6-4897-AB4B-0B75689945E6}" type="presOf" srcId="{36E70D21-46A0-4592-8311-EB98F14B65F4}" destId="{26A2F526-A3DF-46B6-A3FF-C0DB1FA902ED}" srcOrd="1" destOrd="0" presId="urn:microsoft.com/office/officeart/2008/layout/NameandTitleOrganizationalChart"/>
    <dgm:cxn modelId="{29751597-F4FB-4D52-B2EC-207D8524A65A}" type="presOf" srcId="{281C6F25-1DD6-4AC6-87F8-081C3A25493C}" destId="{AB3215BE-F691-4FD3-BB11-B9A4C4A691BA}" srcOrd="0" destOrd="0" presId="urn:microsoft.com/office/officeart/2008/layout/NameandTitleOrganizationalChart"/>
    <dgm:cxn modelId="{4EFC0D99-2045-4FF0-B2E7-3E47834998EF}" srcId="{2350F94C-567F-4F74-BBF6-2A0DD219DF40}" destId="{EC30A6B8-FE78-4392-A3CD-97C2C275559F}" srcOrd="1" destOrd="0" parTransId="{1344255D-C2E8-49F1-A5EF-8D3585561111}" sibTransId="{EAA3203A-025D-469F-BA31-496CE23D28EB}"/>
    <dgm:cxn modelId="{74E74A9A-9C29-4847-825E-244C1857B129}" type="presOf" srcId="{8D87D39E-6DE3-4BB5-9D21-B77A1514B32A}" destId="{00F1A48C-1BEC-4471-889F-429919ECF53B}" srcOrd="0" destOrd="0" presId="urn:microsoft.com/office/officeart/2008/layout/NameandTitleOrganizationalChart"/>
    <dgm:cxn modelId="{9EC8429D-886C-44B7-B0B5-337599CB79BE}" type="presOf" srcId="{5B9BAC1D-89CB-4768-A865-B1E36A29DBA6}" destId="{2A2185F4-BD02-4C5C-BB0A-FD4CB20D8A91}" srcOrd="0" destOrd="0" presId="urn:microsoft.com/office/officeart/2008/layout/NameandTitleOrganizationalChart"/>
    <dgm:cxn modelId="{0581BA9D-BD85-4576-A6C7-24EF06ADE911}" srcId="{EC30A6B8-FE78-4392-A3CD-97C2C275559F}" destId="{52E44D7F-44BF-4C66-9CD8-19F1681DB2AF}" srcOrd="0" destOrd="0" parTransId="{035DDF15-8820-4CF5-B2E9-FEC130FDC898}" sibTransId="{2E3990F7-BC9E-441F-B1F3-73A43A7E5F30}"/>
    <dgm:cxn modelId="{21CAAAA7-9966-406D-B232-4A1798AD1B6B}" type="presOf" srcId="{2E3990F7-BC9E-441F-B1F3-73A43A7E5F30}" destId="{AD9D9BA1-4EB8-4840-9544-BCE27402BC5B}" srcOrd="0" destOrd="0" presId="urn:microsoft.com/office/officeart/2008/layout/NameandTitleOrganizationalChart"/>
    <dgm:cxn modelId="{62CE1CAE-CD7B-4218-B8A5-0540CA66673D}" type="presOf" srcId="{3E3A5EE0-70D6-4080-80ED-7B245ACF40C9}" destId="{430BD6E4-EB0B-4DEB-8AB0-9249D7283EA6}" srcOrd="0" destOrd="0" presId="urn:microsoft.com/office/officeart/2008/layout/NameandTitleOrganizationalChart"/>
    <dgm:cxn modelId="{382B37B4-97D7-42A2-B7A4-6BFC2C0409D4}" srcId="{2350F94C-567F-4F74-BBF6-2A0DD219DF40}" destId="{81964DCA-C2C4-4AB5-9CA6-01B19F8B5C52}" srcOrd="0" destOrd="0" parTransId="{9D2F1586-CC21-4FBF-838E-62A94F2B7397}" sibTransId="{EFD3E2AB-642B-468D-A5E1-5099B72EBF95}"/>
    <dgm:cxn modelId="{B1179BB8-420B-4794-805E-124FF2CDB590}" type="presOf" srcId="{81964DCA-C2C4-4AB5-9CA6-01B19F8B5C52}" destId="{65A7409C-7D7E-4B6E-85FD-44CD151A918A}" srcOrd="0" destOrd="0" presId="urn:microsoft.com/office/officeart/2008/layout/NameandTitleOrganizationalChart"/>
    <dgm:cxn modelId="{36BB23BA-481A-447C-B68B-F87F8D23FAFB}" type="presOf" srcId="{B1071A68-AABF-4AC0-A2A1-3F21167FF1D1}" destId="{CA13917D-BB06-4479-883C-EC817726EB3B}" srcOrd="0" destOrd="0" presId="urn:microsoft.com/office/officeart/2008/layout/NameandTitleOrganizationalChart"/>
    <dgm:cxn modelId="{512C4EBD-FEB7-4DE0-AF0A-9EE7B9C87055}" type="presOf" srcId="{4CE9542F-62C2-4F51-9C7E-0B8640E12629}" destId="{FF15DB4D-D4F1-4E2C-B5EE-B6D06F28A63F}" srcOrd="0" destOrd="0" presId="urn:microsoft.com/office/officeart/2008/layout/NameandTitleOrganizationalChart"/>
    <dgm:cxn modelId="{568A32C5-D0A0-4157-8808-81F9408B1BB6}" type="presOf" srcId="{9D2F1586-CC21-4FBF-838E-62A94F2B7397}" destId="{2D0EDDAE-6549-4F5F-8327-FA4FFF7C4119}" srcOrd="0" destOrd="0" presId="urn:microsoft.com/office/officeart/2008/layout/NameandTitleOrganizationalChart"/>
    <dgm:cxn modelId="{2843A1C5-794D-4D58-B022-156DE4F3B40B}" srcId="{81964DCA-C2C4-4AB5-9CA6-01B19F8B5C52}" destId="{D8C882E8-1977-499E-9BB4-BF442F4C0E6E}" srcOrd="1" destOrd="0" parTransId="{F5B29C24-5D85-4E0C-94CC-64A0A0E21895}" sibTransId="{C446861F-BA8F-414E-AFF7-F6F2CF35DD05}"/>
    <dgm:cxn modelId="{73FE52C9-66E8-4E9C-9EFE-64F221036F7E}" type="presOf" srcId="{EFD3E2AB-642B-468D-A5E1-5099B72EBF95}" destId="{A52C42BE-012B-466D-8BD2-406AE27C9CCD}" srcOrd="0" destOrd="0" presId="urn:microsoft.com/office/officeart/2008/layout/NameandTitleOrganizationalChart"/>
    <dgm:cxn modelId="{03CA6DD2-92DD-4947-BB4D-566521D0AADD}" type="presOf" srcId="{52E44D7F-44BF-4C66-9CD8-19F1681DB2AF}" destId="{CA8867E4-4352-4BA8-B9DC-F4FA68D475C5}" srcOrd="0" destOrd="0" presId="urn:microsoft.com/office/officeart/2008/layout/NameandTitleOrganizationalChart"/>
    <dgm:cxn modelId="{A48A8ED6-659E-4F71-9D8A-8ABDB981245E}" type="presOf" srcId="{281C6F25-1DD6-4AC6-87F8-081C3A25493C}" destId="{49B2D852-DFF5-4FFA-BC9C-A7ABDDE7605C}" srcOrd="1" destOrd="0" presId="urn:microsoft.com/office/officeart/2008/layout/NameandTitleOrganizationalChart"/>
    <dgm:cxn modelId="{1CAAE7D8-9168-44AE-811A-FCC8CC8482DF}" type="presOf" srcId="{6482A0C1-3F39-4B03-B77D-91ED9F41FFDB}" destId="{7DD3A74A-80B5-4C64-B573-9EA1B1E69F63}" srcOrd="0" destOrd="0" presId="urn:microsoft.com/office/officeart/2008/layout/NameandTitleOrganizationalChart"/>
    <dgm:cxn modelId="{F6B047E3-3D33-48BE-A017-4B1EF6FF5EBE}" srcId="{D8C882E8-1977-499E-9BB4-BF442F4C0E6E}" destId="{8580CA7E-1FB0-469A-82D4-68A02B87A541}" srcOrd="0" destOrd="0" parTransId="{EB8075E9-DD56-4AEE-A383-C78B6A30EF60}" sibTransId="{685884EF-0EDF-4F9F-85C2-075CFCDBE1C1}"/>
    <dgm:cxn modelId="{5EE67BE4-00D7-4408-A154-36069B8405CA}" srcId="{D8C882E8-1977-499E-9BB4-BF442F4C0E6E}" destId="{D0D71516-5E40-4B04-900E-16BBCA383E13}" srcOrd="1" destOrd="0" parTransId="{27269D7A-AABA-40A2-8B18-6FFEE1FB05B5}" sibTransId="{2A8F179C-4512-44C9-87BD-59E8CE661EA2}"/>
    <dgm:cxn modelId="{66A7F6E4-F61D-44E0-A1ED-F9A05B90DB25}" type="presOf" srcId="{52E44D7F-44BF-4C66-9CD8-19F1681DB2AF}" destId="{84066D44-7E01-49FE-80F7-340503D2948C}" srcOrd="1" destOrd="0" presId="urn:microsoft.com/office/officeart/2008/layout/NameandTitleOrganizationalChart"/>
    <dgm:cxn modelId="{5FBE4FEA-A918-4935-AC92-898930935434}" type="presOf" srcId="{612E2881-3B12-4374-9682-FDEF80C5629E}" destId="{64539F7F-86F9-4E3A-9419-E2AA9DAC85E2}" srcOrd="0" destOrd="0" presId="urn:microsoft.com/office/officeart/2008/layout/NameandTitleOrganizationalChart"/>
    <dgm:cxn modelId="{1B9689EC-0414-42D7-9B3B-D23979BDE6A1}" type="presOf" srcId="{8580CA7E-1FB0-469A-82D4-68A02B87A541}" destId="{1A5B8CDB-101D-41D5-A893-4865A99D802C}" srcOrd="0" destOrd="0" presId="urn:microsoft.com/office/officeart/2008/layout/NameandTitleOrganizationalChart"/>
    <dgm:cxn modelId="{1437FFEE-7D74-4AE4-9195-466241597050}" type="presOf" srcId="{EC30A6B8-FE78-4392-A3CD-97C2C275559F}" destId="{87EBD017-62D8-447B-9A9B-A96D9589A2DF}" srcOrd="0" destOrd="0" presId="urn:microsoft.com/office/officeart/2008/layout/NameandTitleOrganizationalChart"/>
    <dgm:cxn modelId="{4A7B5DF7-4BC7-495A-A0F6-ABD0185C44ED}" type="presOf" srcId="{8580CA7E-1FB0-469A-82D4-68A02B87A541}" destId="{522AFA8C-6DE9-4976-A7E0-C158C82B9396}" srcOrd="1" destOrd="0" presId="urn:microsoft.com/office/officeart/2008/layout/NameandTitleOrganizationalChart"/>
    <dgm:cxn modelId="{DED7B9F7-E8BB-4A3B-9837-84895ACE3D63}" type="presOf" srcId="{313FF476-AC9B-4C16-B6A5-E06D1390B292}" destId="{05AE1F7E-57BC-45FC-8F1D-0E44BF0B60C4}" srcOrd="0" destOrd="0" presId="urn:microsoft.com/office/officeart/2008/layout/NameandTitleOrganizationalChart"/>
    <dgm:cxn modelId="{2B42A4FD-EB84-4E85-923E-C31AEB3F4E78}" type="presOf" srcId="{EB8075E9-DD56-4AEE-A383-C78B6A30EF60}" destId="{E0CF5073-3E77-494D-B6E1-4A05C2E5368C}" srcOrd="0" destOrd="0" presId="urn:microsoft.com/office/officeart/2008/layout/NameandTitleOrganizationalChart"/>
    <dgm:cxn modelId="{3EFAC3FF-DE2A-4C6C-8424-CE6CFB71B8BD}" type="presParOf" srcId="{07862F02-478F-430A-802A-AFCFC30B8263}" destId="{52ED086E-6DA1-4648-9FD8-E934C22907EA}" srcOrd="0" destOrd="0" presId="urn:microsoft.com/office/officeart/2008/layout/NameandTitleOrganizationalChart"/>
    <dgm:cxn modelId="{1B73F6A7-8031-4A83-A14C-535234DD7BF4}" type="presParOf" srcId="{52ED086E-6DA1-4648-9FD8-E934C22907EA}" destId="{6057A126-CF86-49BE-8321-B4274695370B}" srcOrd="0" destOrd="0" presId="urn:microsoft.com/office/officeart/2008/layout/NameandTitleOrganizationalChart"/>
    <dgm:cxn modelId="{F6F2AF1B-937F-4D28-B22A-B9F63D1F7781}" type="presParOf" srcId="{6057A126-CF86-49BE-8321-B4274695370B}" destId="{F0E3115E-7B48-4AA4-9BE1-56B212D2D9CF}" srcOrd="0" destOrd="0" presId="urn:microsoft.com/office/officeart/2008/layout/NameandTitleOrganizationalChart"/>
    <dgm:cxn modelId="{AD314185-4169-487A-B48A-5B225DA084D6}" type="presParOf" srcId="{6057A126-CF86-49BE-8321-B4274695370B}" destId="{00F1A48C-1BEC-4471-889F-429919ECF53B}" srcOrd="1" destOrd="0" presId="urn:microsoft.com/office/officeart/2008/layout/NameandTitleOrganizationalChart"/>
    <dgm:cxn modelId="{E8E60F97-9F15-4904-9F4C-BCA700F80617}" type="presParOf" srcId="{6057A126-CF86-49BE-8321-B4274695370B}" destId="{5E756CA6-6FF7-4E8E-9E18-DAB08DB67D23}" srcOrd="2" destOrd="0" presId="urn:microsoft.com/office/officeart/2008/layout/NameandTitleOrganizationalChart"/>
    <dgm:cxn modelId="{6E82056D-AB9F-4F37-A6CA-C5E8EF6BE568}" type="presParOf" srcId="{52ED086E-6DA1-4648-9FD8-E934C22907EA}" destId="{96D95717-0245-491C-8362-BC6C738D8B0A}" srcOrd="1" destOrd="0" presId="urn:microsoft.com/office/officeart/2008/layout/NameandTitleOrganizationalChart"/>
    <dgm:cxn modelId="{6289027C-70D5-4932-AE1E-53FEF8E9FC8C}" type="presParOf" srcId="{52ED086E-6DA1-4648-9FD8-E934C22907EA}" destId="{A9F6D05B-E86F-4A21-9A94-1C3428035637}" srcOrd="2" destOrd="0" presId="urn:microsoft.com/office/officeart/2008/layout/NameandTitleOrganizationalChart"/>
    <dgm:cxn modelId="{F73922ED-C331-4D7F-B470-A9C7B1BE6B3C}" type="presParOf" srcId="{A9F6D05B-E86F-4A21-9A94-1C3428035637}" destId="{2D0EDDAE-6549-4F5F-8327-FA4FFF7C4119}" srcOrd="0" destOrd="0" presId="urn:microsoft.com/office/officeart/2008/layout/NameandTitleOrganizationalChart"/>
    <dgm:cxn modelId="{7A253CB8-8D0F-4FDC-9716-FA0B19556B06}" type="presParOf" srcId="{A9F6D05B-E86F-4A21-9A94-1C3428035637}" destId="{B97119DA-B4B9-4CFA-9383-B4C2508CFCA0}" srcOrd="1" destOrd="0" presId="urn:microsoft.com/office/officeart/2008/layout/NameandTitleOrganizationalChart"/>
    <dgm:cxn modelId="{728ED7CD-71BF-46D1-B36F-388D9756F22D}" type="presParOf" srcId="{B97119DA-B4B9-4CFA-9383-B4C2508CFCA0}" destId="{74AE64E6-1512-4D55-969E-39518D0BEE19}" srcOrd="0" destOrd="0" presId="urn:microsoft.com/office/officeart/2008/layout/NameandTitleOrganizationalChart"/>
    <dgm:cxn modelId="{07EEE367-9D33-4909-86CA-114733BB0D69}" type="presParOf" srcId="{74AE64E6-1512-4D55-969E-39518D0BEE19}" destId="{65A7409C-7D7E-4B6E-85FD-44CD151A918A}" srcOrd="0" destOrd="0" presId="urn:microsoft.com/office/officeart/2008/layout/NameandTitleOrganizationalChart"/>
    <dgm:cxn modelId="{BDF33BE0-C4AF-4995-979E-42CBC47F0CFB}" type="presParOf" srcId="{74AE64E6-1512-4D55-969E-39518D0BEE19}" destId="{A52C42BE-012B-466D-8BD2-406AE27C9CCD}" srcOrd="1" destOrd="0" presId="urn:microsoft.com/office/officeart/2008/layout/NameandTitleOrganizationalChart"/>
    <dgm:cxn modelId="{68746DFC-7252-4C44-A5CD-A29C58F1B78F}" type="presParOf" srcId="{74AE64E6-1512-4D55-969E-39518D0BEE19}" destId="{30FEEF9F-B5D3-4CBD-ACD5-765984C88899}" srcOrd="2" destOrd="0" presId="urn:microsoft.com/office/officeart/2008/layout/NameandTitleOrganizationalChart"/>
    <dgm:cxn modelId="{501A3DBF-BF08-47D9-BDD7-DD7519EE96E4}" type="presParOf" srcId="{B97119DA-B4B9-4CFA-9383-B4C2508CFCA0}" destId="{CA043816-2ED2-4E22-A6C2-77FBCCDA31E8}" srcOrd="1" destOrd="0" presId="urn:microsoft.com/office/officeart/2008/layout/NameandTitleOrganizationalChart"/>
    <dgm:cxn modelId="{DB2151A1-53BA-4359-9B5E-B1A75364D37A}" type="presParOf" srcId="{CA043816-2ED2-4E22-A6C2-77FBCCDA31E8}" destId="{7DD3A74A-80B5-4C64-B573-9EA1B1E69F63}" srcOrd="0" destOrd="0" presId="urn:microsoft.com/office/officeart/2008/layout/NameandTitleOrganizationalChart"/>
    <dgm:cxn modelId="{E6CEFD4C-67BB-4A85-8C22-58125A29FEA3}" type="presParOf" srcId="{CA043816-2ED2-4E22-A6C2-77FBCCDA31E8}" destId="{E9B897CF-DB67-4D54-9B1F-E7A778255BB4}" srcOrd="1" destOrd="0" presId="urn:microsoft.com/office/officeart/2008/layout/NameandTitleOrganizationalChart"/>
    <dgm:cxn modelId="{019C9277-55D7-48BE-BA4F-6ACF8929A25C}" type="presParOf" srcId="{E9B897CF-DB67-4D54-9B1F-E7A778255BB4}" destId="{8C2D58DF-9B4E-43F0-B4B2-A232E182FC00}" srcOrd="0" destOrd="0" presId="urn:microsoft.com/office/officeart/2008/layout/NameandTitleOrganizationalChart"/>
    <dgm:cxn modelId="{A224A429-5E84-49A8-8955-800E4080AB45}" type="presParOf" srcId="{8C2D58DF-9B4E-43F0-B4B2-A232E182FC00}" destId="{1356F0F4-F951-4982-93F3-FE78EA77D25F}" srcOrd="0" destOrd="0" presId="urn:microsoft.com/office/officeart/2008/layout/NameandTitleOrganizationalChart"/>
    <dgm:cxn modelId="{0B5EF345-3EEC-4F78-A9D6-43E5B2AB6075}" type="presParOf" srcId="{8C2D58DF-9B4E-43F0-B4B2-A232E182FC00}" destId="{05AE1F7E-57BC-45FC-8F1D-0E44BF0B60C4}" srcOrd="1" destOrd="0" presId="urn:microsoft.com/office/officeart/2008/layout/NameandTitleOrganizationalChart"/>
    <dgm:cxn modelId="{3AD579A8-7147-4804-8D41-76EE9A81306E}" type="presParOf" srcId="{8C2D58DF-9B4E-43F0-B4B2-A232E182FC00}" destId="{BEBDA3C1-DB9D-44D9-9602-BEE988BA64C3}" srcOrd="2" destOrd="0" presId="urn:microsoft.com/office/officeart/2008/layout/NameandTitleOrganizationalChart"/>
    <dgm:cxn modelId="{EFB3E8B2-E67D-46D9-8C5D-E5CF24B5F3D3}" type="presParOf" srcId="{E9B897CF-DB67-4D54-9B1F-E7A778255BB4}" destId="{A6BEA484-4BE5-48D6-9312-1F1166F1F63E}" srcOrd="1" destOrd="0" presId="urn:microsoft.com/office/officeart/2008/layout/NameandTitleOrganizationalChart"/>
    <dgm:cxn modelId="{C1B69562-39E1-4909-99AF-34C4066E999E}" type="presParOf" srcId="{A6BEA484-4BE5-48D6-9312-1F1166F1F63E}" destId="{7EB81520-7147-4FF2-8243-73C471FF79E9}" srcOrd="0" destOrd="0" presId="urn:microsoft.com/office/officeart/2008/layout/NameandTitleOrganizationalChart"/>
    <dgm:cxn modelId="{68C42761-5566-4DFE-B267-A5ECA6BCB1A2}" type="presParOf" srcId="{A6BEA484-4BE5-48D6-9312-1F1166F1F63E}" destId="{9AB1AC84-5F9F-4E16-81EC-8DFA36F624D0}" srcOrd="1" destOrd="0" presId="urn:microsoft.com/office/officeart/2008/layout/NameandTitleOrganizationalChart"/>
    <dgm:cxn modelId="{9D01E0E7-88C2-46D0-807D-61233E8F5E65}" type="presParOf" srcId="{9AB1AC84-5F9F-4E16-81EC-8DFA36F624D0}" destId="{C9BCD70B-4360-4145-BE2B-6A44396FEC31}" srcOrd="0" destOrd="0" presId="urn:microsoft.com/office/officeart/2008/layout/NameandTitleOrganizationalChart"/>
    <dgm:cxn modelId="{D8757431-318D-479C-BDA9-D30B132D19D0}" type="presParOf" srcId="{C9BCD70B-4360-4145-BE2B-6A44396FEC31}" destId="{79B75B89-4057-48FA-B76A-A769AA56BF6A}" srcOrd="0" destOrd="0" presId="urn:microsoft.com/office/officeart/2008/layout/NameandTitleOrganizationalChart"/>
    <dgm:cxn modelId="{51164C9E-EC65-4F32-9937-EE478E5985BC}" type="presParOf" srcId="{C9BCD70B-4360-4145-BE2B-6A44396FEC31}" destId="{7FBB3CF8-ACC1-49F1-8704-C92440C8AD28}" srcOrd="1" destOrd="0" presId="urn:microsoft.com/office/officeart/2008/layout/NameandTitleOrganizationalChart"/>
    <dgm:cxn modelId="{A5B8FDBE-2F94-4A6B-9ADF-B93756734780}" type="presParOf" srcId="{C9BCD70B-4360-4145-BE2B-6A44396FEC31}" destId="{26A2F526-A3DF-46B6-A3FF-C0DB1FA902ED}" srcOrd="2" destOrd="0" presId="urn:microsoft.com/office/officeart/2008/layout/NameandTitleOrganizationalChart"/>
    <dgm:cxn modelId="{CFCE5C65-60D1-4084-A8E1-457FC2056D84}" type="presParOf" srcId="{9AB1AC84-5F9F-4E16-81EC-8DFA36F624D0}" destId="{C36BE4AF-D4D2-4947-ACEB-F8808222CB22}" srcOrd="1" destOrd="0" presId="urn:microsoft.com/office/officeart/2008/layout/NameandTitleOrganizationalChart"/>
    <dgm:cxn modelId="{802B80FC-E660-42AE-AED4-40125F0CD0A7}" type="presParOf" srcId="{9AB1AC84-5F9F-4E16-81EC-8DFA36F624D0}" destId="{F9F905C6-8689-4815-A680-0DA32AEB8E02}" srcOrd="2" destOrd="0" presId="urn:microsoft.com/office/officeart/2008/layout/NameandTitleOrganizationalChart"/>
    <dgm:cxn modelId="{51C75F6A-CAEC-49B9-B504-B954A6C1C54A}" type="presParOf" srcId="{A6BEA484-4BE5-48D6-9312-1F1166F1F63E}" destId="{430BD6E4-EB0B-4DEB-8AB0-9249D7283EA6}" srcOrd="2" destOrd="0" presId="urn:microsoft.com/office/officeart/2008/layout/NameandTitleOrganizationalChart"/>
    <dgm:cxn modelId="{69AACBBE-061A-4733-AFD3-3BE529E6F8B4}" type="presParOf" srcId="{A6BEA484-4BE5-48D6-9312-1F1166F1F63E}" destId="{E578C8E9-2510-4B80-98CD-EC058895CC1D}" srcOrd="3" destOrd="0" presId="urn:microsoft.com/office/officeart/2008/layout/NameandTitleOrganizationalChart"/>
    <dgm:cxn modelId="{886E03E2-88C9-4A24-9C26-8928DDD6DBAA}" type="presParOf" srcId="{E578C8E9-2510-4B80-98CD-EC058895CC1D}" destId="{D7196343-425E-4F51-A10C-AD95A2AB714A}" srcOrd="0" destOrd="0" presId="urn:microsoft.com/office/officeart/2008/layout/NameandTitleOrganizationalChart"/>
    <dgm:cxn modelId="{1C24D32A-DE06-4571-A895-498833A1BCD8}" type="presParOf" srcId="{D7196343-425E-4F51-A10C-AD95A2AB714A}" destId="{2A2185F4-BD02-4C5C-BB0A-FD4CB20D8A91}" srcOrd="0" destOrd="0" presId="urn:microsoft.com/office/officeart/2008/layout/NameandTitleOrganizationalChart"/>
    <dgm:cxn modelId="{8AD7447F-49E8-4BA3-90FF-3093BBEBB656}" type="presParOf" srcId="{D7196343-425E-4F51-A10C-AD95A2AB714A}" destId="{FF15DB4D-D4F1-4E2C-B5EE-B6D06F28A63F}" srcOrd="1" destOrd="0" presId="urn:microsoft.com/office/officeart/2008/layout/NameandTitleOrganizationalChart"/>
    <dgm:cxn modelId="{6A1DB3B0-9EE8-4BE7-84F5-D80B59480714}" type="presParOf" srcId="{D7196343-425E-4F51-A10C-AD95A2AB714A}" destId="{322699B4-42C5-43EE-9D9A-00441E2DD126}" srcOrd="2" destOrd="0" presId="urn:microsoft.com/office/officeart/2008/layout/NameandTitleOrganizationalChart"/>
    <dgm:cxn modelId="{95DBE832-9D64-4051-BA0D-F90DDD6115C1}" type="presParOf" srcId="{E578C8E9-2510-4B80-98CD-EC058895CC1D}" destId="{73B49DB1-98D0-47B4-9254-EC1CB47A73E4}" srcOrd="1" destOrd="0" presId="urn:microsoft.com/office/officeart/2008/layout/NameandTitleOrganizationalChart"/>
    <dgm:cxn modelId="{BD64D5AA-C7C1-4C13-A102-2E7865F5BB45}" type="presParOf" srcId="{E578C8E9-2510-4B80-98CD-EC058895CC1D}" destId="{8E1D2552-077F-4B91-AB52-DC1FB59A6660}" srcOrd="2" destOrd="0" presId="urn:microsoft.com/office/officeart/2008/layout/NameandTitleOrganizationalChart"/>
    <dgm:cxn modelId="{88E7578C-7CC8-4A04-AAEA-733E51F50575}" type="presParOf" srcId="{E9B897CF-DB67-4D54-9B1F-E7A778255BB4}" destId="{AAE80EDB-FA3C-4020-A683-2124F1537818}" srcOrd="2" destOrd="0" presId="urn:microsoft.com/office/officeart/2008/layout/NameandTitleOrganizationalChart"/>
    <dgm:cxn modelId="{25F2C9DB-8588-4DE5-A72B-02A522FA8C66}" type="presParOf" srcId="{CA043816-2ED2-4E22-A6C2-77FBCCDA31E8}" destId="{4CA3A7C7-5EAA-4406-9C0D-9F4388265592}" srcOrd="2" destOrd="0" presId="urn:microsoft.com/office/officeart/2008/layout/NameandTitleOrganizationalChart"/>
    <dgm:cxn modelId="{361DA14F-BF8A-4CF9-93A0-7845BD5C0BE0}" type="presParOf" srcId="{CA043816-2ED2-4E22-A6C2-77FBCCDA31E8}" destId="{BB184297-2941-4717-BD4E-0F884B59037F}" srcOrd="3" destOrd="0" presId="urn:microsoft.com/office/officeart/2008/layout/NameandTitleOrganizationalChart"/>
    <dgm:cxn modelId="{4B56B477-BA36-45D6-A15F-0718D5022F70}" type="presParOf" srcId="{BB184297-2941-4717-BD4E-0F884B59037F}" destId="{FDA56AF1-789F-4084-97C8-5012B90170D0}" srcOrd="0" destOrd="0" presId="urn:microsoft.com/office/officeart/2008/layout/NameandTitleOrganizationalChart"/>
    <dgm:cxn modelId="{F4EFDB8B-50D1-4DBF-B205-1F281F84F2D3}" type="presParOf" srcId="{FDA56AF1-789F-4084-97C8-5012B90170D0}" destId="{B0905139-0DEA-4F9E-9CEF-659CEEB84199}" srcOrd="0" destOrd="0" presId="urn:microsoft.com/office/officeart/2008/layout/NameandTitleOrganizationalChart"/>
    <dgm:cxn modelId="{0B88DC67-18F1-4B3E-8499-8DC4C34982AE}" type="presParOf" srcId="{FDA56AF1-789F-4084-97C8-5012B90170D0}" destId="{B549E32C-09F0-4F33-BA1C-A455F0441599}" srcOrd="1" destOrd="0" presId="urn:microsoft.com/office/officeart/2008/layout/NameandTitleOrganizationalChart"/>
    <dgm:cxn modelId="{1AC81DC9-0835-4382-B3CB-748427DFCA9C}" type="presParOf" srcId="{FDA56AF1-789F-4084-97C8-5012B90170D0}" destId="{9DBF09BD-A624-4E8F-8035-4F3BAEDBA924}" srcOrd="2" destOrd="0" presId="urn:microsoft.com/office/officeart/2008/layout/NameandTitleOrganizationalChart"/>
    <dgm:cxn modelId="{B96160E9-8A99-44B6-B83A-ECA63779276B}" type="presParOf" srcId="{BB184297-2941-4717-BD4E-0F884B59037F}" destId="{3F0799FD-BD0F-426F-8309-5E3591C26ECE}" srcOrd="1" destOrd="0" presId="urn:microsoft.com/office/officeart/2008/layout/NameandTitleOrganizationalChart"/>
    <dgm:cxn modelId="{B4604754-01AA-43AA-B6E8-0479B0857BF4}" type="presParOf" srcId="{3F0799FD-BD0F-426F-8309-5E3591C26ECE}" destId="{E0CF5073-3E77-494D-B6E1-4A05C2E5368C}" srcOrd="0" destOrd="0" presId="urn:microsoft.com/office/officeart/2008/layout/NameandTitleOrganizationalChart"/>
    <dgm:cxn modelId="{957E45A9-DF4D-49E9-BD42-9AE68FA8075E}" type="presParOf" srcId="{3F0799FD-BD0F-426F-8309-5E3591C26ECE}" destId="{DB0DD63B-C4F4-427D-97F3-CC6CAE40D65C}" srcOrd="1" destOrd="0" presId="urn:microsoft.com/office/officeart/2008/layout/NameandTitleOrganizationalChart"/>
    <dgm:cxn modelId="{DBA16B2E-A62D-45C8-B225-7930E78FE843}" type="presParOf" srcId="{DB0DD63B-C4F4-427D-97F3-CC6CAE40D65C}" destId="{D9C52D54-0E7A-4288-8D4D-9E85A465437A}" srcOrd="0" destOrd="0" presId="urn:microsoft.com/office/officeart/2008/layout/NameandTitleOrganizationalChart"/>
    <dgm:cxn modelId="{F739F029-C9CE-42BA-8F11-52EBFAFF8E13}" type="presParOf" srcId="{D9C52D54-0E7A-4288-8D4D-9E85A465437A}" destId="{1A5B8CDB-101D-41D5-A893-4865A99D802C}" srcOrd="0" destOrd="0" presId="urn:microsoft.com/office/officeart/2008/layout/NameandTitleOrganizationalChart"/>
    <dgm:cxn modelId="{D7CF1BB5-1860-43E2-92FA-1738F4EEF373}" type="presParOf" srcId="{D9C52D54-0E7A-4288-8D4D-9E85A465437A}" destId="{9FDC07D1-EB5C-4B3D-BF2F-8D5B5199FA3B}" srcOrd="1" destOrd="0" presId="urn:microsoft.com/office/officeart/2008/layout/NameandTitleOrganizationalChart"/>
    <dgm:cxn modelId="{8DF10C99-8871-4AB5-A933-17C299288A30}" type="presParOf" srcId="{D9C52D54-0E7A-4288-8D4D-9E85A465437A}" destId="{522AFA8C-6DE9-4976-A7E0-C158C82B9396}" srcOrd="2" destOrd="0" presId="urn:microsoft.com/office/officeart/2008/layout/NameandTitleOrganizationalChart"/>
    <dgm:cxn modelId="{45E45D16-C482-49B6-BE16-C3B1B2DD3C63}" type="presParOf" srcId="{DB0DD63B-C4F4-427D-97F3-CC6CAE40D65C}" destId="{EABBC7C5-EE57-4160-9615-047D2E6E4824}" srcOrd="1" destOrd="0" presId="urn:microsoft.com/office/officeart/2008/layout/NameandTitleOrganizationalChart"/>
    <dgm:cxn modelId="{5045F48C-4AF2-471B-A6D7-734EAAD17C64}" type="presParOf" srcId="{DB0DD63B-C4F4-427D-97F3-CC6CAE40D65C}" destId="{2F96F8C7-8A67-4D20-9FBA-58D9697CE67E}" srcOrd="2" destOrd="0" presId="urn:microsoft.com/office/officeart/2008/layout/NameandTitleOrganizationalChart"/>
    <dgm:cxn modelId="{9AA1F4D8-857B-4D87-8D17-D254DE2DABD0}" type="presParOf" srcId="{3F0799FD-BD0F-426F-8309-5E3591C26ECE}" destId="{40038220-1BE1-49AA-9392-F7F68B1152CF}" srcOrd="2" destOrd="0" presId="urn:microsoft.com/office/officeart/2008/layout/NameandTitleOrganizationalChart"/>
    <dgm:cxn modelId="{7F83010F-F6EB-4FD9-A9DF-7D18FB0A0D4A}" type="presParOf" srcId="{3F0799FD-BD0F-426F-8309-5E3591C26ECE}" destId="{98066FB6-3FDD-485B-AE95-0D2D393C21CF}" srcOrd="3" destOrd="0" presId="urn:microsoft.com/office/officeart/2008/layout/NameandTitleOrganizationalChart"/>
    <dgm:cxn modelId="{ED6860BF-F862-4309-9695-AF01CD94832F}" type="presParOf" srcId="{98066FB6-3FDD-485B-AE95-0D2D393C21CF}" destId="{0F2F6317-437C-4373-B63F-217D0A91C886}" srcOrd="0" destOrd="0" presId="urn:microsoft.com/office/officeart/2008/layout/NameandTitleOrganizationalChart"/>
    <dgm:cxn modelId="{C7DF665F-EDF0-4311-84EB-45972A56A177}" type="presParOf" srcId="{0F2F6317-437C-4373-B63F-217D0A91C886}" destId="{C1F3994E-DD0D-4C3F-AE70-6B2F942087B2}" srcOrd="0" destOrd="0" presId="urn:microsoft.com/office/officeart/2008/layout/NameandTitleOrganizationalChart"/>
    <dgm:cxn modelId="{8009BE36-0088-42BE-933D-244B78D4345D}" type="presParOf" srcId="{0F2F6317-437C-4373-B63F-217D0A91C886}" destId="{6DEC2736-E154-4B03-A6FE-74AF36993206}" srcOrd="1" destOrd="0" presId="urn:microsoft.com/office/officeart/2008/layout/NameandTitleOrganizationalChart"/>
    <dgm:cxn modelId="{A4EC3537-C991-4DFD-A912-097D7723AE1C}" type="presParOf" srcId="{0F2F6317-437C-4373-B63F-217D0A91C886}" destId="{697D11CB-E96A-41F5-8551-E92D5845B86E}" srcOrd="2" destOrd="0" presId="urn:microsoft.com/office/officeart/2008/layout/NameandTitleOrganizationalChart"/>
    <dgm:cxn modelId="{33A417B7-F561-440C-911B-095F2F226133}" type="presParOf" srcId="{98066FB6-3FDD-485B-AE95-0D2D393C21CF}" destId="{5371867A-FD5E-487F-A6D4-512701F1C4D3}" srcOrd="1" destOrd="0" presId="urn:microsoft.com/office/officeart/2008/layout/NameandTitleOrganizationalChart"/>
    <dgm:cxn modelId="{5F1CCAF7-5B48-4D15-9B7D-EA87C1A4A8A9}" type="presParOf" srcId="{98066FB6-3FDD-485B-AE95-0D2D393C21CF}" destId="{00734DD2-B79F-484B-A576-152428AD7366}" srcOrd="2" destOrd="0" presId="urn:microsoft.com/office/officeart/2008/layout/NameandTitleOrganizationalChart"/>
    <dgm:cxn modelId="{C511568E-C9EF-481A-9C5E-48397CA4F7A6}" type="presParOf" srcId="{BB184297-2941-4717-BD4E-0F884B59037F}" destId="{E65EB8F7-7E85-4BBC-A0E8-FCC725461481}" srcOrd="2" destOrd="0" presId="urn:microsoft.com/office/officeart/2008/layout/NameandTitleOrganizationalChart"/>
    <dgm:cxn modelId="{63FE243E-0FCD-41A6-AF6B-2E7E5A594419}" type="presParOf" srcId="{B97119DA-B4B9-4CFA-9383-B4C2508CFCA0}" destId="{035A6A29-E560-4CF4-B0CD-ED6779FEC594}" srcOrd="2" destOrd="0" presId="urn:microsoft.com/office/officeart/2008/layout/NameandTitleOrganizationalChart"/>
    <dgm:cxn modelId="{F88A5093-B6D2-42B1-94A0-DD37CC1956E0}" type="presParOf" srcId="{A9F6D05B-E86F-4A21-9A94-1C3428035637}" destId="{9F1DB119-468B-47B2-A9A4-DC6152E63F45}" srcOrd="2" destOrd="0" presId="urn:microsoft.com/office/officeart/2008/layout/NameandTitleOrganizationalChart"/>
    <dgm:cxn modelId="{4F81B0FD-8E8B-473A-822C-26FD3FFCCD96}" type="presParOf" srcId="{A9F6D05B-E86F-4A21-9A94-1C3428035637}" destId="{6619F10D-9D62-408C-A390-1E4639D3581F}" srcOrd="3" destOrd="0" presId="urn:microsoft.com/office/officeart/2008/layout/NameandTitleOrganizationalChart"/>
    <dgm:cxn modelId="{A1E7973D-6428-43B0-8A5F-146CDEE6183D}" type="presParOf" srcId="{6619F10D-9D62-408C-A390-1E4639D3581F}" destId="{DF923D5F-383D-454C-9F52-1203A5A0A204}" srcOrd="0" destOrd="0" presId="urn:microsoft.com/office/officeart/2008/layout/NameandTitleOrganizationalChart"/>
    <dgm:cxn modelId="{199FD7E8-A791-4AF9-B26E-E5D51480F164}" type="presParOf" srcId="{DF923D5F-383D-454C-9F52-1203A5A0A204}" destId="{87EBD017-62D8-447B-9A9B-A96D9589A2DF}" srcOrd="0" destOrd="0" presId="urn:microsoft.com/office/officeart/2008/layout/NameandTitleOrganizationalChart"/>
    <dgm:cxn modelId="{DFAE89CB-6F88-4048-B15A-115F934E1444}" type="presParOf" srcId="{DF923D5F-383D-454C-9F52-1203A5A0A204}" destId="{0BCA723E-2603-4670-8324-D6FB226C6CC4}" srcOrd="1" destOrd="0" presId="urn:microsoft.com/office/officeart/2008/layout/NameandTitleOrganizationalChart"/>
    <dgm:cxn modelId="{721CD173-F5FD-44C6-81B4-024C6BAFED02}" type="presParOf" srcId="{DF923D5F-383D-454C-9F52-1203A5A0A204}" destId="{7DEDC6A5-CC66-429E-9DFB-E72C60A8336D}" srcOrd="2" destOrd="0" presId="urn:microsoft.com/office/officeart/2008/layout/NameandTitleOrganizationalChart"/>
    <dgm:cxn modelId="{64EEEB20-E726-47DA-A2F7-4C9AE5047DA8}" type="presParOf" srcId="{6619F10D-9D62-408C-A390-1E4639D3581F}" destId="{0E0E2DBA-1AD6-4E71-9FC5-9AA84EAB2430}" srcOrd="1" destOrd="0" presId="urn:microsoft.com/office/officeart/2008/layout/NameandTitleOrganizationalChart"/>
    <dgm:cxn modelId="{3961B863-C7D0-4D28-A45B-8382A07CC6FA}" type="presParOf" srcId="{0E0E2DBA-1AD6-4E71-9FC5-9AA84EAB2430}" destId="{964F75AA-CAB0-40E2-B1FF-DB7E3D53E667}" srcOrd="0" destOrd="0" presId="urn:microsoft.com/office/officeart/2008/layout/NameandTitleOrganizationalChart"/>
    <dgm:cxn modelId="{52DC0D30-B58E-494D-848C-4DF0D42F2C6A}" type="presParOf" srcId="{0E0E2DBA-1AD6-4E71-9FC5-9AA84EAB2430}" destId="{F7AF0B10-52A0-45A8-AD49-A3A838973B84}" srcOrd="1" destOrd="0" presId="urn:microsoft.com/office/officeart/2008/layout/NameandTitleOrganizationalChart"/>
    <dgm:cxn modelId="{FBA9283A-B7DE-42C7-AD57-B8958B6E333F}" type="presParOf" srcId="{F7AF0B10-52A0-45A8-AD49-A3A838973B84}" destId="{3CBD5574-0F74-443E-A415-6D1551E6F07C}" srcOrd="0" destOrd="0" presId="urn:microsoft.com/office/officeart/2008/layout/NameandTitleOrganizationalChart"/>
    <dgm:cxn modelId="{B67122B8-79F3-4B00-8DCF-B4A1F29D062E}" type="presParOf" srcId="{3CBD5574-0F74-443E-A415-6D1551E6F07C}" destId="{CA8867E4-4352-4BA8-B9DC-F4FA68D475C5}" srcOrd="0" destOrd="0" presId="urn:microsoft.com/office/officeart/2008/layout/NameandTitleOrganizationalChart"/>
    <dgm:cxn modelId="{3632CBFE-6A19-4B94-A6F7-5CB3B2402AC2}" type="presParOf" srcId="{3CBD5574-0F74-443E-A415-6D1551E6F07C}" destId="{AD9D9BA1-4EB8-4840-9544-BCE27402BC5B}" srcOrd="1" destOrd="0" presId="urn:microsoft.com/office/officeart/2008/layout/NameandTitleOrganizationalChart"/>
    <dgm:cxn modelId="{3417783B-B792-49E1-889B-18FF142C92B2}" type="presParOf" srcId="{3CBD5574-0F74-443E-A415-6D1551E6F07C}" destId="{84066D44-7E01-49FE-80F7-340503D2948C}" srcOrd="2" destOrd="0" presId="urn:microsoft.com/office/officeart/2008/layout/NameandTitleOrganizationalChart"/>
    <dgm:cxn modelId="{613FE0EA-E035-4B30-8C2A-6CEC8476185B}" type="presParOf" srcId="{F7AF0B10-52A0-45A8-AD49-A3A838973B84}" destId="{81737518-6FA9-4813-8C3A-245219F2DF4C}" srcOrd="1" destOrd="0" presId="urn:microsoft.com/office/officeart/2008/layout/NameandTitleOrganizationalChart"/>
    <dgm:cxn modelId="{5EA9CA39-E83C-4C58-B276-7790DA19EE3E}" type="presParOf" srcId="{F7AF0B10-52A0-45A8-AD49-A3A838973B84}" destId="{72BCDD51-71FF-4459-94A6-5ED1DCBE36D1}" srcOrd="2" destOrd="0" presId="urn:microsoft.com/office/officeart/2008/layout/NameandTitleOrganizationalChart"/>
    <dgm:cxn modelId="{6FF51253-8734-4D68-804B-6157CA3A0F64}" type="presParOf" srcId="{0E0E2DBA-1AD6-4E71-9FC5-9AA84EAB2430}" destId="{CA13917D-BB06-4479-883C-EC817726EB3B}" srcOrd="2" destOrd="0" presId="urn:microsoft.com/office/officeart/2008/layout/NameandTitleOrganizationalChart"/>
    <dgm:cxn modelId="{B7531923-0099-4A88-B214-640F7FDECE91}" type="presParOf" srcId="{0E0E2DBA-1AD6-4E71-9FC5-9AA84EAB2430}" destId="{D47AAE17-F324-4587-A825-8F739D26EC87}" srcOrd="3" destOrd="0" presId="urn:microsoft.com/office/officeart/2008/layout/NameandTitleOrganizationalChart"/>
    <dgm:cxn modelId="{DC6341B9-3339-4E72-A693-72EB2D6F51BA}" type="presParOf" srcId="{D47AAE17-F324-4587-A825-8F739D26EC87}" destId="{40A13DA9-74ED-42EA-BBEF-952EAC0383F1}" srcOrd="0" destOrd="0" presId="urn:microsoft.com/office/officeart/2008/layout/NameandTitleOrganizationalChart"/>
    <dgm:cxn modelId="{1B2B2EC2-0CFE-4C4E-8372-7308C97FB72B}" type="presParOf" srcId="{40A13DA9-74ED-42EA-BBEF-952EAC0383F1}" destId="{AB3215BE-F691-4FD3-BB11-B9A4C4A691BA}" srcOrd="0" destOrd="0" presId="urn:microsoft.com/office/officeart/2008/layout/NameandTitleOrganizationalChart"/>
    <dgm:cxn modelId="{767E4203-CAA5-471E-BC07-918F2A7C97BA}" type="presParOf" srcId="{40A13DA9-74ED-42EA-BBEF-952EAC0383F1}" destId="{64539F7F-86F9-4E3A-9419-E2AA9DAC85E2}" srcOrd="1" destOrd="0" presId="urn:microsoft.com/office/officeart/2008/layout/NameandTitleOrganizationalChart"/>
    <dgm:cxn modelId="{21FA8B5D-A4F7-4CAE-A5C7-D72E654807C8}" type="presParOf" srcId="{40A13DA9-74ED-42EA-BBEF-952EAC0383F1}" destId="{49B2D852-DFF5-4FFA-BC9C-A7ABDDE7605C}" srcOrd="2" destOrd="0" presId="urn:microsoft.com/office/officeart/2008/layout/NameandTitleOrganizationalChart"/>
    <dgm:cxn modelId="{74FF8253-F966-44B7-A8C8-D569F94D1A2E}" type="presParOf" srcId="{D47AAE17-F324-4587-A825-8F739D26EC87}" destId="{57F0A926-1876-445A-86EC-19143EC2552E}" srcOrd="1" destOrd="0" presId="urn:microsoft.com/office/officeart/2008/layout/NameandTitleOrganizationalChart"/>
    <dgm:cxn modelId="{669A883E-069D-4C1C-8074-2E84B5D59F83}" type="presParOf" srcId="{D47AAE17-F324-4587-A825-8F739D26EC87}" destId="{43FF51F4-3243-4174-951D-74D86FD95DAB}" srcOrd="2" destOrd="0" presId="urn:microsoft.com/office/officeart/2008/layout/NameandTitleOrganizationalChart"/>
    <dgm:cxn modelId="{E1DD4578-B03D-407C-9991-6AF25664F3CC}" type="presParOf" srcId="{6619F10D-9D62-408C-A390-1E4639D3581F}" destId="{287B07B3-1A9A-4CDD-BB49-630BA1A0B999}"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F53F9-7361-4026-A49C-2779CB779ED8}" type="doc">
      <dgm:prSet loTypeId="urn:microsoft.com/office/officeart/2008/layout/NameandTitleOrganizationalChart" loCatId="hierarchy" qsTypeId="urn:microsoft.com/office/officeart/2005/8/quickstyle/simple1" qsCatId="simple" csTypeId="urn:microsoft.com/office/officeart/2005/8/colors/accent2_4" csCatId="accent2" phldr="1"/>
      <dgm:spPr/>
      <dgm:t>
        <a:bodyPr/>
        <a:lstStyle/>
        <a:p>
          <a:endParaRPr lang="pl-PL"/>
        </a:p>
      </dgm:t>
    </dgm:pt>
    <dgm:pt modelId="{2350F94C-567F-4F74-BBF6-2A0DD219DF40}">
      <dgm:prSet phldrT="[Tekst]"/>
      <dgm:spPr/>
      <dgm:t>
        <a:bodyPr/>
        <a:lstStyle/>
        <a:p>
          <a:pPr algn="ctr"/>
          <a:r>
            <a:rPr lang="pl-PL" dirty="0"/>
            <a:t>ROE</a:t>
          </a:r>
        </a:p>
      </dgm:t>
    </dgm:pt>
    <dgm:pt modelId="{DCFC1D2E-5640-4008-9ECF-C97C5F590FBE}" type="parTrans" cxnId="{A3AF466D-DF89-4B0E-9C84-2096A7ADB198}">
      <dgm:prSet/>
      <dgm:spPr/>
      <dgm:t>
        <a:bodyPr/>
        <a:lstStyle/>
        <a:p>
          <a:pPr algn="ctr"/>
          <a:endParaRPr lang="pl-PL"/>
        </a:p>
      </dgm:t>
    </dgm:pt>
    <dgm:pt modelId="{8D87D39E-6DE3-4BB5-9D21-B77A1514B32A}" type="sibTrans" cxnId="{A3AF466D-DF89-4B0E-9C84-2096A7ADB198}">
      <dgm:prSet/>
      <dgm:spPr/>
      <dgm:t>
        <a:bodyPr/>
        <a:lstStyle/>
        <a:p>
          <a:pPr algn="ctr"/>
          <a:r>
            <a:rPr lang="pl-PL" b="1"/>
            <a:t> 8</a:t>
          </a:r>
          <a:r>
            <a:rPr lang="pl-PL" b="1" i="0" u="none"/>
            <a:t>%</a:t>
          </a:r>
          <a:endParaRPr lang="pl-PL" b="1"/>
        </a:p>
      </dgm:t>
    </dgm:pt>
    <dgm:pt modelId="{81964DCA-C2C4-4AB5-9CA6-01B19F8B5C52}" type="asst">
      <dgm:prSet phldrT="[Tekst]"/>
      <dgm:spPr/>
      <dgm:t>
        <a:bodyPr/>
        <a:lstStyle/>
        <a:p>
          <a:pPr algn="ctr"/>
          <a:r>
            <a:rPr lang="pl-PL"/>
            <a:t>ROA</a:t>
          </a:r>
        </a:p>
      </dgm:t>
    </dgm:pt>
    <dgm:pt modelId="{9D2F1586-CC21-4FBF-838E-62A94F2B7397}" type="parTrans" cxnId="{382B37B4-97D7-42A2-B7A4-6BFC2C0409D4}">
      <dgm:prSet/>
      <dgm:spPr/>
      <dgm:t>
        <a:bodyPr/>
        <a:lstStyle/>
        <a:p>
          <a:pPr algn="ctr"/>
          <a:endParaRPr lang="pl-PL"/>
        </a:p>
      </dgm:t>
    </dgm:pt>
    <dgm:pt modelId="{EFD3E2AB-642B-468D-A5E1-5099B72EBF95}" type="sibTrans" cxnId="{382B37B4-97D7-42A2-B7A4-6BFC2C0409D4}">
      <dgm:prSet/>
      <dgm:spPr/>
      <dgm:t>
        <a:bodyPr/>
        <a:lstStyle/>
        <a:p>
          <a:pPr algn="ctr"/>
          <a:r>
            <a:rPr lang="pl-PL" b="1"/>
            <a:t> </a:t>
          </a:r>
          <a:r>
            <a:rPr lang="pl-PL" b="1" i="0" u="none"/>
            <a:t>3%</a:t>
          </a:r>
          <a:endParaRPr lang="pl-PL" b="1"/>
        </a:p>
      </dgm:t>
    </dgm:pt>
    <dgm:pt modelId="{EC30A6B8-FE78-4392-A3CD-97C2C275559F}" type="asst">
      <dgm:prSet/>
      <dgm:spPr/>
      <dgm:t>
        <a:bodyPr/>
        <a:lstStyle/>
        <a:p>
          <a:pPr algn="ctr"/>
          <a:r>
            <a:rPr lang="pl-PL"/>
            <a:t>Mnożnik kapitałowy</a:t>
          </a:r>
        </a:p>
      </dgm:t>
    </dgm:pt>
    <dgm:pt modelId="{1344255D-C2E8-49F1-A5EF-8D3585561111}" type="parTrans" cxnId="{4EFC0D99-2045-4FF0-B2E7-3E47834998EF}">
      <dgm:prSet/>
      <dgm:spPr/>
      <dgm:t>
        <a:bodyPr/>
        <a:lstStyle/>
        <a:p>
          <a:pPr algn="ctr"/>
          <a:endParaRPr lang="pl-PL"/>
        </a:p>
      </dgm:t>
    </dgm:pt>
    <dgm:pt modelId="{EAA3203A-025D-469F-BA31-496CE23D28EB}" type="sibTrans" cxnId="{4EFC0D99-2045-4FF0-B2E7-3E47834998EF}">
      <dgm:prSet/>
      <dgm:spPr/>
      <dgm:t>
        <a:bodyPr/>
        <a:lstStyle/>
        <a:p>
          <a:pPr algn="ctr"/>
          <a:r>
            <a:rPr lang="pl-PL" b="1"/>
            <a:t> </a:t>
          </a:r>
          <a:r>
            <a:rPr lang="pl-PL" b="1" i="0" u="none"/>
            <a:t>2,291</a:t>
          </a:r>
          <a:endParaRPr lang="pl-PL" b="1"/>
        </a:p>
      </dgm:t>
    </dgm:pt>
    <dgm:pt modelId="{D6B5ABB1-5844-4281-A1FC-81D4F489D4B6}">
      <dgm:prSet/>
      <dgm:spPr/>
      <dgm:t>
        <a:bodyPr/>
        <a:lstStyle/>
        <a:p>
          <a:pPr algn="ctr"/>
          <a:r>
            <a:rPr lang="pl-PL"/>
            <a:t>ROS</a:t>
          </a:r>
        </a:p>
      </dgm:t>
    </dgm:pt>
    <dgm:pt modelId="{6482A0C1-3F39-4B03-B77D-91ED9F41FFDB}" type="parTrans" cxnId="{2F908849-2590-4EF1-9F3F-6A5AA5713DD4}">
      <dgm:prSet/>
      <dgm:spPr/>
      <dgm:t>
        <a:bodyPr/>
        <a:lstStyle/>
        <a:p>
          <a:pPr algn="ctr"/>
          <a:endParaRPr lang="pl-PL"/>
        </a:p>
      </dgm:t>
    </dgm:pt>
    <dgm:pt modelId="{313FF476-AC9B-4C16-B6A5-E06D1390B292}" type="sibTrans" cxnId="{2F908849-2590-4EF1-9F3F-6A5AA5713DD4}">
      <dgm:prSet/>
      <dgm:spPr/>
      <dgm:t>
        <a:bodyPr/>
        <a:lstStyle/>
        <a:p>
          <a:pPr algn="ctr"/>
          <a:r>
            <a:rPr lang="pl-PL" b="1"/>
            <a:t> </a:t>
          </a:r>
          <a:r>
            <a:rPr lang="pl-PL" b="1" i="0" u="none"/>
            <a:t>10%</a:t>
          </a:r>
          <a:endParaRPr lang="pl-PL" b="1"/>
        </a:p>
      </dgm:t>
    </dgm:pt>
    <dgm:pt modelId="{D8C882E8-1977-499E-9BB4-BF442F4C0E6E}">
      <dgm:prSet/>
      <dgm:spPr/>
      <dgm:t>
        <a:bodyPr/>
        <a:lstStyle/>
        <a:p>
          <a:pPr algn="ctr"/>
          <a:r>
            <a:rPr lang="pl-PL"/>
            <a:t>Produktywność aktywów</a:t>
          </a:r>
        </a:p>
      </dgm:t>
    </dgm:pt>
    <dgm:pt modelId="{F5B29C24-5D85-4E0C-94CC-64A0A0E21895}" type="parTrans" cxnId="{2843A1C5-794D-4D58-B022-156DE4F3B40B}">
      <dgm:prSet/>
      <dgm:spPr/>
      <dgm:t>
        <a:bodyPr/>
        <a:lstStyle/>
        <a:p>
          <a:pPr algn="ctr"/>
          <a:endParaRPr lang="pl-PL"/>
        </a:p>
      </dgm:t>
    </dgm:pt>
    <dgm:pt modelId="{C446861F-BA8F-414E-AFF7-F6F2CF35DD05}" type="sibTrans" cxnId="{2843A1C5-794D-4D58-B022-156DE4F3B40B}">
      <dgm:prSet/>
      <dgm:spPr/>
      <dgm:t>
        <a:bodyPr/>
        <a:lstStyle/>
        <a:p>
          <a:pPr algn="ctr"/>
          <a:r>
            <a:rPr lang="pl-PL" b="1"/>
            <a:t> </a:t>
          </a:r>
          <a:r>
            <a:rPr lang="pl-PL" b="1" i="0" u="none"/>
            <a:t>0,354</a:t>
          </a:r>
          <a:endParaRPr lang="pl-PL" b="1"/>
        </a:p>
      </dgm:t>
    </dgm:pt>
    <dgm:pt modelId="{52E44D7F-44BF-4C66-9CD8-19F1681DB2AF}">
      <dgm:prSet/>
      <dgm:spPr/>
      <dgm:t>
        <a:bodyPr/>
        <a:lstStyle/>
        <a:p>
          <a:pPr algn="ctr"/>
          <a:r>
            <a:rPr lang="pl-PL"/>
            <a:t>Pasywa ogółem</a:t>
          </a:r>
        </a:p>
      </dgm:t>
    </dgm:pt>
    <dgm:pt modelId="{035DDF15-8820-4CF5-B2E9-FEC130FDC898}" type="parTrans" cxnId="{0581BA9D-BD85-4576-A6C7-24EF06ADE911}">
      <dgm:prSet/>
      <dgm:spPr/>
      <dgm:t>
        <a:bodyPr/>
        <a:lstStyle/>
        <a:p>
          <a:pPr algn="ctr"/>
          <a:endParaRPr lang="pl-PL"/>
        </a:p>
      </dgm:t>
    </dgm:pt>
    <dgm:pt modelId="{2E3990F7-BC9E-441F-B1F3-73A43A7E5F30}" type="sibTrans" cxnId="{0581BA9D-BD85-4576-A6C7-24EF06ADE911}">
      <dgm:prSet/>
      <dgm:spPr/>
      <dgm:t>
        <a:bodyPr/>
        <a:lstStyle/>
        <a:p>
          <a:pPr algn="ctr"/>
          <a:r>
            <a:rPr lang="pl-PL" b="1"/>
            <a:t>27756000</a:t>
          </a:r>
        </a:p>
      </dgm:t>
    </dgm:pt>
    <dgm:pt modelId="{281C6F25-1DD6-4AC6-87F8-081C3A25493C}">
      <dgm:prSet/>
      <dgm:spPr/>
      <dgm:t>
        <a:bodyPr/>
        <a:lstStyle/>
        <a:p>
          <a:pPr algn="ctr"/>
          <a:r>
            <a:rPr lang="pl-PL"/>
            <a:t>Kapitał własny</a:t>
          </a:r>
        </a:p>
      </dgm:t>
    </dgm:pt>
    <dgm:pt modelId="{B1071A68-AABF-4AC0-A2A1-3F21167FF1D1}" type="parTrans" cxnId="{246B7222-6A4B-483D-A15F-1CC32D8E2DD5}">
      <dgm:prSet/>
      <dgm:spPr/>
      <dgm:t>
        <a:bodyPr/>
        <a:lstStyle/>
        <a:p>
          <a:pPr algn="ctr"/>
          <a:endParaRPr lang="pl-PL"/>
        </a:p>
      </dgm:t>
    </dgm:pt>
    <dgm:pt modelId="{612E2881-3B12-4374-9682-FDEF80C5629E}" type="sibTrans" cxnId="{246B7222-6A4B-483D-A15F-1CC32D8E2DD5}">
      <dgm:prSet/>
      <dgm:spPr/>
      <dgm:t>
        <a:bodyPr/>
        <a:lstStyle/>
        <a:p>
          <a:pPr algn="ctr"/>
          <a:r>
            <a:rPr lang="pl-PL" b="1"/>
            <a:t> </a:t>
          </a:r>
          <a:r>
            <a:rPr lang="pl-PL" b="1" i="0" u="none"/>
            <a:t>12116800</a:t>
          </a:r>
        </a:p>
      </dgm:t>
    </dgm:pt>
    <dgm:pt modelId="{36E70D21-46A0-4592-8311-EB98F14B65F4}">
      <dgm:prSet/>
      <dgm:spPr/>
      <dgm:t>
        <a:bodyPr/>
        <a:lstStyle/>
        <a:p>
          <a:pPr algn="ctr"/>
          <a:r>
            <a:rPr lang="pl-PL"/>
            <a:t>Zysk netto</a:t>
          </a:r>
        </a:p>
      </dgm:t>
    </dgm:pt>
    <dgm:pt modelId="{5FF667EB-9A31-46F4-98F9-22989575DF00}" type="parTrans" cxnId="{F7EBED76-F73C-4022-90DA-38A90850F7A9}">
      <dgm:prSet/>
      <dgm:spPr/>
      <dgm:t>
        <a:bodyPr/>
        <a:lstStyle/>
        <a:p>
          <a:pPr algn="ctr"/>
          <a:endParaRPr lang="pl-PL"/>
        </a:p>
      </dgm:t>
    </dgm:pt>
    <dgm:pt modelId="{45E7161C-9D42-4959-B208-9BBEBEAA3233}" type="sibTrans" cxnId="{F7EBED76-F73C-4022-90DA-38A90850F7A9}">
      <dgm:prSet/>
      <dgm:spPr/>
      <dgm:t>
        <a:bodyPr/>
        <a:lstStyle/>
        <a:p>
          <a:pPr algn="ctr"/>
          <a:r>
            <a:rPr lang="pl-PL" b="1" i="0" u="none"/>
            <a:t>945200</a:t>
          </a:r>
          <a:endParaRPr lang="pl-PL" b="1"/>
        </a:p>
      </dgm:t>
    </dgm:pt>
    <dgm:pt modelId="{5B9BAC1D-89CB-4768-A865-B1E36A29DBA6}">
      <dgm:prSet/>
      <dgm:spPr/>
      <dgm:t>
        <a:bodyPr/>
        <a:lstStyle/>
        <a:p>
          <a:pPr algn="ctr"/>
          <a:r>
            <a:rPr lang="pl-PL"/>
            <a:t>Przychody ze sprz. prod.</a:t>
          </a:r>
        </a:p>
      </dgm:t>
    </dgm:pt>
    <dgm:pt modelId="{3E3A5EE0-70D6-4080-80ED-7B245ACF40C9}" type="parTrans" cxnId="{23460919-3875-4122-9641-A04B1C16C3A7}">
      <dgm:prSet/>
      <dgm:spPr/>
      <dgm:t>
        <a:bodyPr/>
        <a:lstStyle/>
        <a:p>
          <a:pPr algn="ctr"/>
          <a:endParaRPr lang="pl-PL"/>
        </a:p>
      </dgm:t>
    </dgm:pt>
    <dgm:pt modelId="{4CE9542F-62C2-4F51-9C7E-0B8640E12629}" type="sibTrans" cxnId="{23460919-3875-4122-9641-A04B1C16C3A7}">
      <dgm:prSet/>
      <dgm:spPr/>
      <dgm:t>
        <a:bodyPr/>
        <a:lstStyle/>
        <a:p>
          <a:pPr algn="ctr"/>
          <a:r>
            <a:rPr lang="pl-PL" b="1"/>
            <a:t> </a:t>
          </a:r>
          <a:r>
            <a:rPr lang="pl-PL" b="1" i="0" u="none"/>
            <a:t>9828600</a:t>
          </a:r>
        </a:p>
      </dgm:t>
    </dgm:pt>
    <dgm:pt modelId="{8580CA7E-1FB0-469A-82D4-68A02B87A541}">
      <dgm:prSet/>
      <dgm:spPr/>
      <dgm:t>
        <a:bodyPr/>
        <a:lstStyle/>
        <a:p>
          <a:pPr algn="ctr"/>
          <a:r>
            <a:rPr lang="pl-PL"/>
            <a:t>Przychody ze sprz. prod.</a:t>
          </a:r>
        </a:p>
      </dgm:t>
    </dgm:pt>
    <dgm:pt modelId="{EB8075E9-DD56-4AEE-A383-C78B6A30EF60}" type="parTrans" cxnId="{F6B047E3-3D33-48BE-A017-4B1EF6FF5EBE}">
      <dgm:prSet/>
      <dgm:spPr/>
      <dgm:t>
        <a:bodyPr/>
        <a:lstStyle/>
        <a:p>
          <a:pPr algn="ctr"/>
          <a:endParaRPr lang="pl-PL"/>
        </a:p>
      </dgm:t>
    </dgm:pt>
    <dgm:pt modelId="{685884EF-0EDF-4F9F-85C2-075CFCDBE1C1}" type="sibTrans" cxnId="{F6B047E3-3D33-48BE-A017-4B1EF6FF5EBE}">
      <dgm:prSet/>
      <dgm:spPr/>
      <dgm:t>
        <a:bodyPr/>
        <a:lstStyle/>
        <a:p>
          <a:pPr algn="ctr"/>
          <a:r>
            <a:rPr lang="pl-PL" b="1"/>
            <a:t>9828600</a:t>
          </a:r>
        </a:p>
      </dgm:t>
    </dgm:pt>
    <dgm:pt modelId="{D0D71516-5E40-4B04-900E-16BBCA383E13}">
      <dgm:prSet/>
      <dgm:spPr/>
      <dgm:t>
        <a:bodyPr/>
        <a:lstStyle/>
        <a:p>
          <a:pPr algn="ctr"/>
          <a:r>
            <a:rPr lang="pl-PL"/>
            <a:t>Aktywa ogółem</a:t>
          </a:r>
        </a:p>
      </dgm:t>
    </dgm:pt>
    <dgm:pt modelId="{27269D7A-AABA-40A2-8B18-6FFEE1FB05B5}" type="parTrans" cxnId="{5EE67BE4-00D7-4408-A154-36069B8405CA}">
      <dgm:prSet/>
      <dgm:spPr/>
      <dgm:t>
        <a:bodyPr/>
        <a:lstStyle/>
        <a:p>
          <a:pPr algn="ctr"/>
          <a:endParaRPr lang="pl-PL"/>
        </a:p>
      </dgm:t>
    </dgm:pt>
    <dgm:pt modelId="{2A8F179C-4512-44C9-87BD-59E8CE661EA2}" type="sibTrans" cxnId="{5EE67BE4-00D7-4408-A154-36069B8405CA}">
      <dgm:prSet/>
      <dgm:spPr/>
      <dgm:t>
        <a:bodyPr/>
        <a:lstStyle/>
        <a:p>
          <a:pPr algn="ctr"/>
          <a:r>
            <a:rPr lang="pl-PL" b="1"/>
            <a:t> </a:t>
          </a:r>
          <a:r>
            <a:rPr lang="pl-PL" b="1" i="0" u="none"/>
            <a:t>27756000</a:t>
          </a:r>
        </a:p>
      </dgm:t>
    </dgm:pt>
    <dgm:pt modelId="{07862F02-478F-430A-802A-AFCFC30B8263}" type="pres">
      <dgm:prSet presAssocID="{18EF53F9-7361-4026-A49C-2779CB779ED8}" presName="hierChild1" presStyleCnt="0">
        <dgm:presLayoutVars>
          <dgm:orgChart val="1"/>
          <dgm:chPref val="1"/>
          <dgm:dir/>
          <dgm:animOne val="branch"/>
          <dgm:animLvl val="lvl"/>
          <dgm:resizeHandles/>
        </dgm:presLayoutVars>
      </dgm:prSet>
      <dgm:spPr/>
    </dgm:pt>
    <dgm:pt modelId="{52ED086E-6DA1-4648-9FD8-E934C22907EA}" type="pres">
      <dgm:prSet presAssocID="{2350F94C-567F-4F74-BBF6-2A0DD219DF40}" presName="hierRoot1" presStyleCnt="0">
        <dgm:presLayoutVars>
          <dgm:hierBranch val="init"/>
        </dgm:presLayoutVars>
      </dgm:prSet>
      <dgm:spPr/>
    </dgm:pt>
    <dgm:pt modelId="{6057A126-CF86-49BE-8321-B4274695370B}" type="pres">
      <dgm:prSet presAssocID="{2350F94C-567F-4F74-BBF6-2A0DD219DF40}" presName="rootComposite1" presStyleCnt="0"/>
      <dgm:spPr/>
    </dgm:pt>
    <dgm:pt modelId="{F0E3115E-7B48-4AA4-9BE1-56B212D2D9CF}" type="pres">
      <dgm:prSet presAssocID="{2350F94C-567F-4F74-BBF6-2A0DD219DF40}" presName="rootText1" presStyleLbl="node0" presStyleIdx="0" presStyleCnt="1" custLinFactNeighborX="-65238" custLinFactNeighborY="-39790">
        <dgm:presLayoutVars>
          <dgm:chMax/>
          <dgm:chPref val="3"/>
        </dgm:presLayoutVars>
      </dgm:prSet>
      <dgm:spPr/>
    </dgm:pt>
    <dgm:pt modelId="{00F1A48C-1BEC-4471-889F-429919ECF53B}" type="pres">
      <dgm:prSet presAssocID="{2350F94C-567F-4F74-BBF6-2A0DD219DF40}" presName="titleText1" presStyleLbl="fgAcc0" presStyleIdx="0" presStyleCnt="1" custLinFactY="-12738" custLinFactNeighborX="-77574" custLinFactNeighborY="-100000">
        <dgm:presLayoutVars>
          <dgm:chMax val="0"/>
          <dgm:chPref val="0"/>
        </dgm:presLayoutVars>
      </dgm:prSet>
      <dgm:spPr/>
    </dgm:pt>
    <dgm:pt modelId="{5E756CA6-6FF7-4E8E-9E18-DAB08DB67D23}" type="pres">
      <dgm:prSet presAssocID="{2350F94C-567F-4F74-BBF6-2A0DD219DF40}" presName="rootConnector1" presStyleLbl="node1" presStyleIdx="0" presStyleCnt="8"/>
      <dgm:spPr/>
    </dgm:pt>
    <dgm:pt modelId="{96D95717-0245-491C-8362-BC6C738D8B0A}" type="pres">
      <dgm:prSet presAssocID="{2350F94C-567F-4F74-BBF6-2A0DD219DF40}" presName="hierChild2" presStyleCnt="0"/>
      <dgm:spPr/>
    </dgm:pt>
    <dgm:pt modelId="{A9F6D05B-E86F-4A21-9A94-1C3428035637}" type="pres">
      <dgm:prSet presAssocID="{2350F94C-567F-4F74-BBF6-2A0DD219DF40}" presName="hierChild3" presStyleCnt="0"/>
      <dgm:spPr/>
    </dgm:pt>
    <dgm:pt modelId="{2D0EDDAE-6549-4F5F-8327-FA4FFF7C4119}" type="pres">
      <dgm:prSet presAssocID="{9D2F1586-CC21-4FBF-838E-62A94F2B7397}" presName="Name96" presStyleLbl="parChTrans1D2" presStyleIdx="0" presStyleCnt="2"/>
      <dgm:spPr/>
    </dgm:pt>
    <dgm:pt modelId="{B97119DA-B4B9-4CFA-9383-B4C2508CFCA0}" type="pres">
      <dgm:prSet presAssocID="{81964DCA-C2C4-4AB5-9CA6-01B19F8B5C52}" presName="hierRoot3" presStyleCnt="0">
        <dgm:presLayoutVars>
          <dgm:hierBranch val="init"/>
        </dgm:presLayoutVars>
      </dgm:prSet>
      <dgm:spPr/>
    </dgm:pt>
    <dgm:pt modelId="{74AE64E6-1512-4D55-969E-39518D0BEE19}" type="pres">
      <dgm:prSet presAssocID="{81964DCA-C2C4-4AB5-9CA6-01B19F8B5C52}" presName="rootComposite3" presStyleCnt="0"/>
      <dgm:spPr/>
    </dgm:pt>
    <dgm:pt modelId="{65A7409C-7D7E-4B6E-85FD-44CD151A918A}" type="pres">
      <dgm:prSet presAssocID="{81964DCA-C2C4-4AB5-9CA6-01B19F8B5C52}" presName="rootText3" presStyleLbl="asst1" presStyleIdx="0" presStyleCnt="2">
        <dgm:presLayoutVars>
          <dgm:chPref val="3"/>
        </dgm:presLayoutVars>
      </dgm:prSet>
      <dgm:spPr/>
    </dgm:pt>
    <dgm:pt modelId="{A52C42BE-012B-466D-8BD2-406AE27C9CCD}" type="pres">
      <dgm:prSet presAssocID="{81964DCA-C2C4-4AB5-9CA6-01B19F8B5C52}" presName="titleText3" presStyleLbl="fgAcc2" presStyleIdx="0" presStyleCnt="2">
        <dgm:presLayoutVars>
          <dgm:chMax val="0"/>
          <dgm:chPref val="0"/>
        </dgm:presLayoutVars>
      </dgm:prSet>
      <dgm:spPr/>
    </dgm:pt>
    <dgm:pt modelId="{30FEEF9F-B5D3-4CBD-ACD5-765984C88899}" type="pres">
      <dgm:prSet presAssocID="{81964DCA-C2C4-4AB5-9CA6-01B19F8B5C52}" presName="rootConnector3" presStyleLbl="asst1" presStyleIdx="0" presStyleCnt="2"/>
      <dgm:spPr/>
    </dgm:pt>
    <dgm:pt modelId="{CA043816-2ED2-4E22-A6C2-77FBCCDA31E8}" type="pres">
      <dgm:prSet presAssocID="{81964DCA-C2C4-4AB5-9CA6-01B19F8B5C52}" presName="hierChild6" presStyleCnt="0"/>
      <dgm:spPr/>
    </dgm:pt>
    <dgm:pt modelId="{7DD3A74A-80B5-4C64-B573-9EA1B1E69F63}" type="pres">
      <dgm:prSet presAssocID="{6482A0C1-3F39-4B03-B77D-91ED9F41FFDB}" presName="Name37" presStyleLbl="parChTrans1D3" presStyleIdx="0" presStyleCnt="4"/>
      <dgm:spPr/>
    </dgm:pt>
    <dgm:pt modelId="{E9B897CF-DB67-4D54-9B1F-E7A778255BB4}" type="pres">
      <dgm:prSet presAssocID="{D6B5ABB1-5844-4281-A1FC-81D4F489D4B6}" presName="hierRoot2" presStyleCnt="0">
        <dgm:presLayoutVars>
          <dgm:hierBranch val="init"/>
        </dgm:presLayoutVars>
      </dgm:prSet>
      <dgm:spPr/>
    </dgm:pt>
    <dgm:pt modelId="{8C2D58DF-9B4E-43F0-B4B2-A232E182FC00}" type="pres">
      <dgm:prSet presAssocID="{D6B5ABB1-5844-4281-A1FC-81D4F489D4B6}" presName="rootComposite" presStyleCnt="0"/>
      <dgm:spPr/>
    </dgm:pt>
    <dgm:pt modelId="{1356F0F4-F951-4982-93F3-FE78EA77D25F}" type="pres">
      <dgm:prSet presAssocID="{D6B5ABB1-5844-4281-A1FC-81D4F489D4B6}" presName="rootText" presStyleLbl="node1" presStyleIdx="0" presStyleCnt="8">
        <dgm:presLayoutVars>
          <dgm:chMax/>
          <dgm:chPref val="3"/>
        </dgm:presLayoutVars>
      </dgm:prSet>
      <dgm:spPr/>
    </dgm:pt>
    <dgm:pt modelId="{05AE1F7E-57BC-45FC-8F1D-0E44BF0B60C4}" type="pres">
      <dgm:prSet presAssocID="{D6B5ABB1-5844-4281-A1FC-81D4F489D4B6}" presName="titleText2" presStyleLbl="fgAcc1" presStyleIdx="0" presStyleCnt="8">
        <dgm:presLayoutVars>
          <dgm:chMax val="0"/>
          <dgm:chPref val="0"/>
        </dgm:presLayoutVars>
      </dgm:prSet>
      <dgm:spPr/>
    </dgm:pt>
    <dgm:pt modelId="{BEBDA3C1-DB9D-44D9-9602-BEE988BA64C3}" type="pres">
      <dgm:prSet presAssocID="{D6B5ABB1-5844-4281-A1FC-81D4F489D4B6}" presName="rootConnector" presStyleLbl="node3" presStyleIdx="0" presStyleCnt="0"/>
      <dgm:spPr/>
    </dgm:pt>
    <dgm:pt modelId="{A6BEA484-4BE5-48D6-9312-1F1166F1F63E}" type="pres">
      <dgm:prSet presAssocID="{D6B5ABB1-5844-4281-A1FC-81D4F489D4B6}" presName="hierChild4" presStyleCnt="0"/>
      <dgm:spPr/>
    </dgm:pt>
    <dgm:pt modelId="{7EB81520-7147-4FF2-8243-73C471FF79E9}" type="pres">
      <dgm:prSet presAssocID="{5FF667EB-9A31-46F4-98F9-22989575DF00}" presName="Name37" presStyleLbl="parChTrans1D4" presStyleIdx="0" presStyleCnt="4"/>
      <dgm:spPr/>
    </dgm:pt>
    <dgm:pt modelId="{9AB1AC84-5F9F-4E16-81EC-8DFA36F624D0}" type="pres">
      <dgm:prSet presAssocID="{36E70D21-46A0-4592-8311-EB98F14B65F4}" presName="hierRoot2" presStyleCnt="0">
        <dgm:presLayoutVars>
          <dgm:hierBranch val="init"/>
        </dgm:presLayoutVars>
      </dgm:prSet>
      <dgm:spPr/>
    </dgm:pt>
    <dgm:pt modelId="{C9BCD70B-4360-4145-BE2B-6A44396FEC31}" type="pres">
      <dgm:prSet presAssocID="{36E70D21-46A0-4592-8311-EB98F14B65F4}" presName="rootComposite" presStyleCnt="0"/>
      <dgm:spPr/>
    </dgm:pt>
    <dgm:pt modelId="{79B75B89-4057-48FA-B76A-A769AA56BF6A}" type="pres">
      <dgm:prSet presAssocID="{36E70D21-46A0-4592-8311-EB98F14B65F4}" presName="rootText" presStyleLbl="node1" presStyleIdx="1" presStyleCnt="8">
        <dgm:presLayoutVars>
          <dgm:chMax/>
          <dgm:chPref val="3"/>
        </dgm:presLayoutVars>
      </dgm:prSet>
      <dgm:spPr/>
    </dgm:pt>
    <dgm:pt modelId="{7FBB3CF8-ACC1-49F1-8704-C92440C8AD28}" type="pres">
      <dgm:prSet presAssocID="{36E70D21-46A0-4592-8311-EB98F14B65F4}" presName="titleText2" presStyleLbl="fgAcc1" presStyleIdx="1" presStyleCnt="8">
        <dgm:presLayoutVars>
          <dgm:chMax val="0"/>
          <dgm:chPref val="0"/>
        </dgm:presLayoutVars>
      </dgm:prSet>
      <dgm:spPr/>
    </dgm:pt>
    <dgm:pt modelId="{26A2F526-A3DF-46B6-A3FF-C0DB1FA902ED}" type="pres">
      <dgm:prSet presAssocID="{36E70D21-46A0-4592-8311-EB98F14B65F4}" presName="rootConnector" presStyleLbl="node4" presStyleIdx="0" presStyleCnt="0"/>
      <dgm:spPr/>
    </dgm:pt>
    <dgm:pt modelId="{C36BE4AF-D4D2-4947-ACEB-F8808222CB22}" type="pres">
      <dgm:prSet presAssocID="{36E70D21-46A0-4592-8311-EB98F14B65F4}" presName="hierChild4" presStyleCnt="0"/>
      <dgm:spPr/>
    </dgm:pt>
    <dgm:pt modelId="{F9F905C6-8689-4815-A680-0DA32AEB8E02}" type="pres">
      <dgm:prSet presAssocID="{36E70D21-46A0-4592-8311-EB98F14B65F4}" presName="hierChild5" presStyleCnt="0"/>
      <dgm:spPr/>
    </dgm:pt>
    <dgm:pt modelId="{430BD6E4-EB0B-4DEB-8AB0-9249D7283EA6}" type="pres">
      <dgm:prSet presAssocID="{3E3A5EE0-70D6-4080-80ED-7B245ACF40C9}" presName="Name37" presStyleLbl="parChTrans1D4" presStyleIdx="1" presStyleCnt="4"/>
      <dgm:spPr/>
    </dgm:pt>
    <dgm:pt modelId="{E578C8E9-2510-4B80-98CD-EC058895CC1D}" type="pres">
      <dgm:prSet presAssocID="{5B9BAC1D-89CB-4768-A865-B1E36A29DBA6}" presName="hierRoot2" presStyleCnt="0">
        <dgm:presLayoutVars>
          <dgm:hierBranch val="init"/>
        </dgm:presLayoutVars>
      </dgm:prSet>
      <dgm:spPr/>
    </dgm:pt>
    <dgm:pt modelId="{D7196343-425E-4F51-A10C-AD95A2AB714A}" type="pres">
      <dgm:prSet presAssocID="{5B9BAC1D-89CB-4768-A865-B1E36A29DBA6}" presName="rootComposite" presStyleCnt="0"/>
      <dgm:spPr/>
    </dgm:pt>
    <dgm:pt modelId="{2A2185F4-BD02-4C5C-BB0A-FD4CB20D8A91}" type="pres">
      <dgm:prSet presAssocID="{5B9BAC1D-89CB-4768-A865-B1E36A29DBA6}" presName="rootText" presStyleLbl="node1" presStyleIdx="2" presStyleCnt="8">
        <dgm:presLayoutVars>
          <dgm:chMax/>
          <dgm:chPref val="3"/>
        </dgm:presLayoutVars>
      </dgm:prSet>
      <dgm:spPr/>
    </dgm:pt>
    <dgm:pt modelId="{FF15DB4D-D4F1-4E2C-B5EE-B6D06F28A63F}" type="pres">
      <dgm:prSet presAssocID="{5B9BAC1D-89CB-4768-A865-B1E36A29DBA6}" presName="titleText2" presStyleLbl="fgAcc1" presStyleIdx="2" presStyleCnt="8">
        <dgm:presLayoutVars>
          <dgm:chMax val="0"/>
          <dgm:chPref val="0"/>
        </dgm:presLayoutVars>
      </dgm:prSet>
      <dgm:spPr/>
    </dgm:pt>
    <dgm:pt modelId="{322699B4-42C5-43EE-9D9A-00441E2DD126}" type="pres">
      <dgm:prSet presAssocID="{5B9BAC1D-89CB-4768-A865-B1E36A29DBA6}" presName="rootConnector" presStyleLbl="node4" presStyleIdx="0" presStyleCnt="0"/>
      <dgm:spPr/>
    </dgm:pt>
    <dgm:pt modelId="{73B49DB1-98D0-47B4-9254-EC1CB47A73E4}" type="pres">
      <dgm:prSet presAssocID="{5B9BAC1D-89CB-4768-A865-B1E36A29DBA6}" presName="hierChild4" presStyleCnt="0"/>
      <dgm:spPr/>
    </dgm:pt>
    <dgm:pt modelId="{8E1D2552-077F-4B91-AB52-DC1FB59A6660}" type="pres">
      <dgm:prSet presAssocID="{5B9BAC1D-89CB-4768-A865-B1E36A29DBA6}" presName="hierChild5" presStyleCnt="0"/>
      <dgm:spPr/>
    </dgm:pt>
    <dgm:pt modelId="{AAE80EDB-FA3C-4020-A683-2124F1537818}" type="pres">
      <dgm:prSet presAssocID="{D6B5ABB1-5844-4281-A1FC-81D4F489D4B6}" presName="hierChild5" presStyleCnt="0"/>
      <dgm:spPr/>
    </dgm:pt>
    <dgm:pt modelId="{4CA3A7C7-5EAA-4406-9C0D-9F4388265592}" type="pres">
      <dgm:prSet presAssocID="{F5B29C24-5D85-4E0C-94CC-64A0A0E21895}" presName="Name37" presStyleLbl="parChTrans1D3" presStyleIdx="1" presStyleCnt="4"/>
      <dgm:spPr/>
    </dgm:pt>
    <dgm:pt modelId="{BB184297-2941-4717-BD4E-0F884B59037F}" type="pres">
      <dgm:prSet presAssocID="{D8C882E8-1977-499E-9BB4-BF442F4C0E6E}" presName="hierRoot2" presStyleCnt="0">
        <dgm:presLayoutVars>
          <dgm:hierBranch val="init"/>
        </dgm:presLayoutVars>
      </dgm:prSet>
      <dgm:spPr/>
    </dgm:pt>
    <dgm:pt modelId="{FDA56AF1-789F-4084-97C8-5012B90170D0}" type="pres">
      <dgm:prSet presAssocID="{D8C882E8-1977-499E-9BB4-BF442F4C0E6E}" presName="rootComposite" presStyleCnt="0"/>
      <dgm:spPr/>
    </dgm:pt>
    <dgm:pt modelId="{B0905139-0DEA-4F9E-9CEF-659CEEB84199}" type="pres">
      <dgm:prSet presAssocID="{D8C882E8-1977-499E-9BB4-BF442F4C0E6E}" presName="rootText" presStyleLbl="node1" presStyleIdx="3" presStyleCnt="8">
        <dgm:presLayoutVars>
          <dgm:chMax/>
          <dgm:chPref val="3"/>
        </dgm:presLayoutVars>
      </dgm:prSet>
      <dgm:spPr/>
    </dgm:pt>
    <dgm:pt modelId="{B549E32C-09F0-4F33-BA1C-A455F0441599}" type="pres">
      <dgm:prSet presAssocID="{D8C882E8-1977-499E-9BB4-BF442F4C0E6E}" presName="titleText2" presStyleLbl="fgAcc1" presStyleIdx="3" presStyleCnt="8">
        <dgm:presLayoutVars>
          <dgm:chMax val="0"/>
          <dgm:chPref val="0"/>
        </dgm:presLayoutVars>
      </dgm:prSet>
      <dgm:spPr/>
    </dgm:pt>
    <dgm:pt modelId="{9DBF09BD-A624-4E8F-8035-4F3BAEDBA924}" type="pres">
      <dgm:prSet presAssocID="{D8C882E8-1977-499E-9BB4-BF442F4C0E6E}" presName="rootConnector" presStyleLbl="node3" presStyleIdx="0" presStyleCnt="0"/>
      <dgm:spPr/>
    </dgm:pt>
    <dgm:pt modelId="{3F0799FD-BD0F-426F-8309-5E3591C26ECE}" type="pres">
      <dgm:prSet presAssocID="{D8C882E8-1977-499E-9BB4-BF442F4C0E6E}" presName="hierChild4" presStyleCnt="0"/>
      <dgm:spPr/>
    </dgm:pt>
    <dgm:pt modelId="{E0CF5073-3E77-494D-B6E1-4A05C2E5368C}" type="pres">
      <dgm:prSet presAssocID="{EB8075E9-DD56-4AEE-A383-C78B6A30EF60}" presName="Name37" presStyleLbl="parChTrans1D4" presStyleIdx="2" presStyleCnt="4"/>
      <dgm:spPr/>
    </dgm:pt>
    <dgm:pt modelId="{DB0DD63B-C4F4-427D-97F3-CC6CAE40D65C}" type="pres">
      <dgm:prSet presAssocID="{8580CA7E-1FB0-469A-82D4-68A02B87A541}" presName="hierRoot2" presStyleCnt="0">
        <dgm:presLayoutVars>
          <dgm:hierBranch val="init"/>
        </dgm:presLayoutVars>
      </dgm:prSet>
      <dgm:spPr/>
    </dgm:pt>
    <dgm:pt modelId="{D9C52D54-0E7A-4288-8D4D-9E85A465437A}" type="pres">
      <dgm:prSet presAssocID="{8580CA7E-1FB0-469A-82D4-68A02B87A541}" presName="rootComposite" presStyleCnt="0"/>
      <dgm:spPr/>
    </dgm:pt>
    <dgm:pt modelId="{1A5B8CDB-101D-41D5-A893-4865A99D802C}" type="pres">
      <dgm:prSet presAssocID="{8580CA7E-1FB0-469A-82D4-68A02B87A541}" presName="rootText" presStyleLbl="node1" presStyleIdx="4" presStyleCnt="8">
        <dgm:presLayoutVars>
          <dgm:chMax/>
          <dgm:chPref val="3"/>
        </dgm:presLayoutVars>
      </dgm:prSet>
      <dgm:spPr/>
    </dgm:pt>
    <dgm:pt modelId="{9FDC07D1-EB5C-4B3D-BF2F-8D5B5199FA3B}" type="pres">
      <dgm:prSet presAssocID="{8580CA7E-1FB0-469A-82D4-68A02B87A541}" presName="titleText2" presStyleLbl="fgAcc1" presStyleIdx="4" presStyleCnt="8">
        <dgm:presLayoutVars>
          <dgm:chMax val="0"/>
          <dgm:chPref val="0"/>
        </dgm:presLayoutVars>
      </dgm:prSet>
      <dgm:spPr/>
    </dgm:pt>
    <dgm:pt modelId="{522AFA8C-6DE9-4976-A7E0-C158C82B9396}" type="pres">
      <dgm:prSet presAssocID="{8580CA7E-1FB0-469A-82D4-68A02B87A541}" presName="rootConnector" presStyleLbl="node4" presStyleIdx="0" presStyleCnt="0"/>
      <dgm:spPr/>
    </dgm:pt>
    <dgm:pt modelId="{EABBC7C5-EE57-4160-9615-047D2E6E4824}" type="pres">
      <dgm:prSet presAssocID="{8580CA7E-1FB0-469A-82D4-68A02B87A541}" presName="hierChild4" presStyleCnt="0"/>
      <dgm:spPr/>
    </dgm:pt>
    <dgm:pt modelId="{2F96F8C7-8A67-4D20-9FBA-58D9697CE67E}" type="pres">
      <dgm:prSet presAssocID="{8580CA7E-1FB0-469A-82D4-68A02B87A541}" presName="hierChild5" presStyleCnt="0"/>
      <dgm:spPr/>
    </dgm:pt>
    <dgm:pt modelId="{40038220-1BE1-49AA-9392-F7F68B1152CF}" type="pres">
      <dgm:prSet presAssocID="{27269D7A-AABA-40A2-8B18-6FFEE1FB05B5}" presName="Name37" presStyleLbl="parChTrans1D4" presStyleIdx="3" presStyleCnt="4"/>
      <dgm:spPr/>
    </dgm:pt>
    <dgm:pt modelId="{98066FB6-3FDD-485B-AE95-0D2D393C21CF}" type="pres">
      <dgm:prSet presAssocID="{D0D71516-5E40-4B04-900E-16BBCA383E13}" presName="hierRoot2" presStyleCnt="0">
        <dgm:presLayoutVars>
          <dgm:hierBranch val="init"/>
        </dgm:presLayoutVars>
      </dgm:prSet>
      <dgm:spPr/>
    </dgm:pt>
    <dgm:pt modelId="{0F2F6317-437C-4373-B63F-217D0A91C886}" type="pres">
      <dgm:prSet presAssocID="{D0D71516-5E40-4B04-900E-16BBCA383E13}" presName="rootComposite" presStyleCnt="0"/>
      <dgm:spPr/>
    </dgm:pt>
    <dgm:pt modelId="{C1F3994E-DD0D-4C3F-AE70-6B2F942087B2}" type="pres">
      <dgm:prSet presAssocID="{D0D71516-5E40-4B04-900E-16BBCA383E13}" presName="rootText" presStyleLbl="node1" presStyleIdx="5" presStyleCnt="8">
        <dgm:presLayoutVars>
          <dgm:chMax/>
          <dgm:chPref val="3"/>
        </dgm:presLayoutVars>
      </dgm:prSet>
      <dgm:spPr/>
    </dgm:pt>
    <dgm:pt modelId="{6DEC2736-E154-4B03-A6FE-74AF36993206}" type="pres">
      <dgm:prSet presAssocID="{D0D71516-5E40-4B04-900E-16BBCA383E13}" presName="titleText2" presStyleLbl="fgAcc1" presStyleIdx="5" presStyleCnt="8">
        <dgm:presLayoutVars>
          <dgm:chMax val="0"/>
          <dgm:chPref val="0"/>
        </dgm:presLayoutVars>
      </dgm:prSet>
      <dgm:spPr/>
    </dgm:pt>
    <dgm:pt modelId="{697D11CB-E96A-41F5-8551-E92D5845B86E}" type="pres">
      <dgm:prSet presAssocID="{D0D71516-5E40-4B04-900E-16BBCA383E13}" presName="rootConnector" presStyleLbl="node4" presStyleIdx="0" presStyleCnt="0"/>
      <dgm:spPr/>
    </dgm:pt>
    <dgm:pt modelId="{5371867A-FD5E-487F-A6D4-512701F1C4D3}" type="pres">
      <dgm:prSet presAssocID="{D0D71516-5E40-4B04-900E-16BBCA383E13}" presName="hierChild4" presStyleCnt="0"/>
      <dgm:spPr/>
    </dgm:pt>
    <dgm:pt modelId="{00734DD2-B79F-484B-A576-152428AD7366}" type="pres">
      <dgm:prSet presAssocID="{D0D71516-5E40-4B04-900E-16BBCA383E13}" presName="hierChild5" presStyleCnt="0"/>
      <dgm:spPr/>
    </dgm:pt>
    <dgm:pt modelId="{E65EB8F7-7E85-4BBC-A0E8-FCC725461481}" type="pres">
      <dgm:prSet presAssocID="{D8C882E8-1977-499E-9BB4-BF442F4C0E6E}" presName="hierChild5" presStyleCnt="0"/>
      <dgm:spPr/>
    </dgm:pt>
    <dgm:pt modelId="{035A6A29-E560-4CF4-B0CD-ED6779FEC594}" type="pres">
      <dgm:prSet presAssocID="{81964DCA-C2C4-4AB5-9CA6-01B19F8B5C52}" presName="hierChild7" presStyleCnt="0"/>
      <dgm:spPr/>
    </dgm:pt>
    <dgm:pt modelId="{9F1DB119-468B-47B2-A9A4-DC6152E63F45}" type="pres">
      <dgm:prSet presAssocID="{1344255D-C2E8-49F1-A5EF-8D3585561111}" presName="Name96" presStyleLbl="parChTrans1D2" presStyleIdx="1" presStyleCnt="2"/>
      <dgm:spPr/>
    </dgm:pt>
    <dgm:pt modelId="{6619F10D-9D62-408C-A390-1E4639D3581F}" type="pres">
      <dgm:prSet presAssocID="{EC30A6B8-FE78-4392-A3CD-97C2C275559F}" presName="hierRoot3" presStyleCnt="0">
        <dgm:presLayoutVars>
          <dgm:hierBranch val="init"/>
        </dgm:presLayoutVars>
      </dgm:prSet>
      <dgm:spPr/>
    </dgm:pt>
    <dgm:pt modelId="{DF923D5F-383D-454C-9F52-1203A5A0A204}" type="pres">
      <dgm:prSet presAssocID="{EC30A6B8-FE78-4392-A3CD-97C2C275559F}" presName="rootComposite3" presStyleCnt="0"/>
      <dgm:spPr/>
    </dgm:pt>
    <dgm:pt modelId="{87EBD017-62D8-447B-9A9B-A96D9589A2DF}" type="pres">
      <dgm:prSet presAssocID="{EC30A6B8-FE78-4392-A3CD-97C2C275559F}" presName="rootText3" presStyleLbl="asst1" presStyleIdx="1" presStyleCnt="2">
        <dgm:presLayoutVars>
          <dgm:chPref val="3"/>
        </dgm:presLayoutVars>
      </dgm:prSet>
      <dgm:spPr/>
    </dgm:pt>
    <dgm:pt modelId="{0BCA723E-2603-4670-8324-D6FB226C6CC4}" type="pres">
      <dgm:prSet presAssocID="{EC30A6B8-FE78-4392-A3CD-97C2C275559F}" presName="titleText3" presStyleLbl="fgAcc2" presStyleIdx="1" presStyleCnt="2">
        <dgm:presLayoutVars>
          <dgm:chMax val="0"/>
          <dgm:chPref val="0"/>
        </dgm:presLayoutVars>
      </dgm:prSet>
      <dgm:spPr/>
    </dgm:pt>
    <dgm:pt modelId="{7DEDC6A5-CC66-429E-9DFB-E72C60A8336D}" type="pres">
      <dgm:prSet presAssocID="{EC30A6B8-FE78-4392-A3CD-97C2C275559F}" presName="rootConnector3" presStyleLbl="asst1" presStyleIdx="1" presStyleCnt="2"/>
      <dgm:spPr/>
    </dgm:pt>
    <dgm:pt modelId="{0E0E2DBA-1AD6-4E71-9FC5-9AA84EAB2430}" type="pres">
      <dgm:prSet presAssocID="{EC30A6B8-FE78-4392-A3CD-97C2C275559F}" presName="hierChild6" presStyleCnt="0"/>
      <dgm:spPr/>
    </dgm:pt>
    <dgm:pt modelId="{964F75AA-CAB0-40E2-B1FF-DB7E3D53E667}" type="pres">
      <dgm:prSet presAssocID="{035DDF15-8820-4CF5-B2E9-FEC130FDC898}" presName="Name37" presStyleLbl="parChTrans1D3" presStyleIdx="2" presStyleCnt="4"/>
      <dgm:spPr/>
    </dgm:pt>
    <dgm:pt modelId="{F7AF0B10-52A0-45A8-AD49-A3A838973B84}" type="pres">
      <dgm:prSet presAssocID="{52E44D7F-44BF-4C66-9CD8-19F1681DB2AF}" presName="hierRoot2" presStyleCnt="0">
        <dgm:presLayoutVars>
          <dgm:hierBranch val="init"/>
        </dgm:presLayoutVars>
      </dgm:prSet>
      <dgm:spPr/>
    </dgm:pt>
    <dgm:pt modelId="{3CBD5574-0F74-443E-A415-6D1551E6F07C}" type="pres">
      <dgm:prSet presAssocID="{52E44D7F-44BF-4C66-9CD8-19F1681DB2AF}" presName="rootComposite" presStyleCnt="0"/>
      <dgm:spPr/>
    </dgm:pt>
    <dgm:pt modelId="{CA8867E4-4352-4BA8-B9DC-F4FA68D475C5}" type="pres">
      <dgm:prSet presAssocID="{52E44D7F-44BF-4C66-9CD8-19F1681DB2AF}" presName="rootText" presStyleLbl="node1" presStyleIdx="6" presStyleCnt="8">
        <dgm:presLayoutVars>
          <dgm:chMax/>
          <dgm:chPref val="3"/>
        </dgm:presLayoutVars>
      </dgm:prSet>
      <dgm:spPr/>
    </dgm:pt>
    <dgm:pt modelId="{AD9D9BA1-4EB8-4840-9544-BCE27402BC5B}" type="pres">
      <dgm:prSet presAssocID="{52E44D7F-44BF-4C66-9CD8-19F1681DB2AF}" presName="titleText2" presStyleLbl="fgAcc1" presStyleIdx="6" presStyleCnt="8">
        <dgm:presLayoutVars>
          <dgm:chMax val="0"/>
          <dgm:chPref val="0"/>
        </dgm:presLayoutVars>
      </dgm:prSet>
      <dgm:spPr/>
    </dgm:pt>
    <dgm:pt modelId="{84066D44-7E01-49FE-80F7-340503D2948C}" type="pres">
      <dgm:prSet presAssocID="{52E44D7F-44BF-4C66-9CD8-19F1681DB2AF}" presName="rootConnector" presStyleLbl="node3" presStyleIdx="0" presStyleCnt="0"/>
      <dgm:spPr/>
    </dgm:pt>
    <dgm:pt modelId="{81737518-6FA9-4813-8C3A-245219F2DF4C}" type="pres">
      <dgm:prSet presAssocID="{52E44D7F-44BF-4C66-9CD8-19F1681DB2AF}" presName="hierChild4" presStyleCnt="0"/>
      <dgm:spPr/>
    </dgm:pt>
    <dgm:pt modelId="{72BCDD51-71FF-4459-94A6-5ED1DCBE36D1}" type="pres">
      <dgm:prSet presAssocID="{52E44D7F-44BF-4C66-9CD8-19F1681DB2AF}" presName="hierChild5" presStyleCnt="0"/>
      <dgm:spPr/>
    </dgm:pt>
    <dgm:pt modelId="{CA13917D-BB06-4479-883C-EC817726EB3B}" type="pres">
      <dgm:prSet presAssocID="{B1071A68-AABF-4AC0-A2A1-3F21167FF1D1}" presName="Name37" presStyleLbl="parChTrans1D3" presStyleIdx="3" presStyleCnt="4"/>
      <dgm:spPr/>
    </dgm:pt>
    <dgm:pt modelId="{D47AAE17-F324-4587-A825-8F739D26EC87}" type="pres">
      <dgm:prSet presAssocID="{281C6F25-1DD6-4AC6-87F8-081C3A25493C}" presName="hierRoot2" presStyleCnt="0">
        <dgm:presLayoutVars>
          <dgm:hierBranch val="init"/>
        </dgm:presLayoutVars>
      </dgm:prSet>
      <dgm:spPr/>
    </dgm:pt>
    <dgm:pt modelId="{40A13DA9-74ED-42EA-BBEF-952EAC0383F1}" type="pres">
      <dgm:prSet presAssocID="{281C6F25-1DD6-4AC6-87F8-081C3A25493C}" presName="rootComposite" presStyleCnt="0"/>
      <dgm:spPr/>
    </dgm:pt>
    <dgm:pt modelId="{AB3215BE-F691-4FD3-BB11-B9A4C4A691BA}" type="pres">
      <dgm:prSet presAssocID="{281C6F25-1DD6-4AC6-87F8-081C3A25493C}" presName="rootText" presStyleLbl="node1" presStyleIdx="7" presStyleCnt="8">
        <dgm:presLayoutVars>
          <dgm:chMax/>
          <dgm:chPref val="3"/>
        </dgm:presLayoutVars>
      </dgm:prSet>
      <dgm:spPr/>
    </dgm:pt>
    <dgm:pt modelId="{64539F7F-86F9-4E3A-9419-E2AA9DAC85E2}" type="pres">
      <dgm:prSet presAssocID="{281C6F25-1DD6-4AC6-87F8-081C3A25493C}" presName="titleText2" presStyleLbl="fgAcc1" presStyleIdx="7" presStyleCnt="8">
        <dgm:presLayoutVars>
          <dgm:chMax val="0"/>
          <dgm:chPref val="0"/>
        </dgm:presLayoutVars>
      </dgm:prSet>
      <dgm:spPr/>
    </dgm:pt>
    <dgm:pt modelId="{49B2D852-DFF5-4FFA-BC9C-A7ABDDE7605C}" type="pres">
      <dgm:prSet presAssocID="{281C6F25-1DD6-4AC6-87F8-081C3A25493C}" presName="rootConnector" presStyleLbl="node3" presStyleIdx="0" presStyleCnt="0"/>
      <dgm:spPr/>
    </dgm:pt>
    <dgm:pt modelId="{57F0A926-1876-445A-86EC-19143EC2552E}" type="pres">
      <dgm:prSet presAssocID="{281C6F25-1DD6-4AC6-87F8-081C3A25493C}" presName="hierChild4" presStyleCnt="0"/>
      <dgm:spPr/>
    </dgm:pt>
    <dgm:pt modelId="{43FF51F4-3243-4174-951D-74D86FD95DAB}" type="pres">
      <dgm:prSet presAssocID="{281C6F25-1DD6-4AC6-87F8-081C3A25493C}" presName="hierChild5" presStyleCnt="0"/>
      <dgm:spPr/>
    </dgm:pt>
    <dgm:pt modelId="{287B07B3-1A9A-4CDD-BB49-630BA1A0B999}" type="pres">
      <dgm:prSet presAssocID="{EC30A6B8-FE78-4392-A3CD-97C2C275559F}" presName="hierChild7" presStyleCnt="0"/>
      <dgm:spPr/>
    </dgm:pt>
  </dgm:ptLst>
  <dgm:cxnLst>
    <dgm:cxn modelId="{309C4B01-33B4-4D18-B1AE-B45CB78ED86D}" type="presOf" srcId="{035DDF15-8820-4CF5-B2E9-FEC130FDC898}" destId="{964F75AA-CAB0-40E2-B1FF-DB7E3D53E667}" srcOrd="0" destOrd="0" presId="urn:microsoft.com/office/officeart/2008/layout/NameandTitleOrganizationalChart"/>
    <dgm:cxn modelId="{41183707-47CA-4E32-AE76-52F4AF95B9E4}" type="presOf" srcId="{EAA3203A-025D-469F-BA31-496CE23D28EB}" destId="{0BCA723E-2603-4670-8324-D6FB226C6CC4}" srcOrd="0" destOrd="0" presId="urn:microsoft.com/office/officeart/2008/layout/NameandTitleOrganizationalChart"/>
    <dgm:cxn modelId="{E53A8C07-829C-49B8-BE14-53C2D167738E}" type="presOf" srcId="{D6B5ABB1-5844-4281-A1FC-81D4F489D4B6}" destId="{BEBDA3C1-DB9D-44D9-9602-BEE988BA64C3}" srcOrd="1" destOrd="0" presId="urn:microsoft.com/office/officeart/2008/layout/NameandTitleOrganizationalChart"/>
    <dgm:cxn modelId="{FDBCED08-39BE-4614-9952-8DD2E17B9943}" type="presOf" srcId="{81964DCA-C2C4-4AB5-9CA6-01B19F8B5C52}" destId="{30FEEF9F-B5D3-4CBD-ACD5-765984C88899}" srcOrd="1" destOrd="0" presId="urn:microsoft.com/office/officeart/2008/layout/NameandTitleOrganizationalChart"/>
    <dgm:cxn modelId="{FAA2570E-42B4-4109-AA45-2EC11384A531}" type="presOf" srcId="{C446861F-BA8F-414E-AFF7-F6F2CF35DD05}" destId="{B549E32C-09F0-4F33-BA1C-A455F0441599}" srcOrd="0" destOrd="0" presId="urn:microsoft.com/office/officeart/2008/layout/NameandTitleOrganizationalChart"/>
    <dgm:cxn modelId="{63960E0F-BF59-4788-8771-4B6D926D84AF}" type="presOf" srcId="{45E7161C-9D42-4959-B208-9BBEBEAA3233}" destId="{7FBB3CF8-ACC1-49F1-8704-C92440C8AD28}" srcOrd="0" destOrd="0" presId="urn:microsoft.com/office/officeart/2008/layout/NameandTitleOrganizationalChart"/>
    <dgm:cxn modelId="{804E4611-38DF-49AC-9C21-2E0AD3CEE595}" type="presOf" srcId="{EC30A6B8-FE78-4392-A3CD-97C2C275559F}" destId="{7DEDC6A5-CC66-429E-9DFB-E72C60A8336D}" srcOrd="1" destOrd="0" presId="urn:microsoft.com/office/officeart/2008/layout/NameandTitleOrganizationalChart"/>
    <dgm:cxn modelId="{361C4114-5D4B-4FA6-A3A1-CAE202AF47AD}" type="presOf" srcId="{D0D71516-5E40-4B04-900E-16BBCA383E13}" destId="{697D11CB-E96A-41F5-8551-E92D5845B86E}" srcOrd="1" destOrd="0" presId="urn:microsoft.com/office/officeart/2008/layout/NameandTitleOrganizationalChart"/>
    <dgm:cxn modelId="{30048A15-A2CA-4C9D-83DF-E60F16BCD0E6}" type="presOf" srcId="{5B9BAC1D-89CB-4768-A865-B1E36A29DBA6}" destId="{322699B4-42C5-43EE-9D9A-00441E2DD126}" srcOrd="1" destOrd="0" presId="urn:microsoft.com/office/officeart/2008/layout/NameandTitleOrganizationalChart"/>
    <dgm:cxn modelId="{9B1E9616-8234-4ED7-9AD6-14DF32511FF2}" type="presOf" srcId="{D0D71516-5E40-4B04-900E-16BBCA383E13}" destId="{C1F3994E-DD0D-4C3F-AE70-6B2F942087B2}" srcOrd="0" destOrd="0" presId="urn:microsoft.com/office/officeart/2008/layout/NameandTitleOrganizationalChart"/>
    <dgm:cxn modelId="{23460919-3875-4122-9641-A04B1C16C3A7}" srcId="{D6B5ABB1-5844-4281-A1FC-81D4F489D4B6}" destId="{5B9BAC1D-89CB-4768-A865-B1E36A29DBA6}" srcOrd="1" destOrd="0" parTransId="{3E3A5EE0-70D6-4080-80ED-7B245ACF40C9}" sibTransId="{4CE9542F-62C2-4F51-9C7E-0B8640E12629}"/>
    <dgm:cxn modelId="{99E14D1B-DCAB-4AA7-8D13-548D94E59F6B}" type="presOf" srcId="{1344255D-C2E8-49F1-A5EF-8D3585561111}" destId="{9F1DB119-468B-47B2-A9A4-DC6152E63F45}" srcOrd="0" destOrd="0" presId="urn:microsoft.com/office/officeart/2008/layout/NameandTitleOrganizationalChart"/>
    <dgm:cxn modelId="{246B7222-6A4B-483D-A15F-1CC32D8E2DD5}" srcId="{EC30A6B8-FE78-4392-A3CD-97C2C275559F}" destId="{281C6F25-1DD6-4AC6-87F8-081C3A25493C}" srcOrd="1" destOrd="0" parTransId="{B1071A68-AABF-4AC0-A2A1-3F21167FF1D1}" sibTransId="{612E2881-3B12-4374-9682-FDEF80C5629E}"/>
    <dgm:cxn modelId="{DD379A36-FEA7-4187-B5CA-6E0E9721FB6C}" type="presOf" srcId="{2350F94C-567F-4F74-BBF6-2A0DD219DF40}" destId="{F0E3115E-7B48-4AA4-9BE1-56B212D2D9CF}" srcOrd="0" destOrd="0" presId="urn:microsoft.com/office/officeart/2008/layout/NameandTitleOrganizationalChart"/>
    <dgm:cxn modelId="{9B188B3F-4540-4B66-A8BF-EC3C81C65C0C}" type="presOf" srcId="{F5B29C24-5D85-4E0C-94CC-64A0A0E21895}" destId="{4CA3A7C7-5EAA-4406-9C0D-9F4388265592}" srcOrd="0" destOrd="0" presId="urn:microsoft.com/office/officeart/2008/layout/NameandTitleOrganizationalChart"/>
    <dgm:cxn modelId="{02F8CC5C-8A69-4D8A-9F54-12CE537112C3}" type="presOf" srcId="{D8C882E8-1977-499E-9BB4-BF442F4C0E6E}" destId="{B0905139-0DEA-4F9E-9CEF-659CEEB84199}" srcOrd="0" destOrd="0" presId="urn:microsoft.com/office/officeart/2008/layout/NameandTitleOrganizationalChart"/>
    <dgm:cxn modelId="{29A70E68-2607-4717-B366-F51B03B08E47}" type="presOf" srcId="{36E70D21-46A0-4592-8311-EB98F14B65F4}" destId="{79B75B89-4057-48FA-B76A-A769AA56BF6A}" srcOrd="0" destOrd="0" presId="urn:microsoft.com/office/officeart/2008/layout/NameandTitleOrganizationalChart"/>
    <dgm:cxn modelId="{2F908849-2590-4EF1-9F3F-6A5AA5713DD4}" srcId="{81964DCA-C2C4-4AB5-9CA6-01B19F8B5C52}" destId="{D6B5ABB1-5844-4281-A1FC-81D4F489D4B6}" srcOrd="0" destOrd="0" parTransId="{6482A0C1-3F39-4B03-B77D-91ED9F41FFDB}" sibTransId="{313FF476-AC9B-4C16-B6A5-E06D1390B292}"/>
    <dgm:cxn modelId="{2E6BDA6A-E18D-4B3C-8849-AE8D0D7AF04C}" type="presOf" srcId="{18EF53F9-7361-4026-A49C-2779CB779ED8}" destId="{07862F02-478F-430A-802A-AFCFC30B8263}" srcOrd="0" destOrd="0" presId="urn:microsoft.com/office/officeart/2008/layout/NameandTitleOrganizationalChart"/>
    <dgm:cxn modelId="{A3AF466D-DF89-4B0E-9C84-2096A7ADB198}" srcId="{18EF53F9-7361-4026-A49C-2779CB779ED8}" destId="{2350F94C-567F-4F74-BBF6-2A0DD219DF40}" srcOrd="0" destOrd="0" parTransId="{DCFC1D2E-5640-4008-9ECF-C97C5F590FBE}" sibTransId="{8D87D39E-6DE3-4BB5-9D21-B77A1514B32A}"/>
    <dgm:cxn modelId="{B3EBEF70-90F4-43AA-8C11-26A40B3193C4}" type="presOf" srcId="{D6B5ABB1-5844-4281-A1FC-81D4F489D4B6}" destId="{1356F0F4-F951-4982-93F3-FE78EA77D25F}" srcOrd="0" destOrd="0" presId="urn:microsoft.com/office/officeart/2008/layout/NameandTitleOrganizationalChart"/>
    <dgm:cxn modelId="{0091C471-3BF9-4F68-9875-523DF0E6DE53}" type="presOf" srcId="{D8C882E8-1977-499E-9BB4-BF442F4C0E6E}" destId="{9DBF09BD-A624-4E8F-8035-4F3BAEDBA924}" srcOrd="1" destOrd="0" presId="urn:microsoft.com/office/officeart/2008/layout/NameandTitleOrganizationalChart"/>
    <dgm:cxn modelId="{23CAE275-E184-43E3-9937-5AE2631A73A8}" type="presOf" srcId="{27269D7A-AABA-40A2-8B18-6FFEE1FB05B5}" destId="{40038220-1BE1-49AA-9392-F7F68B1152CF}" srcOrd="0" destOrd="0" presId="urn:microsoft.com/office/officeart/2008/layout/NameandTitleOrganizationalChart"/>
    <dgm:cxn modelId="{F7EBED76-F73C-4022-90DA-38A90850F7A9}" srcId="{D6B5ABB1-5844-4281-A1FC-81D4F489D4B6}" destId="{36E70D21-46A0-4592-8311-EB98F14B65F4}" srcOrd="0" destOrd="0" parTransId="{5FF667EB-9A31-46F4-98F9-22989575DF00}" sibTransId="{45E7161C-9D42-4959-B208-9BBEBEAA3233}"/>
    <dgm:cxn modelId="{EDD73478-96D7-4E9B-A65D-66D5A2E0D842}" type="presOf" srcId="{685884EF-0EDF-4F9F-85C2-075CFCDBE1C1}" destId="{9FDC07D1-EB5C-4B3D-BF2F-8D5B5199FA3B}" srcOrd="0" destOrd="0" presId="urn:microsoft.com/office/officeart/2008/layout/NameandTitleOrganizationalChart"/>
    <dgm:cxn modelId="{DD170F84-95B7-4096-A56C-AFF1D5BBE02E}" type="presOf" srcId="{5FF667EB-9A31-46F4-98F9-22989575DF00}" destId="{7EB81520-7147-4FF2-8243-73C471FF79E9}" srcOrd="0" destOrd="0" presId="urn:microsoft.com/office/officeart/2008/layout/NameandTitleOrganizationalChart"/>
    <dgm:cxn modelId="{2FD7938E-4EAE-4AC5-83C4-10E0F6A645D2}" type="presOf" srcId="{2A8F179C-4512-44C9-87BD-59E8CE661EA2}" destId="{6DEC2736-E154-4B03-A6FE-74AF36993206}" srcOrd="0" destOrd="0" presId="urn:microsoft.com/office/officeart/2008/layout/NameandTitleOrganizationalChart"/>
    <dgm:cxn modelId="{A813BA91-59A2-41A9-BBF2-4703305FD96F}" type="presOf" srcId="{2350F94C-567F-4F74-BBF6-2A0DD219DF40}" destId="{5E756CA6-6FF7-4E8E-9E18-DAB08DB67D23}" srcOrd="1" destOrd="0" presId="urn:microsoft.com/office/officeart/2008/layout/NameandTitleOrganizationalChart"/>
    <dgm:cxn modelId="{EB9BDC92-8DA6-4897-AB4B-0B75689945E6}" type="presOf" srcId="{36E70D21-46A0-4592-8311-EB98F14B65F4}" destId="{26A2F526-A3DF-46B6-A3FF-C0DB1FA902ED}" srcOrd="1" destOrd="0" presId="urn:microsoft.com/office/officeart/2008/layout/NameandTitleOrganizationalChart"/>
    <dgm:cxn modelId="{29751597-F4FB-4D52-B2EC-207D8524A65A}" type="presOf" srcId="{281C6F25-1DD6-4AC6-87F8-081C3A25493C}" destId="{AB3215BE-F691-4FD3-BB11-B9A4C4A691BA}" srcOrd="0" destOrd="0" presId="urn:microsoft.com/office/officeart/2008/layout/NameandTitleOrganizationalChart"/>
    <dgm:cxn modelId="{4EFC0D99-2045-4FF0-B2E7-3E47834998EF}" srcId="{2350F94C-567F-4F74-BBF6-2A0DD219DF40}" destId="{EC30A6B8-FE78-4392-A3CD-97C2C275559F}" srcOrd="1" destOrd="0" parTransId="{1344255D-C2E8-49F1-A5EF-8D3585561111}" sibTransId="{EAA3203A-025D-469F-BA31-496CE23D28EB}"/>
    <dgm:cxn modelId="{74E74A9A-9C29-4847-825E-244C1857B129}" type="presOf" srcId="{8D87D39E-6DE3-4BB5-9D21-B77A1514B32A}" destId="{00F1A48C-1BEC-4471-889F-429919ECF53B}" srcOrd="0" destOrd="0" presId="urn:microsoft.com/office/officeart/2008/layout/NameandTitleOrganizationalChart"/>
    <dgm:cxn modelId="{9EC8429D-886C-44B7-B0B5-337599CB79BE}" type="presOf" srcId="{5B9BAC1D-89CB-4768-A865-B1E36A29DBA6}" destId="{2A2185F4-BD02-4C5C-BB0A-FD4CB20D8A91}" srcOrd="0" destOrd="0" presId="urn:microsoft.com/office/officeart/2008/layout/NameandTitleOrganizationalChart"/>
    <dgm:cxn modelId="{0581BA9D-BD85-4576-A6C7-24EF06ADE911}" srcId="{EC30A6B8-FE78-4392-A3CD-97C2C275559F}" destId="{52E44D7F-44BF-4C66-9CD8-19F1681DB2AF}" srcOrd="0" destOrd="0" parTransId="{035DDF15-8820-4CF5-B2E9-FEC130FDC898}" sibTransId="{2E3990F7-BC9E-441F-B1F3-73A43A7E5F30}"/>
    <dgm:cxn modelId="{21CAAAA7-9966-406D-B232-4A1798AD1B6B}" type="presOf" srcId="{2E3990F7-BC9E-441F-B1F3-73A43A7E5F30}" destId="{AD9D9BA1-4EB8-4840-9544-BCE27402BC5B}" srcOrd="0" destOrd="0" presId="urn:microsoft.com/office/officeart/2008/layout/NameandTitleOrganizationalChart"/>
    <dgm:cxn modelId="{62CE1CAE-CD7B-4218-B8A5-0540CA66673D}" type="presOf" srcId="{3E3A5EE0-70D6-4080-80ED-7B245ACF40C9}" destId="{430BD6E4-EB0B-4DEB-8AB0-9249D7283EA6}" srcOrd="0" destOrd="0" presId="urn:microsoft.com/office/officeart/2008/layout/NameandTitleOrganizationalChart"/>
    <dgm:cxn modelId="{382B37B4-97D7-42A2-B7A4-6BFC2C0409D4}" srcId="{2350F94C-567F-4F74-BBF6-2A0DD219DF40}" destId="{81964DCA-C2C4-4AB5-9CA6-01B19F8B5C52}" srcOrd="0" destOrd="0" parTransId="{9D2F1586-CC21-4FBF-838E-62A94F2B7397}" sibTransId="{EFD3E2AB-642B-468D-A5E1-5099B72EBF95}"/>
    <dgm:cxn modelId="{B1179BB8-420B-4794-805E-124FF2CDB590}" type="presOf" srcId="{81964DCA-C2C4-4AB5-9CA6-01B19F8B5C52}" destId="{65A7409C-7D7E-4B6E-85FD-44CD151A918A}" srcOrd="0" destOrd="0" presId="urn:microsoft.com/office/officeart/2008/layout/NameandTitleOrganizationalChart"/>
    <dgm:cxn modelId="{36BB23BA-481A-447C-B68B-F87F8D23FAFB}" type="presOf" srcId="{B1071A68-AABF-4AC0-A2A1-3F21167FF1D1}" destId="{CA13917D-BB06-4479-883C-EC817726EB3B}" srcOrd="0" destOrd="0" presId="urn:microsoft.com/office/officeart/2008/layout/NameandTitleOrganizationalChart"/>
    <dgm:cxn modelId="{512C4EBD-FEB7-4DE0-AF0A-9EE7B9C87055}" type="presOf" srcId="{4CE9542F-62C2-4F51-9C7E-0B8640E12629}" destId="{FF15DB4D-D4F1-4E2C-B5EE-B6D06F28A63F}" srcOrd="0" destOrd="0" presId="urn:microsoft.com/office/officeart/2008/layout/NameandTitleOrganizationalChart"/>
    <dgm:cxn modelId="{568A32C5-D0A0-4157-8808-81F9408B1BB6}" type="presOf" srcId="{9D2F1586-CC21-4FBF-838E-62A94F2B7397}" destId="{2D0EDDAE-6549-4F5F-8327-FA4FFF7C4119}" srcOrd="0" destOrd="0" presId="urn:microsoft.com/office/officeart/2008/layout/NameandTitleOrganizationalChart"/>
    <dgm:cxn modelId="{2843A1C5-794D-4D58-B022-156DE4F3B40B}" srcId="{81964DCA-C2C4-4AB5-9CA6-01B19F8B5C52}" destId="{D8C882E8-1977-499E-9BB4-BF442F4C0E6E}" srcOrd="1" destOrd="0" parTransId="{F5B29C24-5D85-4E0C-94CC-64A0A0E21895}" sibTransId="{C446861F-BA8F-414E-AFF7-F6F2CF35DD05}"/>
    <dgm:cxn modelId="{73FE52C9-66E8-4E9C-9EFE-64F221036F7E}" type="presOf" srcId="{EFD3E2AB-642B-468D-A5E1-5099B72EBF95}" destId="{A52C42BE-012B-466D-8BD2-406AE27C9CCD}" srcOrd="0" destOrd="0" presId="urn:microsoft.com/office/officeart/2008/layout/NameandTitleOrganizationalChart"/>
    <dgm:cxn modelId="{03CA6DD2-92DD-4947-BB4D-566521D0AADD}" type="presOf" srcId="{52E44D7F-44BF-4C66-9CD8-19F1681DB2AF}" destId="{CA8867E4-4352-4BA8-B9DC-F4FA68D475C5}" srcOrd="0" destOrd="0" presId="urn:microsoft.com/office/officeart/2008/layout/NameandTitleOrganizationalChart"/>
    <dgm:cxn modelId="{A48A8ED6-659E-4F71-9D8A-8ABDB981245E}" type="presOf" srcId="{281C6F25-1DD6-4AC6-87F8-081C3A25493C}" destId="{49B2D852-DFF5-4FFA-BC9C-A7ABDDE7605C}" srcOrd="1" destOrd="0" presId="urn:microsoft.com/office/officeart/2008/layout/NameandTitleOrganizationalChart"/>
    <dgm:cxn modelId="{1CAAE7D8-9168-44AE-811A-FCC8CC8482DF}" type="presOf" srcId="{6482A0C1-3F39-4B03-B77D-91ED9F41FFDB}" destId="{7DD3A74A-80B5-4C64-B573-9EA1B1E69F63}" srcOrd="0" destOrd="0" presId="urn:microsoft.com/office/officeart/2008/layout/NameandTitleOrganizationalChart"/>
    <dgm:cxn modelId="{F6B047E3-3D33-48BE-A017-4B1EF6FF5EBE}" srcId="{D8C882E8-1977-499E-9BB4-BF442F4C0E6E}" destId="{8580CA7E-1FB0-469A-82D4-68A02B87A541}" srcOrd="0" destOrd="0" parTransId="{EB8075E9-DD56-4AEE-A383-C78B6A30EF60}" sibTransId="{685884EF-0EDF-4F9F-85C2-075CFCDBE1C1}"/>
    <dgm:cxn modelId="{5EE67BE4-00D7-4408-A154-36069B8405CA}" srcId="{D8C882E8-1977-499E-9BB4-BF442F4C0E6E}" destId="{D0D71516-5E40-4B04-900E-16BBCA383E13}" srcOrd="1" destOrd="0" parTransId="{27269D7A-AABA-40A2-8B18-6FFEE1FB05B5}" sibTransId="{2A8F179C-4512-44C9-87BD-59E8CE661EA2}"/>
    <dgm:cxn modelId="{66A7F6E4-F61D-44E0-A1ED-F9A05B90DB25}" type="presOf" srcId="{52E44D7F-44BF-4C66-9CD8-19F1681DB2AF}" destId="{84066D44-7E01-49FE-80F7-340503D2948C}" srcOrd="1" destOrd="0" presId="urn:microsoft.com/office/officeart/2008/layout/NameandTitleOrganizationalChart"/>
    <dgm:cxn modelId="{5FBE4FEA-A918-4935-AC92-898930935434}" type="presOf" srcId="{612E2881-3B12-4374-9682-FDEF80C5629E}" destId="{64539F7F-86F9-4E3A-9419-E2AA9DAC85E2}" srcOrd="0" destOrd="0" presId="urn:microsoft.com/office/officeart/2008/layout/NameandTitleOrganizationalChart"/>
    <dgm:cxn modelId="{1B9689EC-0414-42D7-9B3B-D23979BDE6A1}" type="presOf" srcId="{8580CA7E-1FB0-469A-82D4-68A02B87A541}" destId="{1A5B8CDB-101D-41D5-A893-4865A99D802C}" srcOrd="0" destOrd="0" presId="urn:microsoft.com/office/officeart/2008/layout/NameandTitleOrganizationalChart"/>
    <dgm:cxn modelId="{1437FFEE-7D74-4AE4-9195-466241597050}" type="presOf" srcId="{EC30A6B8-FE78-4392-A3CD-97C2C275559F}" destId="{87EBD017-62D8-447B-9A9B-A96D9589A2DF}" srcOrd="0" destOrd="0" presId="urn:microsoft.com/office/officeart/2008/layout/NameandTitleOrganizationalChart"/>
    <dgm:cxn modelId="{4A7B5DF7-4BC7-495A-A0F6-ABD0185C44ED}" type="presOf" srcId="{8580CA7E-1FB0-469A-82D4-68A02B87A541}" destId="{522AFA8C-6DE9-4976-A7E0-C158C82B9396}" srcOrd="1" destOrd="0" presId="urn:microsoft.com/office/officeart/2008/layout/NameandTitleOrganizationalChart"/>
    <dgm:cxn modelId="{DED7B9F7-E8BB-4A3B-9837-84895ACE3D63}" type="presOf" srcId="{313FF476-AC9B-4C16-B6A5-E06D1390B292}" destId="{05AE1F7E-57BC-45FC-8F1D-0E44BF0B60C4}" srcOrd="0" destOrd="0" presId="urn:microsoft.com/office/officeart/2008/layout/NameandTitleOrganizationalChart"/>
    <dgm:cxn modelId="{2B42A4FD-EB84-4E85-923E-C31AEB3F4E78}" type="presOf" srcId="{EB8075E9-DD56-4AEE-A383-C78B6A30EF60}" destId="{E0CF5073-3E77-494D-B6E1-4A05C2E5368C}" srcOrd="0" destOrd="0" presId="urn:microsoft.com/office/officeart/2008/layout/NameandTitleOrganizationalChart"/>
    <dgm:cxn modelId="{3EFAC3FF-DE2A-4C6C-8424-CE6CFB71B8BD}" type="presParOf" srcId="{07862F02-478F-430A-802A-AFCFC30B8263}" destId="{52ED086E-6DA1-4648-9FD8-E934C22907EA}" srcOrd="0" destOrd="0" presId="urn:microsoft.com/office/officeart/2008/layout/NameandTitleOrganizationalChart"/>
    <dgm:cxn modelId="{1B73F6A7-8031-4A83-A14C-535234DD7BF4}" type="presParOf" srcId="{52ED086E-6DA1-4648-9FD8-E934C22907EA}" destId="{6057A126-CF86-49BE-8321-B4274695370B}" srcOrd="0" destOrd="0" presId="urn:microsoft.com/office/officeart/2008/layout/NameandTitleOrganizationalChart"/>
    <dgm:cxn modelId="{F6F2AF1B-937F-4D28-B22A-B9F63D1F7781}" type="presParOf" srcId="{6057A126-CF86-49BE-8321-B4274695370B}" destId="{F0E3115E-7B48-4AA4-9BE1-56B212D2D9CF}" srcOrd="0" destOrd="0" presId="urn:microsoft.com/office/officeart/2008/layout/NameandTitleOrganizationalChart"/>
    <dgm:cxn modelId="{AD314185-4169-487A-B48A-5B225DA084D6}" type="presParOf" srcId="{6057A126-CF86-49BE-8321-B4274695370B}" destId="{00F1A48C-1BEC-4471-889F-429919ECF53B}" srcOrd="1" destOrd="0" presId="urn:microsoft.com/office/officeart/2008/layout/NameandTitleOrganizationalChart"/>
    <dgm:cxn modelId="{E8E60F97-9F15-4904-9F4C-BCA700F80617}" type="presParOf" srcId="{6057A126-CF86-49BE-8321-B4274695370B}" destId="{5E756CA6-6FF7-4E8E-9E18-DAB08DB67D23}" srcOrd="2" destOrd="0" presId="urn:microsoft.com/office/officeart/2008/layout/NameandTitleOrganizationalChart"/>
    <dgm:cxn modelId="{6E82056D-AB9F-4F37-A6CA-C5E8EF6BE568}" type="presParOf" srcId="{52ED086E-6DA1-4648-9FD8-E934C22907EA}" destId="{96D95717-0245-491C-8362-BC6C738D8B0A}" srcOrd="1" destOrd="0" presId="urn:microsoft.com/office/officeart/2008/layout/NameandTitleOrganizationalChart"/>
    <dgm:cxn modelId="{6289027C-70D5-4932-AE1E-53FEF8E9FC8C}" type="presParOf" srcId="{52ED086E-6DA1-4648-9FD8-E934C22907EA}" destId="{A9F6D05B-E86F-4A21-9A94-1C3428035637}" srcOrd="2" destOrd="0" presId="urn:microsoft.com/office/officeart/2008/layout/NameandTitleOrganizationalChart"/>
    <dgm:cxn modelId="{F73922ED-C331-4D7F-B470-A9C7B1BE6B3C}" type="presParOf" srcId="{A9F6D05B-E86F-4A21-9A94-1C3428035637}" destId="{2D0EDDAE-6549-4F5F-8327-FA4FFF7C4119}" srcOrd="0" destOrd="0" presId="urn:microsoft.com/office/officeart/2008/layout/NameandTitleOrganizationalChart"/>
    <dgm:cxn modelId="{7A253CB8-8D0F-4FDC-9716-FA0B19556B06}" type="presParOf" srcId="{A9F6D05B-E86F-4A21-9A94-1C3428035637}" destId="{B97119DA-B4B9-4CFA-9383-B4C2508CFCA0}" srcOrd="1" destOrd="0" presId="urn:microsoft.com/office/officeart/2008/layout/NameandTitleOrganizationalChart"/>
    <dgm:cxn modelId="{728ED7CD-71BF-46D1-B36F-388D9756F22D}" type="presParOf" srcId="{B97119DA-B4B9-4CFA-9383-B4C2508CFCA0}" destId="{74AE64E6-1512-4D55-969E-39518D0BEE19}" srcOrd="0" destOrd="0" presId="urn:microsoft.com/office/officeart/2008/layout/NameandTitleOrganizationalChart"/>
    <dgm:cxn modelId="{07EEE367-9D33-4909-86CA-114733BB0D69}" type="presParOf" srcId="{74AE64E6-1512-4D55-969E-39518D0BEE19}" destId="{65A7409C-7D7E-4B6E-85FD-44CD151A918A}" srcOrd="0" destOrd="0" presId="urn:microsoft.com/office/officeart/2008/layout/NameandTitleOrganizationalChart"/>
    <dgm:cxn modelId="{BDF33BE0-C4AF-4995-979E-42CBC47F0CFB}" type="presParOf" srcId="{74AE64E6-1512-4D55-969E-39518D0BEE19}" destId="{A52C42BE-012B-466D-8BD2-406AE27C9CCD}" srcOrd="1" destOrd="0" presId="urn:microsoft.com/office/officeart/2008/layout/NameandTitleOrganizationalChart"/>
    <dgm:cxn modelId="{68746DFC-7252-4C44-A5CD-A29C58F1B78F}" type="presParOf" srcId="{74AE64E6-1512-4D55-969E-39518D0BEE19}" destId="{30FEEF9F-B5D3-4CBD-ACD5-765984C88899}" srcOrd="2" destOrd="0" presId="urn:microsoft.com/office/officeart/2008/layout/NameandTitleOrganizationalChart"/>
    <dgm:cxn modelId="{501A3DBF-BF08-47D9-BDD7-DD7519EE96E4}" type="presParOf" srcId="{B97119DA-B4B9-4CFA-9383-B4C2508CFCA0}" destId="{CA043816-2ED2-4E22-A6C2-77FBCCDA31E8}" srcOrd="1" destOrd="0" presId="urn:microsoft.com/office/officeart/2008/layout/NameandTitleOrganizationalChart"/>
    <dgm:cxn modelId="{DB2151A1-53BA-4359-9B5E-B1A75364D37A}" type="presParOf" srcId="{CA043816-2ED2-4E22-A6C2-77FBCCDA31E8}" destId="{7DD3A74A-80B5-4C64-B573-9EA1B1E69F63}" srcOrd="0" destOrd="0" presId="urn:microsoft.com/office/officeart/2008/layout/NameandTitleOrganizationalChart"/>
    <dgm:cxn modelId="{E6CEFD4C-67BB-4A85-8C22-58125A29FEA3}" type="presParOf" srcId="{CA043816-2ED2-4E22-A6C2-77FBCCDA31E8}" destId="{E9B897CF-DB67-4D54-9B1F-E7A778255BB4}" srcOrd="1" destOrd="0" presId="urn:microsoft.com/office/officeart/2008/layout/NameandTitleOrganizationalChart"/>
    <dgm:cxn modelId="{019C9277-55D7-48BE-BA4F-6ACF8929A25C}" type="presParOf" srcId="{E9B897CF-DB67-4D54-9B1F-E7A778255BB4}" destId="{8C2D58DF-9B4E-43F0-B4B2-A232E182FC00}" srcOrd="0" destOrd="0" presId="urn:microsoft.com/office/officeart/2008/layout/NameandTitleOrganizationalChart"/>
    <dgm:cxn modelId="{A224A429-5E84-49A8-8955-800E4080AB45}" type="presParOf" srcId="{8C2D58DF-9B4E-43F0-B4B2-A232E182FC00}" destId="{1356F0F4-F951-4982-93F3-FE78EA77D25F}" srcOrd="0" destOrd="0" presId="urn:microsoft.com/office/officeart/2008/layout/NameandTitleOrganizationalChart"/>
    <dgm:cxn modelId="{0B5EF345-3EEC-4F78-A9D6-43E5B2AB6075}" type="presParOf" srcId="{8C2D58DF-9B4E-43F0-B4B2-A232E182FC00}" destId="{05AE1F7E-57BC-45FC-8F1D-0E44BF0B60C4}" srcOrd="1" destOrd="0" presId="urn:microsoft.com/office/officeart/2008/layout/NameandTitleOrganizationalChart"/>
    <dgm:cxn modelId="{3AD579A8-7147-4804-8D41-76EE9A81306E}" type="presParOf" srcId="{8C2D58DF-9B4E-43F0-B4B2-A232E182FC00}" destId="{BEBDA3C1-DB9D-44D9-9602-BEE988BA64C3}" srcOrd="2" destOrd="0" presId="urn:microsoft.com/office/officeart/2008/layout/NameandTitleOrganizationalChart"/>
    <dgm:cxn modelId="{EFB3E8B2-E67D-46D9-8C5D-E5CF24B5F3D3}" type="presParOf" srcId="{E9B897CF-DB67-4D54-9B1F-E7A778255BB4}" destId="{A6BEA484-4BE5-48D6-9312-1F1166F1F63E}" srcOrd="1" destOrd="0" presId="urn:microsoft.com/office/officeart/2008/layout/NameandTitleOrganizationalChart"/>
    <dgm:cxn modelId="{C1B69562-39E1-4909-99AF-34C4066E999E}" type="presParOf" srcId="{A6BEA484-4BE5-48D6-9312-1F1166F1F63E}" destId="{7EB81520-7147-4FF2-8243-73C471FF79E9}" srcOrd="0" destOrd="0" presId="urn:microsoft.com/office/officeart/2008/layout/NameandTitleOrganizationalChart"/>
    <dgm:cxn modelId="{68C42761-5566-4DFE-B267-A5ECA6BCB1A2}" type="presParOf" srcId="{A6BEA484-4BE5-48D6-9312-1F1166F1F63E}" destId="{9AB1AC84-5F9F-4E16-81EC-8DFA36F624D0}" srcOrd="1" destOrd="0" presId="urn:microsoft.com/office/officeart/2008/layout/NameandTitleOrganizationalChart"/>
    <dgm:cxn modelId="{9D01E0E7-88C2-46D0-807D-61233E8F5E65}" type="presParOf" srcId="{9AB1AC84-5F9F-4E16-81EC-8DFA36F624D0}" destId="{C9BCD70B-4360-4145-BE2B-6A44396FEC31}" srcOrd="0" destOrd="0" presId="urn:microsoft.com/office/officeart/2008/layout/NameandTitleOrganizationalChart"/>
    <dgm:cxn modelId="{D8757431-318D-479C-BDA9-D30B132D19D0}" type="presParOf" srcId="{C9BCD70B-4360-4145-BE2B-6A44396FEC31}" destId="{79B75B89-4057-48FA-B76A-A769AA56BF6A}" srcOrd="0" destOrd="0" presId="urn:microsoft.com/office/officeart/2008/layout/NameandTitleOrganizationalChart"/>
    <dgm:cxn modelId="{51164C9E-EC65-4F32-9937-EE478E5985BC}" type="presParOf" srcId="{C9BCD70B-4360-4145-BE2B-6A44396FEC31}" destId="{7FBB3CF8-ACC1-49F1-8704-C92440C8AD28}" srcOrd="1" destOrd="0" presId="urn:microsoft.com/office/officeart/2008/layout/NameandTitleOrganizationalChart"/>
    <dgm:cxn modelId="{A5B8FDBE-2F94-4A6B-9ADF-B93756734780}" type="presParOf" srcId="{C9BCD70B-4360-4145-BE2B-6A44396FEC31}" destId="{26A2F526-A3DF-46B6-A3FF-C0DB1FA902ED}" srcOrd="2" destOrd="0" presId="urn:microsoft.com/office/officeart/2008/layout/NameandTitleOrganizationalChart"/>
    <dgm:cxn modelId="{CFCE5C65-60D1-4084-A8E1-457FC2056D84}" type="presParOf" srcId="{9AB1AC84-5F9F-4E16-81EC-8DFA36F624D0}" destId="{C36BE4AF-D4D2-4947-ACEB-F8808222CB22}" srcOrd="1" destOrd="0" presId="urn:microsoft.com/office/officeart/2008/layout/NameandTitleOrganizationalChart"/>
    <dgm:cxn modelId="{802B80FC-E660-42AE-AED4-40125F0CD0A7}" type="presParOf" srcId="{9AB1AC84-5F9F-4E16-81EC-8DFA36F624D0}" destId="{F9F905C6-8689-4815-A680-0DA32AEB8E02}" srcOrd="2" destOrd="0" presId="urn:microsoft.com/office/officeart/2008/layout/NameandTitleOrganizationalChart"/>
    <dgm:cxn modelId="{51C75F6A-CAEC-49B9-B504-B954A6C1C54A}" type="presParOf" srcId="{A6BEA484-4BE5-48D6-9312-1F1166F1F63E}" destId="{430BD6E4-EB0B-4DEB-8AB0-9249D7283EA6}" srcOrd="2" destOrd="0" presId="urn:microsoft.com/office/officeart/2008/layout/NameandTitleOrganizationalChart"/>
    <dgm:cxn modelId="{69AACBBE-061A-4733-AFD3-3BE529E6F8B4}" type="presParOf" srcId="{A6BEA484-4BE5-48D6-9312-1F1166F1F63E}" destId="{E578C8E9-2510-4B80-98CD-EC058895CC1D}" srcOrd="3" destOrd="0" presId="urn:microsoft.com/office/officeart/2008/layout/NameandTitleOrganizationalChart"/>
    <dgm:cxn modelId="{886E03E2-88C9-4A24-9C26-8928DDD6DBAA}" type="presParOf" srcId="{E578C8E9-2510-4B80-98CD-EC058895CC1D}" destId="{D7196343-425E-4F51-A10C-AD95A2AB714A}" srcOrd="0" destOrd="0" presId="urn:microsoft.com/office/officeart/2008/layout/NameandTitleOrganizationalChart"/>
    <dgm:cxn modelId="{1C24D32A-DE06-4571-A895-498833A1BCD8}" type="presParOf" srcId="{D7196343-425E-4F51-A10C-AD95A2AB714A}" destId="{2A2185F4-BD02-4C5C-BB0A-FD4CB20D8A91}" srcOrd="0" destOrd="0" presId="urn:microsoft.com/office/officeart/2008/layout/NameandTitleOrganizationalChart"/>
    <dgm:cxn modelId="{8AD7447F-49E8-4BA3-90FF-3093BBEBB656}" type="presParOf" srcId="{D7196343-425E-4F51-A10C-AD95A2AB714A}" destId="{FF15DB4D-D4F1-4E2C-B5EE-B6D06F28A63F}" srcOrd="1" destOrd="0" presId="urn:microsoft.com/office/officeart/2008/layout/NameandTitleOrganizationalChart"/>
    <dgm:cxn modelId="{6A1DB3B0-9EE8-4BE7-84F5-D80B59480714}" type="presParOf" srcId="{D7196343-425E-4F51-A10C-AD95A2AB714A}" destId="{322699B4-42C5-43EE-9D9A-00441E2DD126}" srcOrd="2" destOrd="0" presId="urn:microsoft.com/office/officeart/2008/layout/NameandTitleOrganizationalChart"/>
    <dgm:cxn modelId="{95DBE832-9D64-4051-BA0D-F90DDD6115C1}" type="presParOf" srcId="{E578C8E9-2510-4B80-98CD-EC058895CC1D}" destId="{73B49DB1-98D0-47B4-9254-EC1CB47A73E4}" srcOrd="1" destOrd="0" presId="urn:microsoft.com/office/officeart/2008/layout/NameandTitleOrganizationalChart"/>
    <dgm:cxn modelId="{BD64D5AA-C7C1-4C13-A102-2E7865F5BB45}" type="presParOf" srcId="{E578C8E9-2510-4B80-98CD-EC058895CC1D}" destId="{8E1D2552-077F-4B91-AB52-DC1FB59A6660}" srcOrd="2" destOrd="0" presId="urn:microsoft.com/office/officeart/2008/layout/NameandTitleOrganizationalChart"/>
    <dgm:cxn modelId="{88E7578C-7CC8-4A04-AAEA-733E51F50575}" type="presParOf" srcId="{E9B897CF-DB67-4D54-9B1F-E7A778255BB4}" destId="{AAE80EDB-FA3C-4020-A683-2124F1537818}" srcOrd="2" destOrd="0" presId="urn:microsoft.com/office/officeart/2008/layout/NameandTitleOrganizationalChart"/>
    <dgm:cxn modelId="{25F2C9DB-8588-4DE5-A72B-02A522FA8C66}" type="presParOf" srcId="{CA043816-2ED2-4E22-A6C2-77FBCCDA31E8}" destId="{4CA3A7C7-5EAA-4406-9C0D-9F4388265592}" srcOrd="2" destOrd="0" presId="urn:microsoft.com/office/officeart/2008/layout/NameandTitleOrganizationalChart"/>
    <dgm:cxn modelId="{361DA14F-BF8A-4CF9-93A0-7845BD5C0BE0}" type="presParOf" srcId="{CA043816-2ED2-4E22-A6C2-77FBCCDA31E8}" destId="{BB184297-2941-4717-BD4E-0F884B59037F}" srcOrd="3" destOrd="0" presId="urn:microsoft.com/office/officeart/2008/layout/NameandTitleOrganizationalChart"/>
    <dgm:cxn modelId="{4B56B477-BA36-45D6-A15F-0718D5022F70}" type="presParOf" srcId="{BB184297-2941-4717-BD4E-0F884B59037F}" destId="{FDA56AF1-789F-4084-97C8-5012B90170D0}" srcOrd="0" destOrd="0" presId="urn:microsoft.com/office/officeart/2008/layout/NameandTitleOrganizationalChart"/>
    <dgm:cxn modelId="{F4EFDB8B-50D1-4DBF-B205-1F281F84F2D3}" type="presParOf" srcId="{FDA56AF1-789F-4084-97C8-5012B90170D0}" destId="{B0905139-0DEA-4F9E-9CEF-659CEEB84199}" srcOrd="0" destOrd="0" presId="urn:microsoft.com/office/officeart/2008/layout/NameandTitleOrganizationalChart"/>
    <dgm:cxn modelId="{0B88DC67-18F1-4B3E-8499-8DC4C34982AE}" type="presParOf" srcId="{FDA56AF1-789F-4084-97C8-5012B90170D0}" destId="{B549E32C-09F0-4F33-BA1C-A455F0441599}" srcOrd="1" destOrd="0" presId="urn:microsoft.com/office/officeart/2008/layout/NameandTitleOrganizationalChart"/>
    <dgm:cxn modelId="{1AC81DC9-0835-4382-B3CB-748427DFCA9C}" type="presParOf" srcId="{FDA56AF1-789F-4084-97C8-5012B90170D0}" destId="{9DBF09BD-A624-4E8F-8035-4F3BAEDBA924}" srcOrd="2" destOrd="0" presId="urn:microsoft.com/office/officeart/2008/layout/NameandTitleOrganizationalChart"/>
    <dgm:cxn modelId="{B96160E9-8A99-44B6-B83A-ECA63779276B}" type="presParOf" srcId="{BB184297-2941-4717-BD4E-0F884B59037F}" destId="{3F0799FD-BD0F-426F-8309-5E3591C26ECE}" srcOrd="1" destOrd="0" presId="urn:microsoft.com/office/officeart/2008/layout/NameandTitleOrganizationalChart"/>
    <dgm:cxn modelId="{B4604754-01AA-43AA-B6E8-0479B0857BF4}" type="presParOf" srcId="{3F0799FD-BD0F-426F-8309-5E3591C26ECE}" destId="{E0CF5073-3E77-494D-B6E1-4A05C2E5368C}" srcOrd="0" destOrd="0" presId="urn:microsoft.com/office/officeart/2008/layout/NameandTitleOrganizationalChart"/>
    <dgm:cxn modelId="{957E45A9-DF4D-49E9-BD42-9AE68FA8075E}" type="presParOf" srcId="{3F0799FD-BD0F-426F-8309-5E3591C26ECE}" destId="{DB0DD63B-C4F4-427D-97F3-CC6CAE40D65C}" srcOrd="1" destOrd="0" presId="urn:microsoft.com/office/officeart/2008/layout/NameandTitleOrganizationalChart"/>
    <dgm:cxn modelId="{DBA16B2E-A62D-45C8-B225-7930E78FE843}" type="presParOf" srcId="{DB0DD63B-C4F4-427D-97F3-CC6CAE40D65C}" destId="{D9C52D54-0E7A-4288-8D4D-9E85A465437A}" srcOrd="0" destOrd="0" presId="urn:microsoft.com/office/officeart/2008/layout/NameandTitleOrganizationalChart"/>
    <dgm:cxn modelId="{F739F029-C9CE-42BA-8F11-52EBFAFF8E13}" type="presParOf" srcId="{D9C52D54-0E7A-4288-8D4D-9E85A465437A}" destId="{1A5B8CDB-101D-41D5-A893-4865A99D802C}" srcOrd="0" destOrd="0" presId="urn:microsoft.com/office/officeart/2008/layout/NameandTitleOrganizationalChart"/>
    <dgm:cxn modelId="{D7CF1BB5-1860-43E2-92FA-1738F4EEF373}" type="presParOf" srcId="{D9C52D54-0E7A-4288-8D4D-9E85A465437A}" destId="{9FDC07D1-EB5C-4B3D-BF2F-8D5B5199FA3B}" srcOrd="1" destOrd="0" presId="urn:microsoft.com/office/officeart/2008/layout/NameandTitleOrganizationalChart"/>
    <dgm:cxn modelId="{8DF10C99-8871-4AB5-A933-17C299288A30}" type="presParOf" srcId="{D9C52D54-0E7A-4288-8D4D-9E85A465437A}" destId="{522AFA8C-6DE9-4976-A7E0-C158C82B9396}" srcOrd="2" destOrd="0" presId="urn:microsoft.com/office/officeart/2008/layout/NameandTitleOrganizationalChart"/>
    <dgm:cxn modelId="{45E45D16-C482-49B6-BE16-C3B1B2DD3C63}" type="presParOf" srcId="{DB0DD63B-C4F4-427D-97F3-CC6CAE40D65C}" destId="{EABBC7C5-EE57-4160-9615-047D2E6E4824}" srcOrd="1" destOrd="0" presId="urn:microsoft.com/office/officeart/2008/layout/NameandTitleOrganizationalChart"/>
    <dgm:cxn modelId="{5045F48C-4AF2-471B-A6D7-734EAAD17C64}" type="presParOf" srcId="{DB0DD63B-C4F4-427D-97F3-CC6CAE40D65C}" destId="{2F96F8C7-8A67-4D20-9FBA-58D9697CE67E}" srcOrd="2" destOrd="0" presId="urn:microsoft.com/office/officeart/2008/layout/NameandTitleOrganizationalChart"/>
    <dgm:cxn modelId="{9AA1F4D8-857B-4D87-8D17-D254DE2DABD0}" type="presParOf" srcId="{3F0799FD-BD0F-426F-8309-5E3591C26ECE}" destId="{40038220-1BE1-49AA-9392-F7F68B1152CF}" srcOrd="2" destOrd="0" presId="urn:microsoft.com/office/officeart/2008/layout/NameandTitleOrganizationalChart"/>
    <dgm:cxn modelId="{7F83010F-F6EB-4FD9-A9DF-7D18FB0A0D4A}" type="presParOf" srcId="{3F0799FD-BD0F-426F-8309-5E3591C26ECE}" destId="{98066FB6-3FDD-485B-AE95-0D2D393C21CF}" srcOrd="3" destOrd="0" presId="urn:microsoft.com/office/officeart/2008/layout/NameandTitleOrganizationalChart"/>
    <dgm:cxn modelId="{ED6860BF-F862-4309-9695-AF01CD94832F}" type="presParOf" srcId="{98066FB6-3FDD-485B-AE95-0D2D393C21CF}" destId="{0F2F6317-437C-4373-B63F-217D0A91C886}" srcOrd="0" destOrd="0" presId="urn:microsoft.com/office/officeart/2008/layout/NameandTitleOrganizationalChart"/>
    <dgm:cxn modelId="{C7DF665F-EDF0-4311-84EB-45972A56A177}" type="presParOf" srcId="{0F2F6317-437C-4373-B63F-217D0A91C886}" destId="{C1F3994E-DD0D-4C3F-AE70-6B2F942087B2}" srcOrd="0" destOrd="0" presId="urn:microsoft.com/office/officeart/2008/layout/NameandTitleOrganizationalChart"/>
    <dgm:cxn modelId="{8009BE36-0088-42BE-933D-244B78D4345D}" type="presParOf" srcId="{0F2F6317-437C-4373-B63F-217D0A91C886}" destId="{6DEC2736-E154-4B03-A6FE-74AF36993206}" srcOrd="1" destOrd="0" presId="urn:microsoft.com/office/officeart/2008/layout/NameandTitleOrganizationalChart"/>
    <dgm:cxn modelId="{A4EC3537-C991-4DFD-A912-097D7723AE1C}" type="presParOf" srcId="{0F2F6317-437C-4373-B63F-217D0A91C886}" destId="{697D11CB-E96A-41F5-8551-E92D5845B86E}" srcOrd="2" destOrd="0" presId="urn:microsoft.com/office/officeart/2008/layout/NameandTitleOrganizationalChart"/>
    <dgm:cxn modelId="{33A417B7-F561-440C-911B-095F2F226133}" type="presParOf" srcId="{98066FB6-3FDD-485B-AE95-0D2D393C21CF}" destId="{5371867A-FD5E-487F-A6D4-512701F1C4D3}" srcOrd="1" destOrd="0" presId="urn:microsoft.com/office/officeart/2008/layout/NameandTitleOrganizationalChart"/>
    <dgm:cxn modelId="{5F1CCAF7-5B48-4D15-9B7D-EA87C1A4A8A9}" type="presParOf" srcId="{98066FB6-3FDD-485B-AE95-0D2D393C21CF}" destId="{00734DD2-B79F-484B-A576-152428AD7366}" srcOrd="2" destOrd="0" presId="urn:microsoft.com/office/officeart/2008/layout/NameandTitleOrganizationalChart"/>
    <dgm:cxn modelId="{C511568E-C9EF-481A-9C5E-48397CA4F7A6}" type="presParOf" srcId="{BB184297-2941-4717-BD4E-0F884B59037F}" destId="{E65EB8F7-7E85-4BBC-A0E8-FCC725461481}" srcOrd="2" destOrd="0" presId="urn:microsoft.com/office/officeart/2008/layout/NameandTitleOrganizationalChart"/>
    <dgm:cxn modelId="{63FE243E-0FCD-41A6-AF6B-2E7E5A594419}" type="presParOf" srcId="{B97119DA-B4B9-4CFA-9383-B4C2508CFCA0}" destId="{035A6A29-E560-4CF4-B0CD-ED6779FEC594}" srcOrd="2" destOrd="0" presId="urn:microsoft.com/office/officeart/2008/layout/NameandTitleOrganizationalChart"/>
    <dgm:cxn modelId="{F88A5093-B6D2-42B1-94A0-DD37CC1956E0}" type="presParOf" srcId="{A9F6D05B-E86F-4A21-9A94-1C3428035637}" destId="{9F1DB119-468B-47B2-A9A4-DC6152E63F45}" srcOrd="2" destOrd="0" presId="urn:microsoft.com/office/officeart/2008/layout/NameandTitleOrganizationalChart"/>
    <dgm:cxn modelId="{4F81B0FD-8E8B-473A-822C-26FD3FFCCD96}" type="presParOf" srcId="{A9F6D05B-E86F-4A21-9A94-1C3428035637}" destId="{6619F10D-9D62-408C-A390-1E4639D3581F}" srcOrd="3" destOrd="0" presId="urn:microsoft.com/office/officeart/2008/layout/NameandTitleOrganizationalChart"/>
    <dgm:cxn modelId="{A1E7973D-6428-43B0-8A5F-146CDEE6183D}" type="presParOf" srcId="{6619F10D-9D62-408C-A390-1E4639D3581F}" destId="{DF923D5F-383D-454C-9F52-1203A5A0A204}" srcOrd="0" destOrd="0" presId="urn:microsoft.com/office/officeart/2008/layout/NameandTitleOrganizationalChart"/>
    <dgm:cxn modelId="{199FD7E8-A791-4AF9-B26E-E5D51480F164}" type="presParOf" srcId="{DF923D5F-383D-454C-9F52-1203A5A0A204}" destId="{87EBD017-62D8-447B-9A9B-A96D9589A2DF}" srcOrd="0" destOrd="0" presId="urn:microsoft.com/office/officeart/2008/layout/NameandTitleOrganizationalChart"/>
    <dgm:cxn modelId="{DFAE89CB-6F88-4048-B15A-115F934E1444}" type="presParOf" srcId="{DF923D5F-383D-454C-9F52-1203A5A0A204}" destId="{0BCA723E-2603-4670-8324-D6FB226C6CC4}" srcOrd="1" destOrd="0" presId="urn:microsoft.com/office/officeart/2008/layout/NameandTitleOrganizationalChart"/>
    <dgm:cxn modelId="{721CD173-F5FD-44C6-81B4-024C6BAFED02}" type="presParOf" srcId="{DF923D5F-383D-454C-9F52-1203A5A0A204}" destId="{7DEDC6A5-CC66-429E-9DFB-E72C60A8336D}" srcOrd="2" destOrd="0" presId="urn:microsoft.com/office/officeart/2008/layout/NameandTitleOrganizationalChart"/>
    <dgm:cxn modelId="{64EEEB20-E726-47DA-A2F7-4C9AE5047DA8}" type="presParOf" srcId="{6619F10D-9D62-408C-A390-1E4639D3581F}" destId="{0E0E2DBA-1AD6-4E71-9FC5-9AA84EAB2430}" srcOrd="1" destOrd="0" presId="urn:microsoft.com/office/officeart/2008/layout/NameandTitleOrganizationalChart"/>
    <dgm:cxn modelId="{3961B863-C7D0-4D28-A45B-8382A07CC6FA}" type="presParOf" srcId="{0E0E2DBA-1AD6-4E71-9FC5-9AA84EAB2430}" destId="{964F75AA-CAB0-40E2-B1FF-DB7E3D53E667}" srcOrd="0" destOrd="0" presId="urn:microsoft.com/office/officeart/2008/layout/NameandTitleOrganizationalChart"/>
    <dgm:cxn modelId="{52DC0D30-B58E-494D-848C-4DF0D42F2C6A}" type="presParOf" srcId="{0E0E2DBA-1AD6-4E71-9FC5-9AA84EAB2430}" destId="{F7AF0B10-52A0-45A8-AD49-A3A838973B84}" srcOrd="1" destOrd="0" presId="urn:microsoft.com/office/officeart/2008/layout/NameandTitleOrganizationalChart"/>
    <dgm:cxn modelId="{FBA9283A-B7DE-42C7-AD57-B8958B6E333F}" type="presParOf" srcId="{F7AF0B10-52A0-45A8-AD49-A3A838973B84}" destId="{3CBD5574-0F74-443E-A415-6D1551E6F07C}" srcOrd="0" destOrd="0" presId="urn:microsoft.com/office/officeart/2008/layout/NameandTitleOrganizationalChart"/>
    <dgm:cxn modelId="{B67122B8-79F3-4B00-8DCF-B4A1F29D062E}" type="presParOf" srcId="{3CBD5574-0F74-443E-A415-6D1551E6F07C}" destId="{CA8867E4-4352-4BA8-B9DC-F4FA68D475C5}" srcOrd="0" destOrd="0" presId="urn:microsoft.com/office/officeart/2008/layout/NameandTitleOrganizationalChart"/>
    <dgm:cxn modelId="{3632CBFE-6A19-4B94-A6F7-5CB3B2402AC2}" type="presParOf" srcId="{3CBD5574-0F74-443E-A415-6D1551E6F07C}" destId="{AD9D9BA1-4EB8-4840-9544-BCE27402BC5B}" srcOrd="1" destOrd="0" presId="urn:microsoft.com/office/officeart/2008/layout/NameandTitleOrganizationalChart"/>
    <dgm:cxn modelId="{3417783B-B792-49E1-889B-18FF142C92B2}" type="presParOf" srcId="{3CBD5574-0F74-443E-A415-6D1551E6F07C}" destId="{84066D44-7E01-49FE-80F7-340503D2948C}" srcOrd="2" destOrd="0" presId="urn:microsoft.com/office/officeart/2008/layout/NameandTitleOrganizationalChart"/>
    <dgm:cxn modelId="{613FE0EA-E035-4B30-8C2A-6CEC8476185B}" type="presParOf" srcId="{F7AF0B10-52A0-45A8-AD49-A3A838973B84}" destId="{81737518-6FA9-4813-8C3A-245219F2DF4C}" srcOrd="1" destOrd="0" presId="urn:microsoft.com/office/officeart/2008/layout/NameandTitleOrganizationalChart"/>
    <dgm:cxn modelId="{5EA9CA39-E83C-4C58-B276-7790DA19EE3E}" type="presParOf" srcId="{F7AF0B10-52A0-45A8-AD49-A3A838973B84}" destId="{72BCDD51-71FF-4459-94A6-5ED1DCBE36D1}" srcOrd="2" destOrd="0" presId="urn:microsoft.com/office/officeart/2008/layout/NameandTitleOrganizationalChart"/>
    <dgm:cxn modelId="{6FF51253-8734-4D68-804B-6157CA3A0F64}" type="presParOf" srcId="{0E0E2DBA-1AD6-4E71-9FC5-9AA84EAB2430}" destId="{CA13917D-BB06-4479-883C-EC817726EB3B}" srcOrd="2" destOrd="0" presId="urn:microsoft.com/office/officeart/2008/layout/NameandTitleOrganizationalChart"/>
    <dgm:cxn modelId="{B7531923-0099-4A88-B214-640F7FDECE91}" type="presParOf" srcId="{0E0E2DBA-1AD6-4E71-9FC5-9AA84EAB2430}" destId="{D47AAE17-F324-4587-A825-8F739D26EC87}" srcOrd="3" destOrd="0" presId="urn:microsoft.com/office/officeart/2008/layout/NameandTitleOrganizationalChart"/>
    <dgm:cxn modelId="{DC6341B9-3339-4E72-A693-72EB2D6F51BA}" type="presParOf" srcId="{D47AAE17-F324-4587-A825-8F739D26EC87}" destId="{40A13DA9-74ED-42EA-BBEF-952EAC0383F1}" srcOrd="0" destOrd="0" presId="urn:microsoft.com/office/officeart/2008/layout/NameandTitleOrganizationalChart"/>
    <dgm:cxn modelId="{1B2B2EC2-0CFE-4C4E-8372-7308C97FB72B}" type="presParOf" srcId="{40A13DA9-74ED-42EA-BBEF-952EAC0383F1}" destId="{AB3215BE-F691-4FD3-BB11-B9A4C4A691BA}" srcOrd="0" destOrd="0" presId="urn:microsoft.com/office/officeart/2008/layout/NameandTitleOrganizationalChart"/>
    <dgm:cxn modelId="{767E4203-CAA5-471E-BC07-918F2A7C97BA}" type="presParOf" srcId="{40A13DA9-74ED-42EA-BBEF-952EAC0383F1}" destId="{64539F7F-86F9-4E3A-9419-E2AA9DAC85E2}" srcOrd="1" destOrd="0" presId="urn:microsoft.com/office/officeart/2008/layout/NameandTitleOrganizationalChart"/>
    <dgm:cxn modelId="{21FA8B5D-A4F7-4CAE-A5C7-D72E654807C8}" type="presParOf" srcId="{40A13DA9-74ED-42EA-BBEF-952EAC0383F1}" destId="{49B2D852-DFF5-4FFA-BC9C-A7ABDDE7605C}" srcOrd="2" destOrd="0" presId="urn:microsoft.com/office/officeart/2008/layout/NameandTitleOrganizationalChart"/>
    <dgm:cxn modelId="{74FF8253-F966-44B7-A8C8-D569F94D1A2E}" type="presParOf" srcId="{D47AAE17-F324-4587-A825-8F739D26EC87}" destId="{57F0A926-1876-445A-86EC-19143EC2552E}" srcOrd="1" destOrd="0" presId="urn:microsoft.com/office/officeart/2008/layout/NameandTitleOrganizationalChart"/>
    <dgm:cxn modelId="{669A883E-069D-4C1C-8074-2E84B5D59F83}" type="presParOf" srcId="{D47AAE17-F324-4587-A825-8F739D26EC87}" destId="{43FF51F4-3243-4174-951D-74D86FD95DAB}" srcOrd="2" destOrd="0" presId="urn:microsoft.com/office/officeart/2008/layout/NameandTitleOrganizationalChart"/>
    <dgm:cxn modelId="{E1DD4578-B03D-407C-9991-6AF25664F3CC}" type="presParOf" srcId="{6619F10D-9D62-408C-A390-1E4639D3581F}" destId="{287B07B3-1A9A-4CDD-BB49-630BA1A0B999}"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3917D-BB06-4479-883C-EC817726EB3B}">
      <dsp:nvSpPr>
        <dsp:cNvPr id="0" name=""/>
        <dsp:cNvSpPr/>
      </dsp:nvSpPr>
      <dsp:spPr>
        <a:xfrm>
          <a:off x="6728563" y="2269718"/>
          <a:ext cx="682385" cy="304309"/>
        </a:xfrm>
        <a:custGeom>
          <a:avLst/>
          <a:gdLst/>
          <a:ahLst/>
          <a:cxnLst/>
          <a:rect l="0" t="0" r="0" b="0"/>
          <a:pathLst>
            <a:path>
              <a:moveTo>
                <a:pt x="0" y="0"/>
              </a:moveTo>
              <a:lnTo>
                <a:pt x="0" y="181415"/>
              </a:lnTo>
              <a:lnTo>
                <a:pt x="682385" y="181415"/>
              </a:lnTo>
              <a:lnTo>
                <a:pt x="682385" y="30430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F75AA-CAB0-40E2-B1FF-DB7E3D53E667}">
      <dsp:nvSpPr>
        <dsp:cNvPr id="0" name=""/>
        <dsp:cNvSpPr/>
      </dsp:nvSpPr>
      <dsp:spPr>
        <a:xfrm>
          <a:off x="6046178" y="2269718"/>
          <a:ext cx="682385" cy="304309"/>
        </a:xfrm>
        <a:custGeom>
          <a:avLst/>
          <a:gdLst/>
          <a:ahLst/>
          <a:cxnLst/>
          <a:rect l="0" t="0" r="0" b="0"/>
          <a:pathLst>
            <a:path>
              <a:moveTo>
                <a:pt x="682385" y="0"/>
              </a:moveTo>
              <a:lnTo>
                <a:pt x="682385" y="181415"/>
              </a:lnTo>
              <a:lnTo>
                <a:pt x="0" y="181415"/>
              </a:lnTo>
              <a:lnTo>
                <a:pt x="0" y="30430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1DB119-468B-47B2-A9A4-DC6152E63F45}">
      <dsp:nvSpPr>
        <dsp:cNvPr id="0" name=""/>
        <dsp:cNvSpPr/>
      </dsp:nvSpPr>
      <dsp:spPr>
        <a:xfrm>
          <a:off x="4700155" y="1229148"/>
          <a:ext cx="1519780" cy="777225"/>
        </a:xfrm>
        <a:custGeom>
          <a:avLst/>
          <a:gdLst/>
          <a:ahLst/>
          <a:cxnLst/>
          <a:rect l="0" t="0" r="0" b="0"/>
          <a:pathLst>
            <a:path>
              <a:moveTo>
                <a:pt x="0" y="0"/>
              </a:moveTo>
              <a:lnTo>
                <a:pt x="0" y="777225"/>
              </a:lnTo>
              <a:lnTo>
                <a:pt x="1519780" y="77722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38220-1BE1-49AA-9392-F7F68B1152CF}">
      <dsp:nvSpPr>
        <dsp:cNvPr id="0" name=""/>
        <dsp:cNvSpPr/>
      </dsp:nvSpPr>
      <dsp:spPr>
        <a:xfrm>
          <a:off x="3999022" y="3100719"/>
          <a:ext cx="682385" cy="304309"/>
        </a:xfrm>
        <a:custGeom>
          <a:avLst/>
          <a:gdLst/>
          <a:ahLst/>
          <a:cxnLst/>
          <a:rect l="0" t="0" r="0" b="0"/>
          <a:pathLst>
            <a:path>
              <a:moveTo>
                <a:pt x="0" y="0"/>
              </a:moveTo>
              <a:lnTo>
                <a:pt x="0" y="181415"/>
              </a:lnTo>
              <a:lnTo>
                <a:pt x="682385" y="181415"/>
              </a:lnTo>
              <a:lnTo>
                <a:pt x="682385" y="30430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F5073-3E77-494D-B6E1-4A05C2E5368C}">
      <dsp:nvSpPr>
        <dsp:cNvPr id="0" name=""/>
        <dsp:cNvSpPr/>
      </dsp:nvSpPr>
      <dsp:spPr>
        <a:xfrm>
          <a:off x="3316636" y="3100719"/>
          <a:ext cx="682385" cy="304309"/>
        </a:xfrm>
        <a:custGeom>
          <a:avLst/>
          <a:gdLst/>
          <a:ahLst/>
          <a:cxnLst/>
          <a:rect l="0" t="0" r="0" b="0"/>
          <a:pathLst>
            <a:path>
              <a:moveTo>
                <a:pt x="682385" y="0"/>
              </a:moveTo>
              <a:lnTo>
                <a:pt x="682385" y="181415"/>
              </a:lnTo>
              <a:lnTo>
                <a:pt x="0" y="181415"/>
              </a:lnTo>
              <a:lnTo>
                <a:pt x="0" y="30430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3A7C7-5EAA-4406-9C0D-9F4388265592}">
      <dsp:nvSpPr>
        <dsp:cNvPr id="0" name=""/>
        <dsp:cNvSpPr/>
      </dsp:nvSpPr>
      <dsp:spPr>
        <a:xfrm>
          <a:off x="2634251" y="2269718"/>
          <a:ext cx="1364770" cy="304309"/>
        </a:xfrm>
        <a:custGeom>
          <a:avLst/>
          <a:gdLst/>
          <a:ahLst/>
          <a:cxnLst/>
          <a:rect l="0" t="0" r="0" b="0"/>
          <a:pathLst>
            <a:path>
              <a:moveTo>
                <a:pt x="0" y="0"/>
              </a:moveTo>
              <a:lnTo>
                <a:pt x="0" y="181415"/>
              </a:lnTo>
              <a:lnTo>
                <a:pt x="1364770" y="181415"/>
              </a:lnTo>
              <a:lnTo>
                <a:pt x="1364770" y="30430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BD6E4-EB0B-4DEB-8AB0-9249D7283EA6}">
      <dsp:nvSpPr>
        <dsp:cNvPr id="0" name=""/>
        <dsp:cNvSpPr/>
      </dsp:nvSpPr>
      <dsp:spPr>
        <a:xfrm>
          <a:off x="1269480" y="3100719"/>
          <a:ext cx="682385" cy="304309"/>
        </a:xfrm>
        <a:custGeom>
          <a:avLst/>
          <a:gdLst/>
          <a:ahLst/>
          <a:cxnLst/>
          <a:rect l="0" t="0" r="0" b="0"/>
          <a:pathLst>
            <a:path>
              <a:moveTo>
                <a:pt x="0" y="0"/>
              </a:moveTo>
              <a:lnTo>
                <a:pt x="0" y="181415"/>
              </a:lnTo>
              <a:lnTo>
                <a:pt x="682385" y="181415"/>
              </a:lnTo>
              <a:lnTo>
                <a:pt x="682385" y="30430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B81520-7147-4FF2-8243-73C471FF79E9}">
      <dsp:nvSpPr>
        <dsp:cNvPr id="0" name=""/>
        <dsp:cNvSpPr/>
      </dsp:nvSpPr>
      <dsp:spPr>
        <a:xfrm>
          <a:off x="587095" y="3100719"/>
          <a:ext cx="682385" cy="304309"/>
        </a:xfrm>
        <a:custGeom>
          <a:avLst/>
          <a:gdLst/>
          <a:ahLst/>
          <a:cxnLst/>
          <a:rect l="0" t="0" r="0" b="0"/>
          <a:pathLst>
            <a:path>
              <a:moveTo>
                <a:pt x="682385" y="0"/>
              </a:moveTo>
              <a:lnTo>
                <a:pt x="682385" y="181415"/>
              </a:lnTo>
              <a:lnTo>
                <a:pt x="0" y="181415"/>
              </a:lnTo>
              <a:lnTo>
                <a:pt x="0" y="304309"/>
              </a:lnTo>
            </a:path>
          </a:pathLst>
        </a:custGeom>
        <a:noFill/>
        <a:ln w="25400" cap="flat" cmpd="sng" algn="ctr">
          <a:solidFill>
            <a:schemeClr val="accent1">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D3A74A-80B5-4C64-B573-9EA1B1E69F63}">
      <dsp:nvSpPr>
        <dsp:cNvPr id="0" name=""/>
        <dsp:cNvSpPr/>
      </dsp:nvSpPr>
      <dsp:spPr>
        <a:xfrm>
          <a:off x="1269480" y="2269718"/>
          <a:ext cx="1364770" cy="304309"/>
        </a:xfrm>
        <a:custGeom>
          <a:avLst/>
          <a:gdLst/>
          <a:ahLst/>
          <a:cxnLst/>
          <a:rect l="0" t="0" r="0" b="0"/>
          <a:pathLst>
            <a:path>
              <a:moveTo>
                <a:pt x="1364770" y="0"/>
              </a:moveTo>
              <a:lnTo>
                <a:pt x="1364770" y="181415"/>
              </a:lnTo>
              <a:lnTo>
                <a:pt x="0" y="181415"/>
              </a:lnTo>
              <a:lnTo>
                <a:pt x="0" y="30430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EDDAE-6549-4F5F-8327-FA4FFF7C4119}">
      <dsp:nvSpPr>
        <dsp:cNvPr id="0" name=""/>
        <dsp:cNvSpPr/>
      </dsp:nvSpPr>
      <dsp:spPr>
        <a:xfrm>
          <a:off x="3142879" y="1229148"/>
          <a:ext cx="1557275" cy="777225"/>
        </a:xfrm>
        <a:custGeom>
          <a:avLst/>
          <a:gdLst/>
          <a:ahLst/>
          <a:cxnLst/>
          <a:rect l="0" t="0" r="0" b="0"/>
          <a:pathLst>
            <a:path>
              <a:moveTo>
                <a:pt x="1557275" y="0"/>
              </a:moveTo>
              <a:lnTo>
                <a:pt x="1557275" y="777225"/>
              </a:lnTo>
              <a:lnTo>
                <a:pt x="0" y="77722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E3115E-7B48-4AA4-9BE1-56B212D2D9CF}">
      <dsp:nvSpPr>
        <dsp:cNvPr id="0" name=""/>
        <dsp:cNvSpPr/>
      </dsp:nvSpPr>
      <dsp:spPr>
        <a:xfrm>
          <a:off x="4191527" y="702458"/>
          <a:ext cx="1017256" cy="526690"/>
        </a:xfrm>
        <a:prstGeom prst="rect">
          <a:avLst/>
        </a:prstGeom>
        <a:solidFill>
          <a:schemeClr val="accent1">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ROE</a:t>
          </a:r>
        </a:p>
      </dsp:txBody>
      <dsp:txXfrm>
        <a:off x="4191527" y="702458"/>
        <a:ext cx="1017256" cy="526690"/>
      </dsp:txXfrm>
    </dsp:sp>
    <dsp:sp modelId="{00F1A48C-1BEC-4471-889F-429919ECF53B}">
      <dsp:nvSpPr>
        <dsp:cNvPr id="0" name=""/>
        <dsp:cNvSpPr/>
      </dsp:nvSpPr>
      <dsp:spPr>
        <a:xfrm>
          <a:off x="4348402" y="1123749"/>
          <a:ext cx="915530" cy="175563"/>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7%</a:t>
          </a:r>
          <a:endParaRPr lang="pl-PL" sz="1200" b="1" kern="1200"/>
        </a:p>
      </dsp:txBody>
      <dsp:txXfrm>
        <a:off x="4348402" y="1123749"/>
        <a:ext cx="915530" cy="175563"/>
      </dsp:txXfrm>
    </dsp:sp>
    <dsp:sp modelId="{65A7409C-7D7E-4B6E-85FD-44CD151A918A}">
      <dsp:nvSpPr>
        <dsp:cNvPr id="0" name=""/>
        <dsp:cNvSpPr/>
      </dsp:nvSpPr>
      <dsp:spPr>
        <a:xfrm>
          <a:off x="2125623" y="1743028"/>
          <a:ext cx="1017256" cy="526690"/>
        </a:xfrm>
        <a:prstGeom prst="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ROA</a:t>
          </a:r>
        </a:p>
      </dsp:txBody>
      <dsp:txXfrm>
        <a:off x="2125623" y="1743028"/>
        <a:ext cx="1017256" cy="526690"/>
      </dsp:txXfrm>
    </dsp:sp>
    <dsp:sp modelId="{A52C42BE-012B-466D-8BD2-406AE27C9CCD}">
      <dsp:nvSpPr>
        <dsp:cNvPr id="0" name=""/>
        <dsp:cNvSpPr/>
      </dsp:nvSpPr>
      <dsp:spPr>
        <a:xfrm>
          <a:off x="2329074" y="2152676"/>
          <a:ext cx="915530" cy="175563"/>
        </a:xfrm>
        <a:prstGeom prst="rect">
          <a:avLst/>
        </a:prstGeom>
        <a:solidFill>
          <a:schemeClr val="lt1">
            <a:alpha val="90000"/>
            <a:hueOff val="0"/>
            <a:satOff val="0"/>
            <a:lumOff val="0"/>
            <a:alphaOff val="0"/>
          </a:schemeClr>
        </a:solidFill>
        <a:ln w="25400"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3%</a:t>
          </a:r>
          <a:endParaRPr lang="pl-PL" sz="1200" b="1" kern="1200"/>
        </a:p>
      </dsp:txBody>
      <dsp:txXfrm>
        <a:off x="2329074" y="2152676"/>
        <a:ext cx="915530" cy="175563"/>
      </dsp:txXfrm>
    </dsp:sp>
    <dsp:sp modelId="{1356F0F4-F951-4982-93F3-FE78EA77D25F}">
      <dsp:nvSpPr>
        <dsp:cNvPr id="0" name=""/>
        <dsp:cNvSpPr/>
      </dsp:nvSpPr>
      <dsp:spPr>
        <a:xfrm>
          <a:off x="760852" y="2574028"/>
          <a:ext cx="1017256" cy="526690"/>
        </a:xfrm>
        <a:prstGeom prst="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ROS</a:t>
          </a:r>
        </a:p>
      </dsp:txBody>
      <dsp:txXfrm>
        <a:off x="760852" y="2574028"/>
        <a:ext cx="1017256" cy="526690"/>
      </dsp:txXfrm>
    </dsp:sp>
    <dsp:sp modelId="{05AE1F7E-57BC-45FC-8F1D-0E44BF0B60C4}">
      <dsp:nvSpPr>
        <dsp:cNvPr id="0" name=""/>
        <dsp:cNvSpPr/>
      </dsp:nvSpPr>
      <dsp:spPr>
        <a:xfrm>
          <a:off x="964303" y="2983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10%</a:t>
          </a:r>
          <a:endParaRPr lang="pl-PL" sz="1200" b="1" kern="1200"/>
        </a:p>
      </dsp:txBody>
      <dsp:txXfrm>
        <a:off x="964303" y="2983676"/>
        <a:ext cx="915530" cy="175563"/>
      </dsp:txXfrm>
    </dsp:sp>
    <dsp:sp modelId="{79B75B89-4057-48FA-B76A-A769AA56BF6A}">
      <dsp:nvSpPr>
        <dsp:cNvPr id="0" name=""/>
        <dsp:cNvSpPr/>
      </dsp:nvSpPr>
      <dsp:spPr>
        <a:xfrm>
          <a:off x="78467" y="3405028"/>
          <a:ext cx="1017256" cy="526690"/>
        </a:xfrm>
        <a:prstGeom prst="rect">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Zysk netto</a:t>
          </a:r>
        </a:p>
      </dsp:txBody>
      <dsp:txXfrm>
        <a:off x="78467" y="3405028"/>
        <a:ext cx="1017256" cy="526690"/>
      </dsp:txXfrm>
    </dsp:sp>
    <dsp:sp modelId="{7FBB3CF8-ACC1-49F1-8704-C92440C8AD28}">
      <dsp:nvSpPr>
        <dsp:cNvPr id="0" name=""/>
        <dsp:cNvSpPr/>
      </dsp:nvSpPr>
      <dsp:spPr>
        <a:xfrm>
          <a:off x="281918" y="3814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5714"/>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i="0" u="none" kern="1200"/>
            <a:t>1114600</a:t>
          </a:r>
          <a:endParaRPr lang="pl-PL" sz="1200" b="1" kern="1200"/>
        </a:p>
      </dsp:txBody>
      <dsp:txXfrm>
        <a:off x="281918" y="3814676"/>
        <a:ext cx="915530" cy="175563"/>
      </dsp:txXfrm>
    </dsp:sp>
    <dsp:sp modelId="{2A2185F4-BD02-4C5C-BB0A-FD4CB20D8A91}">
      <dsp:nvSpPr>
        <dsp:cNvPr id="0" name=""/>
        <dsp:cNvSpPr/>
      </dsp:nvSpPr>
      <dsp:spPr>
        <a:xfrm>
          <a:off x="1443238" y="3405028"/>
          <a:ext cx="1017256" cy="526690"/>
        </a:xfrm>
        <a:prstGeom prst="rect">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1443238" y="3405028"/>
        <a:ext cx="1017256" cy="526690"/>
      </dsp:txXfrm>
    </dsp:sp>
    <dsp:sp modelId="{FF15DB4D-D4F1-4E2C-B5EE-B6D06F28A63F}">
      <dsp:nvSpPr>
        <dsp:cNvPr id="0" name=""/>
        <dsp:cNvSpPr/>
      </dsp:nvSpPr>
      <dsp:spPr>
        <a:xfrm>
          <a:off x="1646689" y="3814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11429"/>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11676100</a:t>
          </a:r>
          <a:endParaRPr lang="pl-PL" sz="1200" b="1" kern="1200"/>
        </a:p>
      </dsp:txBody>
      <dsp:txXfrm>
        <a:off x="1646689" y="3814676"/>
        <a:ext cx="915530" cy="175563"/>
      </dsp:txXfrm>
    </dsp:sp>
    <dsp:sp modelId="{B0905139-0DEA-4F9E-9CEF-659CEEB84199}">
      <dsp:nvSpPr>
        <dsp:cNvPr id="0" name=""/>
        <dsp:cNvSpPr/>
      </dsp:nvSpPr>
      <dsp:spPr>
        <a:xfrm>
          <a:off x="3490394" y="2574028"/>
          <a:ext cx="1017256" cy="526690"/>
        </a:xfrm>
        <a:prstGeom prst="rect">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Produktywność aktywów</a:t>
          </a:r>
        </a:p>
      </dsp:txBody>
      <dsp:txXfrm>
        <a:off x="3490394" y="2574028"/>
        <a:ext cx="1017256" cy="526690"/>
      </dsp:txXfrm>
    </dsp:sp>
    <dsp:sp modelId="{B549E32C-09F0-4F33-BA1C-A455F0441599}">
      <dsp:nvSpPr>
        <dsp:cNvPr id="0" name=""/>
        <dsp:cNvSpPr/>
      </dsp:nvSpPr>
      <dsp:spPr>
        <a:xfrm>
          <a:off x="3693845" y="2983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1714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0,358</a:t>
          </a:r>
          <a:endParaRPr lang="pl-PL" sz="1200" b="1" kern="1200"/>
        </a:p>
      </dsp:txBody>
      <dsp:txXfrm>
        <a:off x="3693845" y="2983676"/>
        <a:ext cx="915530" cy="175563"/>
      </dsp:txXfrm>
    </dsp:sp>
    <dsp:sp modelId="{1A5B8CDB-101D-41D5-A893-4865A99D802C}">
      <dsp:nvSpPr>
        <dsp:cNvPr id="0" name=""/>
        <dsp:cNvSpPr/>
      </dsp:nvSpPr>
      <dsp:spPr>
        <a:xfrm>
          <a:off x="2808008" y="3405028"/>
          <a:ext cx="1017256" cy="526690"/>
        </a:xfrm>
        <a:prstGeom prst="rect">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2808008" y="3405028"/>
        <a:ext cx="1017256" cy="526690"/>
      </dsp:txXfrm>
    </dsp:sp>
    <dsp:sp modelId="{9FDC07D1-EB5C-4B3D-BF2F-8D5B5199FA3B}">
      <dsp:nvSpPr>
        <dsp:cNvPr id="0" name=""/>
        <dsp:cNvSpPr/>
      </dsp:nvSpPr>
      <dsp:spPr>
        <a:xfrm>
          <a:off x="3011459" y="3814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2285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11676100</a:t>
          </a:r>
          <a:endParaRPr lang="pl-PL" sz="1200" b="1" kern="1200"/>
        </a:p>
      </dsp:txBody>
      <dsp:txXfrm>
        <a:off x="3011459" y="3814676"/>
        <a:ext cx="915530" cy="175563"/>
      </dsp:txXfrm>
    </dsp:sp>
    <dsp:sp modelId="{C1F3994E-DD0D-4C3F-AE70-6B2F942087B2}">
      <dsp:nvSpPr>
        <dsp:cNvPr id="0" name=""/>
        <dsp:cNvSpPr/>
      </dsp:nvSpPr>
      <dsp:spPr>
        <a:xfrm>
          <a:off x="4172779" y="3405028"/>
          <a:ext cx="1017256" cy="526690"/>
        </a:xfrm>
        <a:prstGeom prst="rect">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Aktywa ogółem</a:t>
          </a:r>
        </a:p>
      </dsp:txBody>
      <dsp:txXfrm>
        <a:off x="4172779" y="3405028"/>
        <a:ext cx="1017256" cy="526690"/>
      </dsp:txXfrm>
    </dsp:sp>
    <dsp:sp modelId="{6DEC2736-E154-4B03-A6FE-74AF36993206}">
      <dsp:nvSpPr>
        <dsp:cNvPr id="0" name=""/>
        <dsp:cNvSpPr/>
      </dsp:nvSpPr>
      <dsp:spPr>
        <a:xfrm>
          <a:off x="4376230" y="3814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28571"/>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32589600</a:t>
          </a:r>
          <a:endParaRPr lang="pl-PL" sz="1200" b="1" kern="1200"/>
        </a:p>
      </dsp:txBody>
      <dsp:txXfrm>
        <a:off x="4376230" y="3814676"/>
        <a:ext cx="915530" cy="175563"/>
      </dsp:txXfrm>
    </dsp:sp>
    <dsp:sp modelId="{87EBD017-62D8-447B-9A9B-A96D9589A2DF}">
      <dsp:nvSpPr>
        <dsp:cNvPr id="0" name=""/>
        <dsp:cNvSpPr/>
      </dsp:nvSpPr>
      <dsp:spPr>
        <a:xfrm>
          <a:off x="6219935" y="1743028"/>
          <a:ext cx="1017256" cy="526690"/>
        </a:xfrm>
        <a:prstGeom prst="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4322" numCol="1" spcCol="1270" anchor="ctr" anchorCtr="0">
          <a:noAutofit/>
        </a:bodyPr>
        <a:lstStyle/>
        <a:p>
          <a:pPr marL="0" lvl="0" indent="0" algn="ctr" defTabSz="533400">
            <a:lnSpc>
              <a:spcPct val="90000"/>
            </a:lnSpc>
            <a:spcBef>
              <a:spcPct val="0"/>
            </a:spcBef>
            <a:spcAft>
              <a:spcPct val="35000"/>
            </a:spcAft>
            <a:buNone/>
          </a:pPr>
          <a:r>
            <a:rPr lang="pl-PL" sz="1200" kern="1200"/>
            <a:t>Mnożnik kapitałowy</a:t>
          </a:r>
        </a:p>
      </dsp:txBody>
      <dsp:txXfrm>
        <a:off x="6219935" y="1743028"/>
        <a:ext cx="1017256" cy="526690"/>
      </dsp:txXfrm>
    </dsp:sp>
    <dsp:sp modelId="{0BCA723E-2603-4670-8324-D6FB226C6CC4}">
      <dsp:nvSpPr>
        <dsp:cNvPr id="0" name=""/>
        <dsp:cNvSpPr/>
      </dsp:nvSpPr>
      <dsp:spPr>
        <a:xfrm>
          <a:off x="6423386" y="2152676"/>
          <a:ext cx="915530" cy="175563"/>
        </a:xfrm>
        <a:prstGeom prst="rect">
          <a:avLst/>
        </a:prstGeom>
        <a:solidFill>
          <a:schemeClr val="lt1">
            <a:alpha val="90000"/>
            <a:hueOff val="0"/>
            <a:satOff val="0"/>
            <a:lumOff val="0"/>
            <a:alphaOff val="0"/>
          </a:schemeClr>
        </a:solidFill>
        <a:ln w="25400"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2,156</a:t>
          </a:r>
          <a:endParaRPr lang="pl-PL" sz="1200" b="1" kern="1200"/>
        </a:p>
      </dsp:txBody>
      <dsp:txXfrm>
        <a:off x="6423386" y="2152676"/>
        <a:ext cx="915530" cy="175563"/>
      </dsp:txXfrm>
    </dsp:sp>
    <dsp:sp modelId="{CA8867E4-4352-4BA8-B9DC-F4FA68D475C5}">
      <dsp:nvSpPr>
        <dsp:cNvPr id="0" name=""/>
        <dsp:cNvSpPr/>
      </dsp:nvSpPr>
      <dsp:spPr>
        <a:xfrm>
          <a:off x="5537550" y="2574028"/>
          <a:ext cx="1017256" cy="526690"/>
        </a:xfrm>
        <a:prstGeom prst="rect">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Pasywa ogółem</a:t>
          </a:r>
        </a:p>
      </dsp:txBody>
      <dsp:txXfrm>
        <a:off x="5537550" y="2574028"/>
        <a:ext cx="1017256" cy="526690"/>
      </dsp:txXfrm>
    </dsp:sp>
    <dsp:sp modelId="{AD9D9BA1-4EB8-4840-9544-BCE27402BC5B}">
      <dsp:nvSpPr>
        <dsp:cNvPr id="0" name=""/>
        <dsp:cNvSpPr/>
      </dsp:nvSpPr>
      <dsp:spPr>
        <a:xfrm>
          <a:off x="5741001" y="2983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34286"/>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32589600</a:t>
          </a:r>
          <a:endParaRPr lang="pl-PL" sz="1200" b="1" kern="1200"/>
        </a:p>
      </dsp:txBody>
      <dsp:txXfrm>
        <a:off x="5741001" y="2983676"/>
        <a:ext cx="915530" cy="175563"/>
      </dsp:txXfrm>
    </dsp:sp>
    <dsp:sp modelId="{AB3215BE-F691-4FD3-BB11-B9A4C4A691BA}">
      <dsp:nvSpPr>
        <dsp:cNvPr id="0" name=""/>
        <dsp:cNvSpPr/>
      </dsp:nvSpPr>
      <dsp:spPr>
        <a:xfrm>
          <a:off x="6902320" y="2574028"/>
          <a:ext cx="1017256" cy="526690"/>
        </a:xfrm>
        <a:prstGeom prst="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322" numCol="1" spcCol="1270" anchor="ctr" anchorCtr="0">
          <a:noAutofit/>
        </a:bodyPr>
        <a:lstStyle/>
        <a:p>
          <a:pPr marL="0" lvl="0" indent="0" algn="ctr" defTabSz="488950">
            <a:lnSpc>
              <a:spcPct val="90000"/>
            </a:lnSpc>
            <a:spcBef>
              <a:spcPct val="0"/>
            </a:spcBef>
            <a:spcAft>
              <a:spcPct val="35000"/>
            </a:spcAft>
            <a:buNone/>
          </a:pPr>
          <a:r>
            <a:rPr lang="pl-PL" sz="1100" kern="1200"/>
            <a:t>Kapitał własny</a:t>
          </a:r>
        </a:p>
      </dsp:txBody>
      <dsp:txXfrm>
        <a:off x="6902320" y="2574028"/>
        <a:ext cx="1017256" cy="526690"/>
      </dsp:txXfrm>
    </dsp:sp>
    <dsp:sp modelId="{64539F7F-86F9-4E3A-9419-E2AA9DAC85E2}">
      <dsp:nvSpPr>
        <dsp:cNvPr id="0" name=""/>
        <dsp:cNvSpPr/>
      </dsp:nvSpPr>
      <dsp:spPr>
        <a:xfrm>
          <a:off x="7105771" y="2983676"/>
          <a:ext cx="915530" cy="175563"/>
        </a:xfrm>
        <a:prstGeom prst="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15117700</a:t>
          </a:r>
          <a:endParaRPr lang="pl-PL" sz="1200" b="1" kern="1200"/>
        </a:p>
      </dsp:txBody>
      <dsp:txXfrm>
        <a:off x="7105771" y="2983676"/>
        <a:ext cx="915530" cy="175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3917D-BB06-4479-883C-EC817726EB3B}">
      <dsp:nvSpPr>
        <dsp:cNvPr id="0" name=""/>
        <dsp:cNvSpPr/>
      </dsp:nvSpPr>
      <dsp:spPr>
        <a:xfrm>
          <a:off x="6712566" y="2035441"/>
          <a:ext cx="680762" cy="303586"/>
        </a:xfrm>
        <a:custGeom>
          <a:avLst/>
          <a:gdLst/>
          <a:ahLst/>
          <a:cxnLst/>
          <a:rect l="0" t="0" r="0" b="0"/>
          <a:pathLst>
            <a:path>
              <a:moveTo>
                <a:pt x="0" y="0"/>
              </a:moveTo>
              <a:lnTo>
                <a:pt x="0" y="180984"/>
              </a:lnTo>
              <a:lnTo>
                <a:pt x="680762" y="180984"/>
              </a:lnTo>
              <a:lnTo>
                <a:pt x="680762" y="303586"/>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F75AA-CAB0-40E2-B1FF-DB7E3D53E667}">
      <dsp:nvSpPr>
        <dsp:cNvPr id="0" name=""/>
        <dsp:cNvSpPr/>
      </dsp:nvSpPr>
      <dsp:spPr>
        <a:xfrm>
          <a:off x="6031803" y="2035441"/>
          <a:ext cx="680762" cy="303586"/>
        </a:xfrm>
        <a:custGeom>
          <a:avLst/>
          <a:gdLst/>
          <a:ahLst/>
          <a:cxnLst/>
          <a:rect l="0" t="0" r="0" b="0"/>
          <a:pathLst>
            <a:path>
              <a:moveTo>
                <a:pt x="680762" y="0"/>
              </a:moveTo>
              <a:lnTo>
                <a:pt x="680762" y="180984"/>
              </a:lnTo>
              <a:lnTo>
                <a:pt x="0" y="180984"/>
              </a:lnTo>
              <a:lnTo>
                <a:pt x="0" y="303586"/>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1DB119-468B-47B2-A9A4-DC6152E63F45}">
      <dsp:nvSpPr>
        <dsp:cNvPr id="0" name=""/>
        <dsp:cNvSpPr/>
      </dsp:nvSpPr>
      <dsp:spPr>
        <a:xfrm>
          <a:off x="4688980" y="997345"/>
          <a:ext cx="1516166" cy="775377"/>
        </a:xfrm>
        <a:custGeom>
          <a:avLst/>
          <a:gdLst/>
          <a:ahLst/>
          <a:cxnLst/>
          <a:rect l="0" t="0" r="0" b="0"/>
          <a:pathLst>
            <a:path>
              <a:moveTo>
                <a:pt x="0" y="0"/>
              </a:moveTo>
              <a:lnTo>
                <a:pt x="0" y="775377"/>
              </a:lnTo>
              <a:lnTo>
                <a:pt x="1516166" y="775377"/>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38220-1BE1-49AA-9392-F7F68B1152CF}">
      <dsp:nvSpPr>
        <dsp:cNvPr id="0" name=""/>
        <dsp:cNvSpPr/>
      </dsp:nvSpPr>
      <dsp:spPr>
        <a:xfrm>
          <a:off x="3989514" y="2864466"/>
          <a:ext cx="680762" cy="303586"/>
        </a:xfrm>
        <a:custGeom>
          <a:avLst/>
          <a:gdLst/>
          <a:ahLst/>
          <a:cxnLst/>
          <a:rect l="0" t="0" r="0" b="0"/>
          <a:pathLst>
            <a:path>
              <a:moveTo>
                <a:pt x="0" y="0"/>
              </a:moveTo>
              <a:lnTo>
                <a:pt x="0" y="180984"/>
              </a:lnTo>
              <a:lnTo>
                <a:pt x="680762" y="180984"/>
              </a:lnTo>
              <a:lnTo>
                <a:pt x="680762" y="303586"/>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F5073-3E77-494D-B6E1-4A05C2E5368C}">
      <dsp:nvSpPr>
        <dsp:cNvPr id="0" name=""/>
        <dsp:cNvSpPr/>
      </dsp:nvSpPr>
      <dsp:spPr>
        <a:xfrm>
          <a:off x="3308751" y="2864466"/>
          <a:ext cx="680762" cy="303586"/>
        </a:xfrm>
        <a:custGeom>
          <a:avLst/>
          <a:gdLst/>
          <a:ahLst/>
          <a:cxnLst/>
          <a:rect l="0" t="0" r="0" b="0"/>
          <a:pathLst>
            <a:path>
              <a:moveTo>
                <a:pt x="680762" y="0"/>
              </a:moveTo>
              <a:lnTo>
                <a:pt x="680762" y="180984"/>
              </a:lnTo>
              <a:lnTo>
                <a:pt x="0" y="180984"/>
              </a:lnTo>
              <a:lnTo>
                <a:pt x="0" y="303586"/>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3A7C7-5EAA-4406-9C0D-9F4388265592}">
      <dsp:nvSpPr>
        <dsp:cNvPr id="0" name=""/>
        <dsp:cNvSpPr/>
      </dsp:nvSpPr>
      <dsp:spPr>
        <a:xfrm>
          <a:off x="2627988" y="2035441"/>
          <a:ext cx="1361525" cy="303586"/>
        </a:xfrm>
        <a:custGeom>
          <a:avLst/>
          <a:gdLst/>
          <a:ahLst/>
          <a:cxnLst/>
          <a:rect l="0" t="0" r="0" b="0"/>
          <a:pathLst>
            <a:path>
              <a:moveTo>
                <a:pt x="0" y="0"/>
              </a:moveTo>
              <a:lnTo>
                <a:pt x="0" y="180984"/>
              </a:lnTo>
              <a:lnTo>
                <a:pt x="1361525" y="180984"/>
              </a:lnTo>
              <a:lnTo>
                <a:pt x="1361525" y="303586"/>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BD6E4-EB0B-4DEB-8AB0-9249D7283EA6}">
      <dsp:nvSpPr>
        <dsp:cNvPr id="0" name=""/>
        <dsp:cNvSpPr/>
      </dsp:nvSpPr>
      <dsp:spPr>
        <a:xfrm>
          <a:off x="1266462" y="2864466"/>
          <a:ext cx="680762" cy="303586"/>
        </a:xfrm>
        <a:custGeom>
          <a:avLst/>
          <a:gdLst/>
          <a:ahLst/>
          <a:cxnLst/>
          <a:rect l="0" t="0" r="0" b="0"/>
          <a:pathLst>
            <a:path>
              <a:moveTo>
                <a:pt x="0" y="0"/>
              </a:moveTo>
              <a:lnTo>
                <a:pt x="0" y="180984"/>
              </a:lnTo>
              <a:lnTo>
                <a:pt x="680762" y="180984"/>
              </a:lnTo>
              <a:lnTo>
                <a:pt x="680762" y="303586"/>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B81520-7147-4FF2-8243-73C471FF79E9}">
      <dsp:nvSpPr>
        <dsp:cNvPr id="0" name=""/>
        <dsp:cNvSpPr/>
      </dsp:nvSpPr>
      <dsp:spPr>
        <a:xfrm>
          <a:off x="585699" y="2864466"/>
          <a:ext cx="680762" cy="303586"/>
        </a:xfrm>
        <a:custGeom>
          <a:avLst/>
          <a:gdLst/>
          <a:ahLst/>
          <a:cxnLst/>
          <a:rect l="0" t="0" r="0" b="0"/>
          <a:pathLst>
            <a:path>
              <a:moveTo>
                <a:pt x="680762" y="0"/>
              </a:moveTo>
              <a:lnTo>
                <a:pt x="680762" y="180984"/>
              </a:lnTo>
              <a:lnTo>
                <a:pt x="0" y="180984"/>
              </a:lnTo>
              <a:lnTo>
                <a:pt x="0" y="303586"/>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D3A74A-80B5-4C64-B573-9EA1B1E69F63}">
      <dsp:nvSpPr>
        <dsp:cNvPr id="0" name=""/>
        <dsp:cNvSpPr/>
      </dsp:nvSpPr>
      <dsp:spPr>
        <a:xfrm>
          <a:off x="1266462" y="2035441"/>
          <a:ext cx="1361525" cy="303586"/>
        </a:xfrm>
        <a:custGeom>
          <a:avLst/>
          <a:gdLst/>
          <a:ahLst/>
          <a:cxnLst/>
          <a:rect l="0" t="0" r="0" b="0"/>
          <a:pathLst>
            <a:path>
              <a:moveTo>
                <a:pt x="1361525" y="0"/>
              </a:moveTo>
              <a:lnTo>
                <a:pt x="1361525" y="180984"/>
              </a:lnTo>
              <a:lnTo>
                <a:pt x="0" y="180984"/>
              </a:lnTo>
              <a:lnTo>
                <a:pt x="0" y="303586"/>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EDDAE-6549-4F5F-8327-FA4FFF7C4119}">
      <dsp:nvSpPr>
        <dsp:cNvPr id="0" name=""/>
        <dsp:cNvSpPr/>
      </dsp:nvSpPr>
      <dsp:spPr>
        <a:xfrm>
          <a:off x="3135407" y="997345"/>
          <a:ext cx="1553573" cy="775377"/>
        </a:xfrm>
        <a:custGeom>
          <a:avLst/>
          <a:gdLst/>
          <a:ahLst/>
          <a:cxnLst/>
          <a:rect l="0" t="0" r="0" b="0"/>
          <a:pathLst>
            <a:path>
              <a:moveTo>
                <a:pt x="1553573" y="0"/>
              </a:moveTo>
              <a:lnTo>
                <a:pt x="1553573" y="775377"/>
              </a:lnTo>
              <a:lnTo>
                <a:pt x="0" y="775377"/>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E3115E-7B48-4AA4-9BE1-56B212D2D9CF}">
      <dsp:nvSpPr>
        <dsp:cNvPr id="0" name=""/>
        <dsp:cNvSpPr/>
      </dsp:nvSpPr>
      <dsp:spPr>
        <a:xfrm>
          <a:off x="4181561" y="471907"/>
          <a:ext cx="1014837" cy="525438"/>
        </a:xfrm>
        <a:prstGeom prst="rect">
          <a:avLst/>
        </a:prstGeom>
        <a:solidFill>
          <a:schemeClr val="accent5">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ROE</a:t>
          </a:r>
        </a:p>
      </dsp:txBody>
      <dsp:txXfrm>
        <a:off x="4181561" y="471907"/>
        <a:ext cx="1014837" cy="525438"/>
      </dsp:txXfrm>
    </dsp:sp>
    <dsp:sp modelId="{00F1A48C-1BEC-4471-889F-429919ECF53B}">
      <dsp:nvSpPr>
        <dsp:cNvPr id="0" name=""/>
        <dsp:cNvSpPr/>
      </dsp:nvSpPr>
      <dsp:spPr>
        <a:xfrm>
          <a:off x="4338064" y="892197"/>
          <a:ext cx="913353" cy="175146"/>
        </a:xfrm>
        <a:prstGeom prst="rect">
          <a:avLst/>
        </a:prstGeom>
        <a:solidFill>
          <a:schemeClr val="lt1">
            <a:alpha val="90000"/>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6</a:t>
          </a:r>
          <a:r>
            <a:rPr lang="pl-PL" sz="1200" b="1" i="0" u="none" kern="1200"/>
            <a:t>%</a:t>
          </a:r>
          <a:endParaRPr lang="pl-PL" sz="1200" b="1" kern="1200"/>
        </a:p>
      </dsp:txBody>
      <dsp:txXfrm>
        <a:off x="4338064" y="892197"/>
        <a:ext cx="913353" cy="175146"/>
      </dsp:txXfrm>
    </dsp:sp>
    <dsp:sp modelId="{65A7409C-7D7E-4B6E-85FD-44CD151A918A}">
      <dsp:nvSpPr>
        <dsp:cNvPr id="0" name=""/>
        <dsp:cNvSpPr/>
      </dsp:nvSpPr>
      <dsp:spPr>
        <a:xfrm>
          <a:off x="2120569" y="1510003"/>
          <a:ext cx="1014837" cy="525438"/>
        </a:xfrm>
        <a:prstGeom prst="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ROA</a:t>
          </a:r>
        </a:p>
      </dsp:txBody>
      <dsp:txXfrm>
        <a:off x="2120569" y="1510003"/>
        <a:ext cx="1014837" cy="525438"/>
      </dsp:txXfrm>
    </dsp:sp>
    <dsp:sp modelId="{A52C42BE-012B-466D-8BD2-406AE27C9CCD}">
      <dsp:nvSpPr>
        <dsp:cNvPr id="0" name=""/>
        <dsp:cNvSpPr/>
      </dsp:nvSpPr>
      <dsp:spPr>
        <a:xfrm>
          <a:off x="2323537" y="1918677"/>
          <a:ext cx="913353" cy="175146"/>
        </a:xfrm>
        <a:prstGeom prst="rect">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3%</a:t>
          </a:r>
          <a:endParaRPr lang="pl-PL" sz="1200" b="1" kern="1200"/>
        </a:p>
      </dsp:txBody>
      <dsp:txXfrm>
        <a:off x="2323537" y="1918677"/>
        <a:ext cx="913353" cy="175146"/>
      </dsp:txXfrm>
    </dsp:sp>
    <dsp:sp modelId="{1356F0F4-F951-4982-93F3-FE78EA77D25F}">
      <dsp:nvSpPr>
        <dsp:cNvPr id="0" name=""/>
        <dsp:cNvSpPr/>
      </dsp:nvSpPr>
      <dsp:spPr>
        <a:xfrm>
          <a:off x="759043" y="2339028"/>
          <a:ext cx="1014837" cy="525438"/>
        </a:xfrm>
        <a:prstGeom prst="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ROS</a:t>
          </a:r>
        </a:p>
      </dsp:txBody>
      <dsp:txXfrm>
        <a:off x="759043" y="2339028"/>
        <a:ext cx="1014837" cy="525438"/>
      </dsp:txXfrm>
    </dsp:sp>
    <dsp:sp modelId="{05AE1F7E-57BC-45FC-8F1D-0E44BF0B60C4}">
      <dsp:nvSpPr>
        <dsp:cNvPr id="0" name=""/>
        <dsp:cNvSpPr/>
      </dsp:nvSpPr>
      <dsp:spPr>
        <a:xfrm>
          <a:off x="962011" y="2747702"/>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8%</a:t>
          </a:r>
        </a:p>
      </dsp:txBody>
      <dsp:txXfrm>
        <a:off x="962011" y="2747702"/>
        <a:ext cx="913353" cy="175146"/>
      </dsp:txXfrm>
    </dsp:sp>
    <dsp:sp modelId="{79B75B89-4057-48FA-B76A-A769AA56BF6A}">
      <dsp:nvSpPr>
        <dsp:cNvPr id="0" name=""/>
        <dsp:cNvSpPr/>
      </dsp:nvSpPr>
      <dsp:spPr>
        <a:xfrm>
          <a:off x="78280" y="3168052"/>
          <a:ext cx="1014837" cy="525438"/>
        </a:xfrm>
        <a:prstGeom prst="rect">
          <a:avLst/>
        </a:prstGeom>
        <a:solidFill>
          <a:schemeClr val="accent5">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Zysk netto</a:t>
          </a:r>
        </a:p>
      </dsp:txBody>
      <dsp:txXfrm>
        <a:off x="78280" y="3168052"/>
        <a:ext cx="1014837" cy="525438"/>
      </dsp:txXfrm>
    </dsp:sp>
    <dsp:sp modelId="{7FBB3CF8-ACC1-49F1-8704-C92440C8AD28}">
      <dsp:nvSpPr>
        <dsp:cNvPr id="0" name=""/>
        <dsp:cNvSpPr/>
      </dsp:nvSpPr>
      <dsp:spPr>
        <a:xfrm>
          <a:off x="281248" y="3576726"/>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5714"/>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i="0" u="none" kern="1200"/>
            <a:t>816100</a:t>
          </a:r>
          <a:endParaRPr lang="pl-PL" sz="1200" b="1" kern="1200"/>
        </a:p>
      </dsp:txBody>
      <dsp:txXfrm>
        <a:off x="281248" y="3576726"/>
        <a:ext cx="913353" cy="175146"/>
      </dsp:txXfrm>
    </dsp:sp>
    <dsp:sp modelId="{2A2185F4-BD02-4C5C-BB0A-FD4CB20D8A91}">
      <dsp:nvSpPr>
        <dsp:cNvPr id="0" name=""/>
        <dsp:cNvSpPr/>
      </dsp:nvSpPr>
      <dsp:spPr>
        <a:xfrm>
          <a:off x="1439806" y="3168052"/>
          <a:ext cx="1014837" cy="525438"/>
        </a:xfrm>
        <a:prstGeom prst="rect">
          <a:avLst/>
        </a:prstGeom>
        <a:solidFill>
          <a:schemeClr val="accent5">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1439806" y="3168052"/>
        <a:ext cx="1014837" cy="525438"/>
      </dsp:txXfrm>
    </dsp:sp>
    <dsp:sp modelId="{FF15DB4D-D4F1-4E2C-B5EE-B6D06F28A63F}">
      <dsp:nvSpPr>
        <dsp:cNvPr id="0" name=""/>
        <dsp:cNvSpPr/>
      </dsp:nvSpPr>
      <dsp:spPr>
        <a:xfrm>
          <a:off x="1642774" y="3576726"/>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11429"/>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kern="1200"/>
            <a:t> </a:t>
          </a:r>
          <a:r>
            <a:rPr lang="pl-PL" sz="1200" b="1" i="0" u="none" kern="1200"/>
            <a:t>10686100</a:t>
          </a:r>
          <a:endParaRPr lang="pl-PL" sz="1200" b="1" kern="1200"/>
        </a:p>
      </dsp:txBody>
      <dsp:txXfrm>
        <a:off x="1642774" y="3576726"/>
        <a:ext cx="913353" cy="175146"/>
      </dsp:txXfrm>
    </dsp:sp>
    <dsp:sp modelId="{B0905139-0DEA-4F9E-9CEF-659CEEB84199}">
      <dsp:nvSpPr>
        <dsp:cNvPr id="0" name=""/>
        <dsp:cNvSpPr/>
      </dsp:nvSpPr>
      <dsp:spPr>
        <a:xfrm>
          <a:off x="3482095" y="2339028"/>
          <a:ext cx="1014837" cy="525438"/>
        </a:xfrm>
        <a:prstGeom prst="rect">
          <a:avLst/>
        </a:prstGeom>
        <a:solidFill>
          <a:schemeClr val="accent5">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Produktywność aktywów</a:t>
          </a:r>
        </a:p>
      </dsp:txBody>
      <dsp:txXfrm>
        <a:off x="3482095" y="2339028"/>
        <a:ext cx="1014837" cy="525438"/>
      </dsp:txXfrm>
    </dsp:sp>
    <dsp:sp modelId="{B549E32C-09F0-4F33-BA1C-A455F0441599}">
      <dsp:nvSpPr>
        <dsp:cNvPr id="0" name=""/>
        <dsp:cNvSpPr/>
      </dsp:nvSpPr>
      <dsp:spPr>
        <a:xfrm>
          <a:off x="3685063" y="2747702"/>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1714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i="0" u="none" kern="1200"/>
            <a:t>0,348</a:t>
          </a:r>
          <a:endParaRPr lang="pl-PL" sz="1200" b="1" kern="1200"/>
        </a:p>
      </dsp:txBody>
      <dsp:txXfrm>
        <a:off x="3685063" y="2747702"/>
        <a:ext cx="913353" cy="175146"/>
      </dsp:txXfrm>
    </dsp:sp>
    <dsp:sp modelId="{1A5B8CDB-101D-41D5-A893-4865A99D802C}">
      <dsp:nvSpPr>
        <dsp:cNvPr id="0" name=""/>
        <dsp:cNvSpPr/>
      </dsp:nvSpPr>
      <dsp:spPr>
        <a:xfrm>
          <a:off x="2801332" y="3168052"/>
          <a:ext cx="1014837" cy="525438"/>
        </a:xfrm>
        <a:prstGeom prst="rect">
          <a:avLst/>
        </a:prstGeom>
        <a:solidFill>
          <a:schemeClr val="accent5">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2801332" y="3168052"/>
        <a:ext cx="1014837" cy="525438"/>
      </dsp:txXfrm>
    </dsp:sp>
    <dsp:sp modelId="{9FDC07D1-EB5C-4B3D-BF2F-8D5B5199FA3B}">
      <dsp:nvSpPr>
        <dsp:cNvPr id="0" name=""/>
        <dsp:cNvSpPr/>
      </dsp:nvSpPr>
      <dsp:spPr>
        <a:xfrm>
          <a:off x="3004300" y="3576726"/>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2285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kern="1200"/>
            <a:t> </a:t>
          </a:r>
          <a:r>
            <a:rPr lang="pl-PL" sz="1200" b="1" i="0" u="none" kern="1200"/>
            <a:t>10686100</a:t>
          </a:r>
        </a:p>
      </dsp:txBody>
      <dsp:txXfrm>
        <a:off x="3004300" y="3576726"/>
        <a:ext cx="913353" cy="175146"/>
      </dsp:txXfrm>
    </dsp:sp>
    <dsp:sp modelId="{C1F3994E-DD0D-4C3F-AE70-6B2F942087B2}">
      <dsp:nvSpPr>
        <dsp:cNvPr id="0" name=""/>
        <dsp:cNvSpPr/>
      </dsp:nvSpPr>
      <dsp:spPr>
        <a:xfrm>
          <a:off x="4162858" y="3168052"/>
          <a:ext cx="1014837" cy="525438"/>
        </a:xfrm>
        <a:prstGeom prst="rect">
          <a:avLst/>
        </a:prstGeom>
        <a:solidFill>
          <a:schemeClr val="accent5">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Aktywa ogółem</a:t>
          </a:r>
        </a:p>
      </dsp:txBody>
      <dsp:txXfrm>
        <a:off x="4162858" y="3168052"/>
        <a:ext cx="1014837" cy="525438"/>
      </dsp:txXfrm>
    </dsp:sp>
    <dsp:sp modelId="{6DEC2736-E154-4B03-A6FE-74AF36993206}">
      <dsp:nvSpPr>
        <dsp:cNvPr id="0" name=""/>
        <dsp:cNvSpPr/>
      </dsp:nvSpPr>
      <dsp:spPr>
        <a:xfrm>
          <a:off x="4365826" y="3576726"/>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28571"/>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kern="1200"/>
            <a:t> </a:t>
          </a:r>
          <a:r>
            <a:rPr lang="pl-PL" sz="1200" b="1" i="0" u="none" kern="1200"/>
            <a:t>30696800</a:t>
          </a:r>
        </a:p>
      </dsp:txBody>
      <dsp:txXfrm>
        <a:off x="4365826" y="3576726"/>
        <a:ext cx="913353" cy="175146"/>
      </dsp:txXfrm>
    </dsp:sp>
    <dsp:sp modelId="{87EBD017-62D8-447B-9A9B-A96D9589A2DF}">
      <dsp:nvSpPr>
        <dsp:cNvPr id="0" name=""/>
        <dsp:cNvSpPr/>
      </dsp:nvSpPr>
      <dsp:spPr>
        <a:xfrm>
          <a:off x="6205147" y="1510003"/>
          <a:ext cx="1014837" cy="525438"/>
        </a:xfrm>
        <a:prstGeom prst="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4145" numCol="1" spcCol="1270" anchor="ctr" anchorCtr="0">
          <a:noAutofit/>
        </a:bodyPr>
        <a:lstStyle/>
        <a:p>
          <a:pPr marL="0" lvl="0" indent="0" algn="ctr" defTabSz="533400">
            <a:lnSpc>
              <a:spcPct val="90000"/>
            </a:lnSpc>
            <a:spcBef>
              <a:spcPct val="0"/>
            </a:spcBef>
            <a:spcAft>
              <a:spcPct val="35000"/>
            </a:spcAft>
            <a:buNone/>
          </a:pPr>
          <a:r>
            <a:rPr lang="pl-PL" sz="1200" kern="1200"/>
            <a:t>Mnożnik kapitałowy</a:t>
          </a:r>
        </a:p>
      </dsp:txBody>
      <dsp:txXfrm>
        <a:off x="6205147" y="1510003"/>
        <a:ext cx="1014837" cy="525438"/>
      </dsp:txXfrm>
    </dsp:sp>
    <dsp:sp modelId="{0BCA723E-2603-4670-8324-D6FB226C6CC4}">
      <dsp:nvSpPr>
        <dsp:cNvPr id="0" name=""/>
        <dsp:cNvSpPr/>
      </dsp:nvSpPr>
      <dsp:spPr>
        <a:xfrm>
          <a:off x="6408115" y="1918677"/>
          <a:ext cx="913353" cy="175146"/>
        </a:xfrm>
        <a:prstGeom prst="rect">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2,114</a:t>
          </a:r>
          <a:endParaRPr lang="pl-PL" sz="1200" b="1" kern="1200"/>
        </a:p>
      </dsp:txBody>
      <dsp:txXfrm>
        <a:off x="6408115" y="1918677"/>
        <a:ext cx="913353" cy="175146"/>
      </dsp:txXfrm>
    </dsp:sp>
    <dsp:sp modelId="{CA8867E4-4352-4BA8-B9DC-F4FA68D475C5}">
      <dsp:nvSpPr>
        <dsp:cNvPr id="0" name=""/>
        <dsp:cNvSpPr/>
      </dsp:nvSpPr>
      <dsp:spPr>
        <a:xfrm>
          <a:off x="5524384" y="2339028"/>
          <a:ext cx="1014837" cy="525438"/>
        </a:xfrm>
        <a:prstGeom prst="rect">
          <a:avLst/>
        </a:prstGeom>
        <a:solidFill>
          <a:schemeClr val="accent5">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Pasywa ogółem</a:t>
          </a:r>
        </a:p>
      </dsp:txBody>
      <dsp:txXfrm>
        <a:off x="5524384" y="2339028"/>
        <a:ext cx="1014837" cy="525438"/>
      </dsp:txXfrm>
    </dsp:sp>
    <dsp:sp modelId="{AD9D9BA1-4EB8-4840-9544-BCE27402BC5B}">
      <dsp:nvSpPr>
        <dsp:cNvPr id="0" name=""/>
        <dsp:cNvSpPr/>
      </dsp:nvSpPr>
      <dsp:spPr>
        <a:xfrm>
          <a:off x="5727352" y="2747702"/>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34286"/>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kern="1200"/>
            <a:t> </a:t>
          </a:r>
          <a:r>
            <a:rPr lang="pl-PL" sz="1200" b="1" i="0" u="none" kern="1200"/>
            <a:t>30696800</a:t>
          </a:r>
        </a:p>
      </dsp:txBody>
      <dsp:txXfrm>
        <a:off x="5727352" y="2747702"/>
        <a:ext cx="913353" cy="175146"/>
      </dsp:txXfrm>
    </dsp:sp>
    <dsp:sp modelId="{AB3215BE-F691-4FD3-BB11-B9A4C4A691BA}">
      <dsp:nvSpPr>
        <dsp:cNvPr id="0" name=""/>
        <dsp:cNvSpPr/>
      </dsp:nvSpPr>
      <dsp:spPr>
        <a:xfrm>
          <a:off x="6885910" y="2339028"/>
          <a:ext cx="1014837" cy="525438"/>
        </a:xfrm>
        <a:prstGeom prst="rect">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145" numCol="1" spcCol="1270" anchor="ctr" anchorCtr="0">
          <a:noAutofit/>
        </a:bodyPr>
        <a:lstStyle/>
        <a:p>
          <a:pPr marL="0" lvl="0" indent="0" algn="ctr" defTabSz="488950">
            <a:lnSpc>
              <a:spcPct val="90000"/>
            </a:lnSpc>
            <a:spcBef>
              <a:spcPct val="0"/>
            </a:spcBef>
            <a:spcAft>
              <a:spcPct val="35000"/>
            </a:spcAft>
            <a:buNone/>
          </a:pPr>
          <a:r>
            <a:rPr lang="pl-PL" sz="1100" kern="1200"/>
            <a:t>Kapitał własny</a:t>
          </a:r>
        </a:p>
      </dsp:txBody>
      <dsp:txXfrm>
        <a:off x="6885910" y="2339028"/>
        <a:ext cx="1014837" cy="525438"/>
      </dsp:txXfrm>
    </dsp:sp>
    <dsp:sp modelId="{64539F7F-86F9-4E3A-9419-E2AA9DAC85E2}">
      <dsp:nvSpPr>
        <dsp:cNvPr id="0" name=""/>
        <dsp:cNvSpPr/>
      </dsp:nvSpPr>
      <dsp:spPr>
        <a:xfrm>
          <a:off x="7088878" y="2747702"/>
          <a:ext cx="913353" cy="175146"/>
        </a:xfrm>
        <a:prstGeom prst="rect">
          <a:avLst/>
        </a:prstGeom>
        <a:solidFill>
          <a:schemeClr val="lt1">
            <a:alpha val="90000"/>
            <a:hueOff val="0"/>
            <a:satOff val="0"/>
            <a:lumOff val="0"/>
            <a:alphaOff val="0"/>
          </a:schemeClr>
        </a:solidFill>
        <a:ln w="25400" cap="flat" cmpd="sng" algn="ctr">
          <a:solidFill>
            <a:schemeClr val="accent5">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pl-PL" sz="1200" b="1" kern="1200"/>
            <a:t>14523400</a:t>
          </a:r>
        </a:p>
      </dsp:txBody>
      <dsp:txXfrm>
        <a:off x="7088878" y="2747702"/>
        <a:ext cx="913353" cy="175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3917D-BB06-4479-883C-EC817726EB3B}">
      <dsp:nvSpPr>
        <dsp:cNvPr id="0" name=""/>
        <dsp:cNvSpPr/>
      </dsp:nvSpPr>
      <dsp:spPr>
        <a:xfrm>
          <a:off x="6786874" y="2093073"/>
          <a:ext cx="688299" cy="306947"/>
        </a:xfrm>
        <a:custGeom>
          <a:avLst/>
          <a:gdLst/>
          <a:ahLst/>
          <a:cxnLst/>
          <a:rect l="0" t="0" r="0" b="0"/>
          <a:pathLst>
            <a:path>
              <a:moveTo>
                <a:pt x="0" y="0"/>
              </a:moveTo>
              <a:lnTo>
                <a:pt x="0" y="182987"/>
              </a:lnTo>
              <a:lnTo>
                <a:pt x="688299" y="182987"/>
              </a:lnTo>
              <a:lnTo>
                <a:pt x="688299" y="306947"/>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F75AA-CAB0-40E2-B1FF-DB7E3D53E667}">
      <dsp:nvSpPr>
        <dsp:cNvPr id="0" name=""/>
        <dsp:cNvSpPr/>
      </dsp:nvSpPr>
      <dsp:spPr>
        <a:xfrm>
          <a:off x="6098575" y="2093073"/>
          <a:ext cx="688299" cy="306947"/>
        </a:xfrm>
        <a:custGeom>
          <a:avLst/>
          <a:gdLst/>
          <a:ahLst/>
          <a:cxnLst/>
          <a:rect l="0" t="0" r="0" b="0"/>
          <a:pathLst>
            <a:path>
              <a:moveTo>
                <a:pt x="688299" y="0"/>
              </a:moveTo>
              <a:lnTo>
                <a:pt x="688299" y="182987"/>
              </a:lnTo>
              <a:lnTo>
                <a:pt x="0" y="182987"/>
              </a:lnTo>
              <a:lnTo>
                <a:pt x="0" y="306947"/>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1DB119-468B-47B2-A9A4-DC6152E63F45}">
      <dsp:nvSpPr>
        <dsp:cNvPr id="0" name=""/>
        <dsp:cNvSpPr/>
      </dsp:nvSpPr>
      <dsp:spPr>
        <a:xfrm>
          <a:off x="4740887" y="1043485"/>
          <a:ext cx="1532950" cy="783960"/>
        </a:xfrm>
        <a:custGeom>
          <a:avLst/>
          <a:gdLst/>
          <a:ahLst/>
          <a:cxnLst/>
          <a:rect l="0" t="0" r="0" b="0"/>
          <a:pathLst>
            <a:path>
              <a:moveTo>
                <a:pt x="0" y="0"/>
              </a:moveTo>
              <a:lnTo>
                <a:pt x="0" y="783960"/>
              </a:lnTo>
              <a:lnTo>
                <a:pt x="1532950" y="78396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38220-1BE1-49AA-9392-F7F68B1152CF}">
      <dsp:nvSpPr>
        <dsp:cNvPr id="0" name=""/>
        <dsp:cNvSpPr/>
      </dsp:nvSpPr>
      <dsp:spPr>
        <a:xfrm>
          <a:off x="4033678" y="2931275"/>
          <a:ext cx="688299" cy="306947"/>
        </a:xfrm>
        <a:custGeom>
          <a:avLst/>
          <a:gdLst/>
          <a:ahLst/>
          <a:cxnLst/>
          <a:rect l="0" t="0" r="0" b="0"/>
          <a:pathLst>
            <a:path>
              <a:moveTo>
                <a:pt x="0" y="0"/>
              </a:moveTo>
              <a:lnTo>
                <a:pt x="0" y="182987"/>
              </a:lnTo>
              <a:lnTo>
                <a:pt x="688299" y="182987"/>
              </a:lnTo>
              <a:lnTo>
                <a:pt x="688299" y="306947"/>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F5073-3E77-494D-B6E1-4A05C2E5368C}">
      <dsp:nvSpPr>
        <dsp:cNvPr id="0" name=""/>
        <dsp:cNvSpPr/>
      </dsp:nvSpPr>
      <dsp:spPr>
        <a:xfrm>
          <a:off x="3345379" y="2931275"/>
          <a:ext cx="688299" cy="306947"/>
        </a:xfrm>
        <a:custGeom>
          <a:avLst/>
          <a:gdLst/>
          <a:ahLst/>
          <a:cxnLst/>
          <a:rect l="0" t="0" r="0" b="0"/>
          <a:pathLst>
            <a:path>
              <a:moveTo>
                <a:pt x="688299" y="0"/>
              </a:moveTo>
              <a:lnTo>
                <a:pt x="688299" y="182987"/>
              </a:lnTo>
              <a:lnTo>
                <a:pt x="0" y="182987"/>
              </a:lnTo>
              <a:lnTo>
                <a:pt x="0" y="306947"/>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3A7C7-5EAA-4406-9C0D-9F4388265592}">
      <dsp:nvSpPr>
        <dsp:cNvPr id="0" name=""/>
        <dsp:cNvSpPr/>
      </dsp:nvSpPr>
      <dsp:spPr>
        <a:xfrm>
          <a:off x="2657080" y="2093073"/>
          <a:ext cx="1376598" cy="306947"/>
        </a:xfrm>
        <a:custGeom>
          <a:avLst/>
          <a:gdLst/>
          <a:ahLst/>
          <a:cxnLst/>
          <a:rect l="0" t="0" r="0" b="0"/>
          <a:pathLst>
            <a:path>
              <a:moveTo>
                <a:pt x="0" y="0"/>
              </a:moveTo>
              <a:lnTo>
                <a:pt x="0" y="182987"/>
              </a:lnTo>
              <a:lnTo>
                <a:pt x="1376598" y="182987"/>
              </a:lnTo>
              <a:lnTo>
                <a:pt x="1376598" y="306947"/>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BD6E4-EB0B-4DEB-8AB0-9249D7283EA6}">
      <dsp:nvSpPr>
        <dsp:cNvPr id="0" name=""/>
        <dsp:cNvSpPr/>
      </dsp:nvSpPr>
      <dsp:spPr>
        <a:xfrm>
          <a:off x="1280482" y="2931275"/>
          <a:ext cx="688299" cy="306947"/>
        </a:xfrm>
        <a:custGeom>
          <a:avLst/>
          <a:gdLst/>
          <a:ahLst/>
          <a:cxnLst/>
          <a:rect l="0" t="0" r="0" b="0"/>
          <a:pathLst>
            <a:path>
              <a:moveTo>
                <a:pt x="0" y="0"/>
              </a:moveTo>
              <a:lnTo>
                <a:pt x="0" y="182987"/>
              </a:lnTo>
              <a:lnTo>
                <a:pt x="688299" y="182987"/>
              </a:lnTo>
              <a:lnTo>
                <a:pt x="688299" y="306947"/>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B81520-7147-4FF2-8243-73C471FF79E9}">
      <dsp:nvSpPr>
        <dsp:cNvPr id="0" name=""/>
        <dsp:cNvSpPr/>
      </dsp:nvSpPr>
      <dsp:spPr>
        <a:xfrm>
          <a:off x="592183" y="2931275"/>
          <a:ext cx="688299" cy="306947"/>
        </a:xfrm>
        <a:custGeom>
          <a:avLst/>
          <a:gdLst/>
          <a:ahLst/>
          <a:cxnLst/>
          <a:rect l="0" t="0" r="0" b="0"/>
          <a:pathLst>
            <a:path>
              <a:moveTo>
                <a:pt x="688299" y="0"/>
              </a:moveTo>
              <a:lnTo>
                <a:pt x="688299" y="182987"/>
              </a:lnTo>
              <a:lnTo>
                <a:pt x="0" y="182987"/>
              </a:lnTo>
              <a:lnTo>
                <a:pt x="0" y="306947"/>
              </a:lnTo>
            </a:path>
          </a:pathLst>
        </a:custGeom>
        <a:noFill/>
        <a:ln w="25400" cap="flat" cmpd="sng" algn="ctr">
          <a:solidFill>
            <a:schemeClr val="accent2">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D3A74A-80B5-4C64-B573-9EA1B1E69F63}">
      <dsp:nvSpPr>
        <dsp:cNvPr id="0" name=""/>
        <dsp:cNvSpPr/>
      </dsp:nvSpPr>
      <dsp:spPr>
        <a:xfrm>
          <a:off x="1280482" y="2093073"/>
          <a:ext cx="1376598" cy="306947"/>
        </a:xfrm>
        <a:custGeom>
          <a:avLst/>
          <a:gdLst/>
          <a:ahLst/>
          <a:cxnLst/>
          <a:rect l="0" t="0" r="0" b="0"/>
          <a:pathLst>
            <a:path>
              <a:moveTo>
                <a:pt x="1376598" y="0"/>
              </a:moveTo>
              <a:lnTo>
                <a:pt x="1376598" y="182987"/>
              </a:lnTo>
              <a:lnTo>
                <a:pt x="0" y="182987"/>
              </a:lnTo>
              <a:lnTo>
                <a:pt x="0" y="306947"/>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EDDAE-6549-4F5F-8327-FA4FFF7C4119}">
      <dsp:nvSpPr>
        <dsp:cNvPr id="0" name=""/>
        <dsp:cNvSpPr/>
      </dsp:nvSpPr>
      <dsp:spPr>
        <a:xfrm>
          <a:off x="3170116" y="1043485"/>
          <a:ext cx="1570771" cy="783960"/>
        </a:xfrm>
        <a:custGeom>
          <a:avLst/>
          <a:gdLst/>
          <a:ahLst/>
          <a:cxnLst/>
          <a:rect l="0" t="0" r="0" b="0"/>
          <a:pathLst>
            <a:path>
              <a:moveTo>
                <a:pt x="1570771" y="0"/>
              </a:moveTo>
              <a:lnTo>
                <a:pt x="1570771" y="783960"/>
              </a:lnTo>
              <a:lnTo>
                <a:pt x="0" y="78396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E3115E-7B48-4AA4-9BE1-56B212D2D9CF}">
      <dsp:nvSpPr>
        <dsp:cNvPr id="0" name=""/>
        <dsp:cNvSpPr/>
      </dsp:nvSpPr>
      <dsp:spPr>
        <a:xfrm>
          <a:off x="4227851" y="512230"/>
          <a:ext cx="1026071" cy="531254"/>
        </a:xfrm>
        <a:prstGeom prst="rect">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dirty="0"/>
            <a:t>ROE</a:t>
          </a:r>
        </a:p>
      </dsp:txBody>
      <dsp:txXfrm>
        <a:off x="4227851" y="512230"/>
        <a:ext cx="1026071" cy="531254"/>
      </dsp:txXfrm>
    </dsp:sp>
    <dsp:sp modelId="{00F1A48C-1BEC-4471-889F-429919ECF53B}">
      <dsp:nvSpPr>
        <dsp:cNvPr id="0" name=""/>
        <dsp:cNvSpPr/>
      </dsp:nvSpPr>
      <dsp:spPr>
        <a:xfrm>
          <a:off x="4386086" y="937173"/>
          <a:ext cx="923464" cy="177084"/>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8</a:t>
          </a:r>
          <a:r>
            <a:rPr lang="pl-PL" sz="1200" b="1" i="0" u="none" kern="1200"/>
            <a:t>%</a:t>
          </a:r>
          <a:endParaRPr lang="pl-PL" sz="1200" b="1" kern="1200"/>
        </a:p>
      </dsp:txBody>
      <dsp:txXfrm>
        <a:off x="4386086" y="937173"/>
        <a:ext cx="923464" cy="177084"/>
      </dsp:txXfrm>
    </dsp:sp>
    <dsp:sp modelId="{65A7409C-7D7E-4B6E-85FD-44CD151A918A}">
      <dsp:nvSpPr>
        <dsp:cNvPr id="0" name=""/>
        <dsp:cNvSpPr/>
      </dsp:nvSpPr>
      <dsp:spPr>
        <a:xfrm>
          <a:off x="2144044" y="1561818"/>
          <a:ext cx="1026071" cy="531254"/>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ROA</a:t>
          </a:r>
        </a:p>
      </dsp:txBody>
      <dsp:txXfrm>
        <a:off x="2144044" y="1561818"/>
        <a:ext cx="1026071" cy="531254"/>
      </dsp:txXfrm>
    </dsp:sp>
    <dsp:sp modelId="{A52C42BE-012B-466D-8BD2-406AE27C9CCD}">
      <dsp:nvSpPr>
        <dsp:cNvPr id="0" name=""/>
        <dsp:cNvSpPr/>
      </dsp:nvSpPr>
      <dsp:spPr>
        <a:xfrm>
          <a:off x="2349258" y="1975016"/>
          <a:ext cx="923464" cy="177084"/>
        </a:xfrm>
        <a:prstGeom prst="rect">
          <a:avLst/>
        </a:prstGeom>
        <a:solidFill>
          <a:schemeClr val="lt1">
            <a:alpha val="90000"/>
            <a:hueOff val="0"/>
            <a:satOff val="0"/>
            <a:lumOff val="0"/>
            <a:alphaOff val="0"/>
          </a:schemeClr>
        </a:solidFill>
        <a:ln w="25400" cap="flat" cmpd="sng" algn="ctr">
          <a:solidFill>
            <a:schemeClr val="accent2">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3%</a:t>
          </a:r>
          <a:endParaRPr lang="pl-PL" sz="1200" b="1" kern="1200"/>
        </a:p>
      </dsp:txBody>
      <dsp:txXfrm>
        <a:off x="2349258" y="1975016"/>
        <a:ext cx="923464" cy="177084"/>
      </dsp:txXfrm>
    </dsp:sp>
    <dsp:sp modelId="{1356F0F4-F951-4982-93F3-FE78EA77D25F}">
      <dsp:nvSpPr>
        <dsp:cNvPr id="0" name=""/>
        <dsp:cNvSpPr/>
      </dsp:nvSpPr>
      <dsp:spPr>
        <a:xfrm>
          <a:off x="767446" y="2400020"/>
          <a:ext cx="1026071" cy="531254"/>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ROS</a:t>
          </a:r>
        </a:p>
      </dsp:txBody>
      <dsp:txXfrm>
        <a:off x="767446" y="2400020"/>
        <a:ext cx="1026071" cy="531254"/>
      </dsp:txXfrm>
    </dsp:sp>
    <dsp:sp modelId="{05AE1F7E-57BC-45FC-8F1D-0E44BF0B60C4}">
      <dsp:nvSpPr>
        <dsp:cNvPr id="0" name=""/>
        <dsp:cNvSpPr/>
      </dsp:nvSpPr>
      <dsp:spPr>
        <a:xfrm>
          <a:off x="972660" y="2813218"/>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10%</a:t>
          </a:r>
          <a:endParaRPr lang="pl-PL" sz="1200" b="1" kern="1200"/>
        </a:p>
      </dsp:txBody>
      <dsp:txXfrm>
        <a:off x="972660" y="2813218"/>
        <a:ext cx="923464" cy="177084"/>
      </dsp:txXfrm>
    </dsp:sp>
    <dsp:sp modelId="{79B75B89-4057-48FA-B76A-A769AA56BF6A}">
      <dsp:nvSpPr>
        <dsp:cNvPr id="0" name=""/>
        <dsp:cNvSpPr/>
      </dsp:nvSpPr>
      <dsp:spPr>
        <a:xfrm>
          <a:off x="79147" y="3238222"/>
          <a:ext cx="1026071" cy="531254"/>
        </a:xfrm>
        <a:prstGeom prst="rect">
          <a:avLst/>
        </a:prstGeom>
        <a:solidFill>
          <a:schemeClr val="accent2">
            <a:shade val="50000"/>
            <a:hueOff val="0"/>
            <a:satOff val="0"/>
            <a:lumOff val="10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Zysk netto</a:t>
          </a:r>
        </a:p>
      </dsp:txBody>
      <dsp:txXfrm>
        <a:off x="79147" y="3238222"/>
        <a:ext cx="1026071" cy="531254"/>
      </dsp:txXfrm>
    </dsp:sp>
    <dsp:sp modelId="{7FBB3CF8-ACC1-49F1-8704-C92440C8AD28}">
      <dsp:nvSpPr>
        <dsp:cNvPr id="0" name=""/>
        <dsp:cNvSpPr/>
      </dsp:nvSpPr>
      <dsp:spPr>
        <a:xfrm>
          <a:off x="284361" y="3651420"/>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92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i="0" u="none" kern="1200"/>
            <a:t>945200</a:t>
          </a:r>
          <a:endParaRPr lang="pl-PL" sz="1200" b="1" kern="1200"/>
        </a:p>
      </dsp:txBody>
      <dsp:txXfrm>
        <a:off x="284361" y="3651420"/>
        <a:ext cx="923464" cy="177084"/>
      </dsp:txXfrm>
    </dsp:sp>
    <dsp:sp modelId="{2A2185F4-BD02-4C5C-BB0A-FD4CB20D8A91}">
      <dsp:nvSpPr>
        <dsp:cNvPr id="0" name=""/>
        <dsp:cNvSpPr/>
      </dsp:nvSpPr>
      <dsp:spPr>
        <a:xfrm>
          <a:off x="1455745" y="3238222"/>
          <a:ext cx="1026071" cy="531254"/>
        </a:xfrm>
        <a:prstGeom prst="rect">
          <a:avLst/>
        </a:prstGeom>
        <a:solidFill>
          <a:schemeClr val="accent2">
            <a:shade val="50000"/>
            <a:hueOff val="0"/>
            <a:satOff val="0"/>
            <a:lumOff val="203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1455745" y="3238222"/>
        <a:ext cx="1026071" cy="531254"/>
      </dsp:txXfrm>
    </dsp:sp>
    <dsp:sp modelId="{FF15DB4D-D4F1-4E2C-B5EE-B6D06F28A63F}">
      <dsp:nvSpPr>
        <dsp:cNvPr id="0" name=""/>
        <dsp:cNvSpPr/>
      </dsp:nvSpPr>
      <dsp:spPr>
        <a:xfrm>
          <a:off x="1660959" y="3651420"/>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184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9828600</a:t>
          </a:r>
        </a:p>
      </dsp:txBody>
      <dsp:txXfrm>
        <a:off x="1660959" y="3651420"/>
        <a:ext cx="923464" cy="177084"/>
      </dsp:txXfrm>
    </dsp:sp>
    <dsp:sp modelId="{B0905139-0DEA-4F9E-9CEF-659CEEB84199}">
      <dsp:nvSpPr>
        <dsp:cNvPr id="0" name=""/>
        <dsp:cNvSpPr/>
      </dsp:nvSpPr>
      <dsp:spPr>
        <a:xfrm>
          <a:off x="3520642" y="2400020"/>
          <a:ext cx="1026071" cy="531254"/>
        </a:xfrm>
        <a:prstGeom prst="rect">
          <a:avLst/>
        </a:prstGeom>
        <a:solidFill>
          <a:schemeClr val="accent2">
            <a:shade val="50000"/>
            <a:hueOff val="0"/>
            <a:satOff val="0"/>
            <a:lumOff val="30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Produktywność aktywów</a:t>
          </a:r>
        </a:p>
      </dsp:txBody>
      <dsp:txXfrm>
        <a:off x="3520642" y="2400020"/>
        <a:ext cx="1026071" cy="531254"/>
      </dsp:txXfrm>
    </dsp:sp>
    <dsp:sp modelId="{B549E32C-09F0-4F33-BA1C-A455F0441599}">
      <dsp:nvSpPr>
        <dsp:cNvPr id="0" name=""/>
        <dsp:cNvSpPr/>
      </dsp:nvSpPr>
      <dsp:spPr>
        <a:xfrm>
          <a:off x="3725856" y="2813218"/>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277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0,354</a:t>
          </a:r>
          <a:endParaRPr lang="pl-PL" sz="1200" b="1" kern="1200"/>
        </a:p>
      </dsp:txBody>
      <dsp:txXfrm>
        <a:off x="3725856" y="2813218"/>
        <a:ext cx="923464" cy="177084"/>
      </dsp:txXfrm>
    </dsp:sp>
    <dsp:sp modelId="{1A5B8CDB-101D-41D5-A893-4865A99D802C}">
      <dsp:nvSpPr>
        <dsp:cNvPr id="0" name=""/>
        <dsp:cNvSpPr/>
      </dsp:nvSpPr>
      <dsp:spPr>
        <a:xfrm>
          <a:off x="2832343" y="3238222"/>
          <a:ext cx="1026071" cy="531254"/>
        </a:xfrm>
        <a:prstGeom prst="rect">
          <a:avLst/>
        </a:prstGeom>
        <a:solidFill>
          <a:schemeClr val="accent2">
            <a:shade val="50000"/>
            <a:hueOff val="0"/>
            <a:satOff val="0"/>
            <a:lumOff val="406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Przychody ze sprz. prod.</a:t>
          </a:r>
        </a:p>
      </dsp:txBody>
      <dsp:txXfrm>
        <a:off x="2832343" y="3238222"/>
        <a:ext cx="1026071" cy="531254"/>
      </dsp:txXfrm>
    </dsp:sp>
    <dsp:sp modelId="{9FDC07D1-EB5C-4B3D-BF2F-8D5B5199FA3B}">
      <dsp:nvSpPr>
        <dsp:cNvPr id="0" name=""/>
        <dsp:cNvSpPr/>
      </dsp:nvSpPr>
      <dsp:spPr>
        <a:xfrm>
          <a:off x="3037557" y="3651420"/>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369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9828600</a:t>
          </a:r>
        </a:p>
      </dsp:txBody>
      <dsp:txXfrm>
        <a:off x="3037557" y="3651420"/>
        <a:ext cx="923464" cy="177084"/>
      </dsp:txXfrm>
    </dsp:sp>
    <dsp:sp modelId="{C1F3994E-DD0D-4C3F-AE70-6B2F942087B2}">
      <dsp:nvSpPr>
        <dsp:cNvPr id="0" name=""/>
        <dsp:cNvSpPr/>
      </dsp:nvSpPr>
      <dsp:spPr>
        <a:xfrm>
          <a:off x="4208941" y="3238222"/>
          <a:ext cx="1026071" cy="531254"/>
        </a:xfrm>
        <a:prstGeom prst="rect">
          <a:avLst/>
        </a:prstGeom>
        <a:solidFill>
          <a:schemeClr val="accent2">
            <a:shade val="50000"/>
            <a:hueOff val="0"/>
            <a:satOff val="0"/>
            <a:lumOff val="30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Aktywa ogółem</a:t>
          </a:r>
        </a:p>
      </dsp:txBody>
      <dsp:txXfrm>
        <a:off x="4208941" y="3238222"/>
        <a:ext cx="1026071" cy="531254"/>
      </dsp:txXfrm>
    </dsp:sp>
    <dsp:sp modelId="{6DEC2736-E154-4B03-A6FE-74AF36993206}">
      <dsp:nvSpPr>
        <dsp:cNvPr id="0" name=""/>
        <dsp:cNvSpPr/>
      </dsp:nvSpPr>
      <dsp:spPr>
        <a:xfrm>
          <a:off x="4414155" y="3651420"/>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277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27756000</a:t>
          </a:r>
        </a:p>
      </dsp:txBody>
      <dsp:txXfrm>
        <a:off x="4414155" y="3651420"/>
        <a:ext cx="923464" cy="177084"/>
      </dsp:txXfrm>
    </dsp:sp>
    <dsp:sp modelId="{87EBD017-62D8-447B-9A9B-A96D9589A2DF}">
      <dsp:nvSpPr>
        <dsp:cNvPr id="0" name=""/>
        <dsp:cNvSpPr/>
      </dsp:nvSpPr>
      <dsp:spPr>
        <a:xfrm>
          <a:off x="6273838" y="1561818"/>
          <a:ext cx="1026071" cy="531254"/>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4966" numCol="1" spcCol="1270" anchor="ctr" anchorCtr="0">
          <a:noAutofit/>
        </a:bodyPr>
        <a:lstStyle/>
        <a:p>
          <a:pPr marL="0" lvl="0" indent="0" algn="ctr" defTabSz="533400">
            <a:lnSpc>
              <a:spcPct val="90000"/>
            </a:lnSpc>
            <a:spcBef>
              <a:spcPct val="0"/>
            </a:spcBef>
            <a:spcAft>
              <a:spcPct val="35000"/>
            </a:spcAft>
            <a:buNone/>
          </a:pPr>
          <a:r>
            <a:rPr lang="pl-PL" sz="1200" kern="1200"/>
            <a:t>Mnożnik kapitałowy</a:t>
          </a:r>
        </a:p>
      </dsp:txBody>
      <dsp:txXfrm>
        <a:off x="6273838" y="1561818"/>
        <a:ext cx="1026071" cy="531254"/>
      </dsp:txXfrm>
    </dsp:sp>
    <dsp:sp modelId="{0BCA723E-2603-4670-8324-D6FB226C6CC4}">
      <dsp:nvSpPr>
        <dsp:cNvPr id="0" name=""/>
        <dsp:cNvSpPr/>
      </dsp:nvSpPr>
      <dsp:spPr>
        <a:xfrm>
          <a:off x="6479052" y="1975016"/>
          <a:ext cx="923464" cy="177084"/>
        </a:xfrm>
        <a:prstGeom prst="rect">
          <a:avLst/>
        </a:prstGeom>
        <a:solidFill>
          <a:schemeClr val="lt1">
            <a:alpha val="90000"/>
            <a:hueOff val="0"/>
            <a:satOff val="0"/>
            <a:lumOff val="0"/>
            <a:alphaOff val="0"/>
          </a:schemeClr>
        </a:solidFill>
        <a:ln w="25400" cap="flat" cmpd="sng" algn="ctr">
          <a:solidFill>
            <a:schemeClr val="accent2">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2,291</a:t>
          </a:r>
          <a:endParaRPr lang="pl-PL" sz="1200" b="1" kern="1200"/>
        </a:p>
      </dsp:txBody>
      <dsp:txXfrm>
        <a:off x="6479052" y="1975016"/>
        <a:ext cx="923464" cy="177084"/>
      </dsp:txXfrm>
    </dsp:sp>
    <dsp:sp modelId="{CA8867E4-4352-4BA8-B9DC-F4FA68D475C5}">
      <dsp:nvSpPr>
        <dsp:cNvPr id="0" name=""/>
        <dsp:cNvSpPr/>
      </dsp:nvSpPr>
      <dsp:spPr>
        <a:xfrm>
          <a:off x="5585539" y="2400020"/>
          <a:ext cx="1026071" cy="531254"/>
        </a:xfrm>
        <a:prstGeom prst="rect">
          <a:avLst/>
        </a:prstGeom>
        <a:solidFill>
          <a:schemeClr val="accent2">
            <a:shade val="50000"/>
            <a:hueOff val="0"/>
            <a:satOff val="0"/>
            <a:lumOff val="203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Pasywa ogółem</a:t>
          </a:r>
        </a:p>
      </dsp:txBody>
      <dsp:txXfrm>
        <a:off x="5585539" y="2400020"/>
        <a:ext cx="1026071" cy="531254"/>
      </dsp:txXfrm>
    </dsp:sp>
    <dsp:sp modelId="{AD9D9BA1-4EB8-4840-9544-BCE27402BC5B}">
      <dsp:nvSpPr>
        <dsp:cNvPr id="0" name=""/>
        <dsp:cNvSpPr/>
      </dsp:nvSpPr>
      <dsp:spPr>
        <a:xfrm>
          <a:off x="5790753" y="2813218"/>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184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27756000</a:t>
          </a:r>
        </a:p>
      </dsp:txBody>
      <dsp:txXfrm>
        <a:off x="5790753" y="2813218"/>
        <a:ext cx="923464" cy="177084"/>
      </dsp:txXfrm>
    </dsp:sp>
    <dsp:sp modelId="{AB3215BE-F691-4FD3-BB11-B9A4C4A691BA}">
      <dsp:nvSpPr>
        <dsp:cNvPr id="0" name=""/>
        <dsp:cNvSpPr/>
      </dsp:nvSpPr>
      <dsp:spPr>
        <a:xfrm>
          <a:off x="6962137" y="2400020"/>
          <a:ext cx="1026071" cy="531254"/>
        </a:xfrm>
        <a:prstGeom prst="rect">
          <a:avLst/>
        </a:prstGeom>
        <a:solidFill>
          <a:schemeClr val="accent2">
            <a:shade val="50000"/>
            <a:hueOff val="0"/>
            <a:satOff val="0"/>
            <a:lumOff val="10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74966" numCol="1" spcCol="1270" anchor="ctr" anchorCtr="0">
          <a:noAutofit/>
        </a:bodyPr>
        <a:lstStyle/>
        <a:p>
          <a:pPr marL="0" lvl="0" indent="0" algn="ctr" defTabSz="488950">
            <a:lnSpc>
              <a:spcPct val="90000"/>
            </a:lnSpc>
            <a:spcBef>
              <a:spcPct val="0"/>
            </a:spcBef>
            <a:spcAft>
              <a:spcPct val="35000"/>
            </a:spcAft>
            <a:buNone/>
          </a:pPr>
          <a:r>
            <a:rPr lang="pl-PL" sz="1100" kern="1200"/>
            <a:t>Kapitał własny</a:t>
          </a:r>
        </a:p>
      </dsp:txBody>
      <dsp:txXfrm>
        <a:off x="6962137" y="2400020"/>
        <a:ext cx="1026071" cy="531254"/>
      </dsp:txXfrm>
    </dsp:sp>
    <dsp:sp modelId="{64539F7F-86F9-4E3A-9419-E2AA9DAC85E2}">
      <dsp:nvSpPr>
        <dsp:cNvPr id="0" name=""/>
        <dsp:cNvSpPr/>
      </dsp:nvSpPr>
      <dsp:spPr>
        <a:xfrm>
          <a:off x="7167351" y="2813218"/>
          <a:ext cx="923464" cy="177084"/>
        </a:xfrm>
        <a:prstGeom prst="rect">
          <a:avLst/>
        </a:prstGeom>
        <a:solidFill>
          <a:schemeClr val="lt1">
            <a:alpha val="90000"/>
            <a:hueOff val="0"/>
            <a:satOff val="0"/>
            <a:lumOff val="0"/>
            <a:alphaOff val="0"/>
          </a:schemeClr>
        </a:solidFill>
        <a:ln w="25400" cap="flat" cmpd="sng" algn="ctr">
          <a:solidFill>
            <a:schemeClr val="accent2">
              <a:shade val="50000"/>
              <a:hueOff val="0"/>
              <a:satOff val="0"/>
              <a:lumOff val="92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pl-PL" sz="1200" b="1" kern="1200"/>
            <a:t> </a:t>
          </a:r>
          <a:r>
            <a:rPr lang="pl-PL" sz="1200" b="1" i="0" u="none" kern="1200"/>
            <a:t>12116800</a:t>
          </a:r>
        </a:p>
      </dsp:txBody>
      <dsp:txXfrm>
        <a:off x="7167351" y="2813218"/>
        <a:ext cx="923464" cy="177084"/>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4562219B-CD4F-4676-B2FC-5F8574B02A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4A760C5C-3450-4D35-A29C-38985495BF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404DC2-6EB8-4440-BC64-4D85E0378B6A}" type="datetimeFigureOut">
              <a:rPr lang="pl-PL" smtClean="0"/>
              <a:t>2022-08-17</a:t>
            </a:fld>
            <a:endParaRPr lang="pl-PL"/>
          </a:p>
        </p:txBody>
      </p:sp>
      <p:sp>
        <p:nvSpPr>
          <p:cNvPr id="4" name="Symbol zastępczy stopki 3">
            <a:extLst>
              <a:ext uri="{FF2B5EF4-FFF2-40B4-BE49-F238E27FC236}">
                <a16:creationId xmlns:a16="http://schemas.microsoft.com/office/drawing/2014/main" id="{4A7A1C2C-8442-4B22-8833-20D8AB95DD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968391CB-2E5E-4162-A658-C156B94A38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9A9E39-9C80-4F44-911F-8EF96D1FE8B6}" type="slidenum">
              <a:rPr lang="pl-PL" smtClean="0"/>
              <a:t>‹#›</a:t>
            </a:fld>
            <a:endParaRPr lang="pl-PL"/>
          </a:p>
        </p:txBody>
      </p:sp>
    </p:spTree>
    <p:extLst>
      <p:ext uri="{BB962C8B-B14F-4D97-AF65-F5344CB8AC3E}">
        <p14:creationId xmlns:p14="http://schemas.microsoft.com/office/powerpoint/2010/main" val="34949371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642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1314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96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9329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9665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9000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376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3353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753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547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450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28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940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4650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23058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7862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ad5083c14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ad5083c14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134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3240681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b52db8a4c0_1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b52db8a4c0_1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aad5083c14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aad5083c14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801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684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Zajmę się analizą oceną płynności finansowej</a:t>
            </a:r>
            <a:endParaRPr dirty="0"/>
          </a:p>
        </p:txBody>
      </p:sp>
    </p:spTree>
    <p:extLst>
      <p:ext uri="{BB962C8B-B14F-4D97-AF65-F5344CB8AC3E}">
        <p14:creationId xmlns:p14="http://schemas.microsoft.com/office/powerpoint/2010/main" val="2899379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635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2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92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b8c1d4cb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b8c1d4cb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41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24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79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587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499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190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428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534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711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18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6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6526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117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5559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994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26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58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905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962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44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b8c1d4cb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ab8c1d4cb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331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981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443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841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b52db8a4c0_1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b52db8a4c0_1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b52db8a4c0_1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b52db8a4c0_1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12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b52db8a4c0_1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b52db8a4c0_1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823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5859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931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18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b8c1d4cb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b8c1d4cb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6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317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ad5083c14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ad5083c14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485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26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517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64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4533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5572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24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778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189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45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95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355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572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ad5083c14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ad5083c14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898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03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8380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2787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b50054cfff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b50054cfff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340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7286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028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861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6316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449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0429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075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94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874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ad5083a7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ad5083a7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899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2177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016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675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8885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76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50054cff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50054cff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92990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1984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ad5083c14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ad5083c14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8206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b52db8a4c0_1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b52db8a4c0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234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aad5083c14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aad5083c14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9734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5472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110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637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52db8a4c0_1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52db8a4c0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548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7994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9829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1282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366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427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52db8a4c0_1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52db8a4c0_1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8"/>
        <p:cNvGrpSpPr/>
        <p:nvPr/>
      </p:nvGrpSpPr>
      <p:grpSpPr>
        <a:xfrm>
          <a:off x="0" y="0"/>
          <a:ext cx="0" cy="0"/>
          <a:chOff x="0" y="0"/>
          <a:chExt cx="0" cy="0"/>
        </a:xfrm>
      </p:grpSpPr>
      <p:sp>
        <p:nvSpPr>
          <p:cNvPr id="9" name="Google Shape;9;p2"/>
          <p:cNvSpPr/>
          <p:nvPr/>
        </p:nvSpPr>
        <p:spPr>
          <a:xfrm>
            <a:off x="358026" y="2050524"/>
            <a:ext cx="1182901" cy="1181302"/>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522258" y="2460783"/>
            <a:ext cx="2390260" cy="2390293"/>
          </a:xfrm>
          <a:custGeom>
            <a:avLst/>
            <a:gdLst/>
            <a:ahLst/>
            <a:cxnLst/>
            <a:rect l="l" t="t" r="r" b="b"/>
            <a:pathLst>
              <a:path w="38407" h="38406" extrusionOk="0">
                <a:moveTo>
                  <a:pt x="19220" y="0"/>
                </a:moveTo>
                <a:cubicBezTo>
                  <a:pt x="8618" y="0"/>
                  <a:pt x="1" y="8618"/>
                  <a:pt x="1" y="19219"/>
                </a:cubicBezTo>
                <a:cubicBezTo>
                  <a:pt x="1" y="29821"/>
                  <a:pt x="8618" y="38406"/>
                  <a:pt x="19220" y="38406"/>
                </a:cubicBezTo>
                <a:cubicBezTo>
                  <a:pt x="29821" y="38406"/>
                  <a:pt x="38406" y="29821"/>
                  <a:pt x="38406" y="19219"/>
                </a:cubicBezTo>
                <a:cubicBezTo>
                  <a:pt x="38406" y="8618"/>
                  <a:pt x="29821" y="0"/>
                  <a:pt x="19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35125" y="5032499"/>
            <a:ext cx="655832" cy="327929"/>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09659" y="4585882"/>
            <a:ext cx="904710" cy="52223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09659" y="4826057"/>
            <a:ext cx="904710" cy="520181"/>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809659" y="3573963"/>
            <a:ext cx="83021" cy="83025"/>
          </a:xfrm>
          <a:custGeom>
            <a:avLst/>
            <a:gdLst/>
            <a:ahLst/>
            <a:cxnLst/>
            <a:rect l="l" t="t" r="r" b="b"/>
            <a:pathLst>
              <a:path w="1334" h="1334" extrusionOk="0">
                <a:moveTo>
                  <a:pt x="228" y="0"/>
                </a:moveTo>
                <a:lnTo>
                  <a:pt x="1" y="228"/>
                </a:lnTo>
                <a:lnTo>
                  <a:pt x="1" y="1333"/>
                </a:lnTo>
                <a:lnTo>
                  <a:pt x="13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09659" y="3573963"/>
            <a:ext cx="291509" cy="289467"/>
          </a:xfrm>
          <a:custGeom>
            <a:avLst/>
            <a:gdLst/>
            <a:ahLst/>
            <a:cxnLst/>
            <a:rect l="l" t="t" r="r" b="b"/>
            <a:pathLst>
              <a:path w="4684" h="4651" extrusionOk="0">
                <a:moveTo>
                  <a:pt x="3578" y="0"/>
                </a:moveTo>
                <a:lnTo>
                  <a:pt x="1" y="3545"/>
                </a:lnTo>
                <a:lnTo>
                  <a:pt x="1" y="4650"/>
                </a:lnTo>
                <a:lnTo>
                  <a:pt x="4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42585" y="5225995"/>
            <a:ext cx="240912" cy="119496"/>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09659" y="3573963"/>
            <a:ext cx="904710" cy="4979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24915" y="3573963"/>
            <a:ext cx="289455" cy="289467"/>
          </a:xfrm>
          <a:custGeom>
            <a:avLst/>
            <a:gdLst/>
            <a:ahLst/>
            <a:cxnLst/>
            <a:rect l="l" t="t" r="r" b="b"/>
            <a:pathLst>
              <a:path w="4651" h="4651" extrusionOk="0">
                <a:moveTo>
                  <a:pt x="1" y="0"/>
                </a:moveTo>
                <a:lnTo>
                  <a:pt x="4651" y="4650"/>
                </a:lnTo>
                <a:lnTo>
                  <a:pt x="4651" y="3545"/>
                </a:lnTo>
                <a:lnTo>
                  <a:pt x="11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631348" y="3573963"/>
            <a:ext cx="83021" cy="83025"/>
          </a:xfrm>
          <a:custGeom>
            <a:avLst/>
            <a:gdLst/>
            <a:ahLst/>
            <a:cxnLst/>
            <a:rect l="l" t="t" r="r" b="b"/>
            <a:pathLst>
              <a:path w="1334" h="1334" extrusionOk="0">
                <a:moveTo>
                  <a:pt x="1" y="0"/>
                </a:moveTo>
                <a:lnTo>
                  <a:pt x="1334" y="1333"/>
                </a:lnTo>
                <a:lnTo>
                  <a:pt x="1334" y="228"/>
                </a:lnTo>
                <a:lnTo>
                  <a:pt x="11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09659" y="4171007"/>
            <a:ext cx="904710" cy="52223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09659" y="4379441"/>
            <a:ext cx="904710" cy="52223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809659" y="3756070"/>
            <a:ext cx="904710" cy="52223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809659" y="3964565"/>
            <a:ext cx="904710" cy="52223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77572" y="2805525"/>
            <a:ext cx="609211" cy="704042"/>
          </a:xfrm>
          <a:custGeom>
            <a:avLst/>
            <a:gdLst/>
            <a:ahLst/>
            <a:cxnLst/>
            <a:rect l="l" t="t" r="r" b="b"/>
            <a:pathLst>
              <a:path w="12749" h="14732" extrusionOk="0">
                <a:moveTo>
                  <a:pt x="0" y="0"/>
                </a:moveTo>
                <a:lnTo>
                  <a:pt x="0" y="14732"/>
                </a:lnTo>
                <a:lnTo>
                  <a:pt x="12748" y="735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175" y="681261"/>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90525" y="681261"/>
            <a:ext cx="736047" cy="235996"/>
          </a:xfrm>
          <a:custGeom>
            <a:avLst/>
            <a:gdLst/>
            <a:ahLst/>
            <a:cxnLst/>
            <a:rect l="l" t="t" r="r" b="b"/>
            <a:pathLst>
              <a:path w="24228" h="3871" extrusionOk="0">
                <a:moveTo>
                  <a:pt x="0" y="0"/>
                </a:moveTo>
                <a:lnTo>
                  <a:pt x="0" y="3870"/>
                </a:lnTo>
                <a:lnTo>
                  <a:pt x="24227" y="3870"/>
                </a:lnTo>
                <a:lnTo>
                  <a:pt x="24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txBox="1">
            <a:spLocks noGrp="1"/>
          </p:cNvSpPr>
          <p:nvPr>
            <p:ph type="ctrTitle"/>
          </p:nvPr>
        </p:nvSpPr>
        <p:spPr>
          <a:xfrm>
            <a:off x="2126700" y="800100"/>
            <a:ext cx="4523400" cy="2932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0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8" name="Google Shape;28;p2"/>
          <p:cNvSpPr txBox="1">
            <a:spLocks noGrp="1"/>
          </p:cNvSpPr>
          <p:nvPr>
            <p:ph type="subTitle" idx="1"/>
          </p:nvPr>
        </p:nvSpPr>
        <p:spPr>
          <a:xfrm>
            <a:off x="2126700" y="3776775"/>
            <a:ext cx="3129600" cy="83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2_2">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713225" y="34985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atin typeface="Staatliches"/>
                <a:ea typeface="Staatliches"/>
                <a:cs typeface="Staatliches"/>
                <a:sym typeface="Staatliche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4" name="Google Shape;344;p18"/>
          <p:cNvSpPr txBox="1">
            <a:spLocks noGrp="1"/>
          </p:cNvSpPr>
          <p:nvPr>
            <p:ph type="subTitle" idx="1"/>
          </p:nvPr>
        </p:nvSpPr>
        <p:spPr>
          <a:xfrm>
            <a:off x="713225" y="3333525"/>
            <a:ext cx="18984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45" name="Google Shape;345;p18"/>
          <p:cNvSpPr txBox="1">
            <a:spLocks noGrp="1"/>
          </p:cNvSpPr>
          <p:nvPr>
            <p:ph type="subTitle" idx="2"/>
          </p:nvPr>
        </p:nvSpPr>
        <p:spPr>
          <a:xfrm>
            <a:off x="713225" y="3819325"/>
            <a:ext cx="18984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Source Sans Pro"/>
                <a:ea typeface="Source Sans Pro"/>
                <a:cs typeface="Source Sans Pro"/>
                <a:sym typeface="Source Sans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6" name="Google Shape;346;p18"/>
          <p:cNvSpPr txBox="1">
            <a:spLocks noGrp="1"/>
          </p:cNvSpPr>
          <p:nvPr>
            <p:ph type="subTitle" idx="3"/>
          </p:nvPr>
        </p:nvSpPr>
        <p:spPr>
          <a:xfrm>
            <a:off x="3622800" y="3333525"/>
            <a:ext cx="18984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47" name="Google Shape;347;p18"/>
          <p:cNvSpPr txBox="1">
            <a:spLocks noGrp="1"/>
          </p:cNvSpPr>
          <p:nvPr>
            <p:ph type="subTitle" idx="4"/>
          </p:nvPr>
        </p:nvSpPr>
        <p:spPr>
          <a:xfrm>
            <a:off x="3622800" y="3819325"/>
            <a:ext cx="18984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Source Sans Pro"/>
                <a:ea typeface="Source Sans Pro"/>
                <a:cs typeface="Source Sans Pro"/>
                <a:sym typeface="Source Sans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8" name="Google Shape;348;p18"/>
          <p:cNvSpPr txBox="1">
            <a:spLocks noGrp="1"/>
          </p:cNvSpPr>
          <p:nvPr>
            <p:ph type="subTitle" idx="5"/>
          </p:nvPr>
        </p:nvSpPr>
        <p:spPr>
          <a:xfrm>
            <a:off x="6532375" y="3333525"/>
            <a:ext cx="18984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49" name="Google Shape;349;p18"/>
          <p:cNvSpPr txBox="1">
            <a:spLocks noGrp="1"/>
          </p:cNvSpPr>
          <p:nvPr>
            <p:ph type="subTitle" idx="6"/>
          </p:nvPr>
        </p:nvSpPr>
        <p:spPr>
          <a:xfrm>
            <a:off x="6532375" y="3819325"/>
            <a:ext cx="18984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Source Sans Pro"/>
                <a:ea typeface="Source Sans Pro"/>
                <a:cs typeface="Source Sans Pro"/>
                <a:sym typeface="Source Sans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350" name="Google Shape;350;p18"/>
          <p:cNvGrpSpPr/>
          <p:nvPr/>
        </p:nvGrpSpPr>
        <p:grpSpPr>
          <a:xfrm>
            <a:off x="7289929" y="839062"/>
            <a:ext cx="1452701" cy="930045"/>
            <a:chOff x="-1172100" y="1818413"/>
            <a:chExt cx="717100" cy="459100"/>
          </a:xfrm>
        </p:grpSpPr>
        <p:sp>
          <p:nvSpPr>
            <p:cNvPr id="351" name="Google Shape;351;p18"/>
            <p:cNvSpPr/>
            <p:nvPr/>
          </p:nvSpPr>
          <p:spPr>
            <a:xfrm>
              <a:off x="-1172100" y="1954738"/>
              <a:ext cx="106550" cy="212200"/>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1100550" y="1914088"/>
              <a:ext cx="169125" cy="293500"/>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168025" y="1914088"/>
              <a:ext cx="169125" cy="293500"/>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30625" y="1914088"/>
              <a:ext cx="26850" cy="27675"/>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698125" y="1914088"/>
              <a:ext cx="94350" cy="9432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1172100" y="2022213"/>
              <a:ext cx="39050" cy="78075"/>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764775" y="1914088"/>
              <a:ext cx="161000" cy="293500"/>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698125" y="2113263"/>
              <a:ext cx="94350" cy="9432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630625" y="2180738"/>
              <a:ext cx="26850" cy="26850"/>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966400" y="1914088"/>
              <a:ext cx="169125" cy="293500"/>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103387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832250" y="1914088"/>
              <a:ext cx="169125" cy="293500"/>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89972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990800" y="1818413"/>
              <a:ext cx="535800" cy="459100"/>
            </a:xfrm>
            <a:custGeom>
              <a:avLst/>
              <a:gdLst/>
              <a:ahLst/>
              <a:cxnLst/>
              <a:rect l="l" t="t" r="r" b="b"/>
              <a:pathLst>
                <a:path w="21432" h="18364" extrusionOk="0">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8"/>
          <p:cNvSpPr/>
          <p:nvPr/>
        </p:nvSpPr>
        <p:spPr>
          <a:xfrm>
            <a:off x="-1122175" y="571070"/>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2_1">
    <p:spTree>
      <p:nvGrpSpPr>
        <p:cNvPr id="1" name="Shape 366"/>
        <p:cNvGrpSpPr/>
        <p:nvPr/>
      </p:nvGrpSpPr>
      <p:grpSpPr>
        <a:xfrm>
          <a:off x="0" y="0"/>
          <a:ext cx="0" cy="0"/>
          <a:chOff x="0" y="0"/>
          <a:chExt cx="0" cy="0"/>
        </a:xfrm>
      </p:grpSpPr>
      <p:sp>
        <p:nvSpPr>
          <p:cNvPr id="367" name="Google Shape;367;p19"/>
          <p:cNvSpPr txBox="1">
            <a:spLocks noGrp="1"/>
          </p:cNvSpPr>
          <p:nvPr>
            <p:ph type="title"/>
          </p:nvPr>
        </p:nvSpPr>
        <p:spPr>
          <a:xfrm>
            <a:off x="713225" y="348064"/>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8" name="Google Shape;368;p19"/>
          <p:cNvSpPr txBox="1">
            <a:spLocks noGrp="1"/>
          </p:cNvSpPr>
          <p:nvPr>
            <p:ph type="subTitle" idx="1"/>
          </p:nvPr>
        </p:nvSpPr>
        <p:spPr>
          <a:xfrm>
            <a:off x="702825" y="1619765"/>
            <a:ext cx="2712300" cy="11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69" name="Google Shape;369;p19"/>
          <p:cNvSpPr txBox="1">
            <a:spLocks noGrp="1"/>
          </p:cNvSpPr>
          <p:nvPr>
            <p:ph type="subTitle" idx="2"/>
          </p:nvPr>
        </p:nvSpPr>
        <p:spPr>
          <a:xfrm>
            <a:off x="702825" y="1238275"/>
            <a:ext cx="2712300" cy="45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Staatliches"/>
              <a:buNone/>
              <a:defRPr sz="2400">
                <a:solidFill>
                  <a:schemeClr val="lt2"/>
                </a:solidFill>
                <a:latin typeface="Staatliches"/>
                <a:ea typeface="Staatliches"/>
                <a:cs typeface="Staatliches"/>
                <a:sym typeface="Staatliche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70" name="Google Shape;370;p19"/>
          <p:cNvSpPr txBox="1">
            <a:spLocks noGrp="1"/>
          </p:cNvSpPr>
          <p:nvPr>
            <p:ph type="subTitle" idx="3"/>
          </p:nvPr>
        </p:nvSpPr>
        <p:spPr>
          <a:xfrm>
            <a:off x="702825" y="3389536"/>
            <a:ext cx="2712300" cy="11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71" name="Google Shape;371;p19"/>
          <p:cNvSpPr txBox="1">
            <a:spLocks noGrp="1"/>
          </p:cNvSpPr>
          <p:nvPr>
            <p:ph type="subTitle" idx="4"/>
          </p:nvPr>
        </p:nvSpPr>
        <p:spPr>
          <a:xfrm>
            <a:off x="702825" y="3008046"/>
            <a:ext cx="2712300" cy="45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2" name="Google Shape;372;p19"/>
          <p:cNvSpPr txBox="1">
            <a:spLocks noGrp="1"/>
          </p:cNvSpPr>
          <p:nvPr>
            <p:ph type="subTitle" idx="5"/>
          </p:nvPr>
        </p:nvSpPr>
        <p:spPr>
          <a:xfrm>
            <a:off x="5727725" y="1619765"/>
            <a:ext cx="2712300" cy="11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73" name="Google Shape;373;p19"/>
          <p:cNvSpPr txBox="1">
            <a:spLocks noGrp="1"/>
          </p:cNvSpPr>
          <p:nvPr>
            <p:ph type="subTitle" idx="6"/>
          </p:nvPr>
        </p:nvSpPr>
        <p:spPr>
          <a:xfrm>
            <a:off x="5727725" y="1238275"/>
            <a:ext cx="2712300" cy="45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4" name="Google Shape;374;p19"/>
          <p:cNvSpPr txBox="1">
            <a:spLocks noGrp="1"/>
          </p:cNvSpPr>
          <p:nvPr>
            <p:ph type="subTitle" idx="7"/>
          </p:nvPr>
        </p:nvSpPr>
        <p:spPr>
          <a:xfrm>
            <a:off x="5727725" y="3389536"/>
            <a:ext cx="2712300" cy="11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75" name="Google Shape;375;p19"/>
          <p:cNvSpPr txBox="1">
            <a:spLocks noGrp="1"/>
          </p:cNvSpPr>
          <p:nvPr>
            <p:ph type="subTitle" idx="8"/>
          </p:nvPr>
        </p:nvSpPr>
        <p:spPr>
          <a:xfrm>
            <a:off x="5727725" y="3008046"/>
            <a:ext cx="2712300" cy="45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376" name="Google Shape;376;p19"/>
          <p:cNvGrpSpPr/>
          <p:nvPr/>
        </p:nvGrpSpPr>
        <p:grpSpPr>
          <a:xfrm>
            <a:off x="7831041" y="486579"/>
            <a:ext cx="653277" cy="653277"/>
            <a:chOff x="7831041" y="486579"/>
            <a:chExt cx="653277" cy="653277"/>
          </a:xfrm>
        </p:grpSpPr>
        <p:sp>
          <p:nvSpPr>
            <p:cNvPr id="377" name="Google Shape;377;p19"/>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19"/>
          <p:cNvSpPr/>
          <p:nvPr/>
        </p:nvSpPr>
        <p:spPr>
          <a:xfrm>
            <a:off x="8427900" y="4608578"/>
            <a:ext cx="839497" cy="838320"/>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19"/>
          <p:cNvGrpSpPr/>
          <p:nvPr/>
        </p:nvGrpSpPr>
        <p:grpSpPr>
          <a:xfrm>
            <a:off x="-334271" y="3975629"/>
            <a:ext cx="701241" cy="1384689"/>
            <a:chOff x="-448478" y="3573963"/>
            <a:chExt cx="904710" cy="1786465"/>
          </a:xfrm>
        </p:grpSpPr>
        <p:sp>
          <p:nvSpPr>
            <p:cNvPr id="381" name="Google Shape;381;p19"/>
            <p:cNvSpPr/>
            <p:nvPr/>
          </p:nvSpPr>
          <p:spPr>
            <a:xfrm>
              <a:off x="-323012" y="5032499"/>
              <a:ext cx="655832" cy="327929"/>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448478" y="4585882"/>
              <a:ext cx="904710" cy="52223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448478" y="4826057"/>
              <a:ext cx="904710" cy="520181"/>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448478" y="3573963"/>
              <a:ext cx="83021" cy="83025"/>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448478" y="3573963"/>
              <a:ext cx="291509" cy="289467"/>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115552" y="5225995"/>
              <a:ext cx="240912" cy="119496"/>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448478" y="3573963"/>
              <a:ext cx="904710" cy="4979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166777" y="3573963"/>
              <a:ext cx="289455" cy="289467"/>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373211" y="3573963"/>
              <a:ext cx="83021" cy="83025"/>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48478" y="4171007"/>
              <a:ext cx="904710" cy="52223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448478" y="4379441"/>
              <a:ext cx="904710" cy="52223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448478" y="3756070"/>
              <a:ext cx="904710" cy="52223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448478" y="3964565"/>
              <a:ext cx="904710" cy="52223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713871" y="349717"/>
            <a:ext cx="773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21"/>
          <p:cNvSpPr txBox="1">
            <a:spLocks noGrp="1"/>
          </p:cNvSpPr>
          <p:nvPr>
            <p:ph type="subTitle" idx="1"/>
          </p:nvPr>
        </p:nvSpPr>
        <p:spPr>
          <a:xfrm>
            <a:off x="713225" y="1518778"/>
            <a:ext cx="2074800" cy="76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8" name="Google Shape;408;p21"/>
          <p:cNvSpPr txBox="1">
            <a:spLocks noGrp="1"/>
          </p:cNvSpPr>
          <p:nvPr>
            <p:ph type="subTitle" idx="2"/>
          </p:nvPr>
        </p:nvSpPr>
        <p:spPr>
          <a:xfrm>
            <a:off x="6356775" y="2689000"/>
            <a:ext cx="20757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9" name="Google Shape;409;p21"/>
          <p:cNvSpPr txBox="1">
            <a:spLocks noGrp="1"/>
          </p:cNvSpPr>
          <p:nvPr>
            <p:ph type="subTitle" idx="3"/>
          </p:nvPr>
        </p:nvSpPr>
        <p:spPr>
          <a:xfrm>
            <a:off x="6356775" y="1520611"/>
            <a:ext cx="20757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0" name="Google Shape;410;p21"/>
          <p:cNvSpPr txBox="1">
            <a:spLocks noGrp="1"/>
          </p:cNvSpPr>
          <p:nvPr>
            <p:ph type="subTitle" idx="4"/>
          </p:nvPr>
        </p:nvSpPr>
        <p:spPr>
          <a:xfrm>
            <a:off x="713225" y="3859330"/>
            <a:ext cx="2074800" cy="76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1" name="Google Shape;411;p21"/>
          <p:cNvSpPr txBox="1">
            <a:spLocks noGrp="1"/>
          </p:cNvSpPr>
          <p:nvPr>
            <p:ph type="subTitle" idx="5"/>
          </p:nvPr>
        </p:nvSpPr>
        <p:spPr>
          <a:xfrm>
            <a:off x="719086" y="2689009"/>
            <a:ext cx="2074800" cy="76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2" name="Google Shape;412;p21"/>
          <p:cNvSpPr txBox="1">
            <a:spLocks noGrp="1"/>
          </p:cNvSpPr>
          <p:nvPr>
            <p:ph type="subTitle" idx="6"/>
          </p:nvPr>
        </p:nvSpPr>
        <p:spPr>
          <a:xfrm>
            <a:off x="6356775" y="3859335"/>
            <a:ext cx="20757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3" name="Google Shape;413;p21"/>
          <p:cNvSpPr txBox="1">
            <a:spLocks noGrp="1"/>
          </p:cNvSpPr>
          <p:nvPr>
            <p:ph type="subTitle" idx="7"/>
          </p:nvPr>
        </p:nvSpPr>
        <p:spPr>
          <a:xfrm>
            <a:off x="713225" y="1124738"/>
            <a:ext cx="2075700" cy="56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414" name="Google Shape;414;p21"/>
          <p:cNvSpPr txBox="1">
            <a:spLocks noGrp="1"/>
          </p:cNvSpPr>
          <p:nvPr>
            <p:ph type="subTitle" idx="8"/>
          </p:nvPr>
        </p:nvSpPr>
        <p:spPr>
          <a:xfrm>
            <a:off x="713225" y="2299301"/>
            <a:ext cx="2075700" cy="56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415" name="Google Shape;415;p21"/>
          <p:cNvSpPr txBox="1">
            <a:spLocks noGrp="1"/>
          </p:cNvSpPr>
          <p:nvPr>
            <p:ph type="subTitle" idx="9"/>
          </p:nvPr>
        </p:nvSpPr>
        <p:spPr>
          <a:xfrm>
            <a:off x="713225" y="3466389"/>
            <a:ext cx="2075700" cy="56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416" name="Google Shape;416;p21"/>
          <p:cNvSpPr txBox="1">
            <a:spLocks noGrp="1"/>
          </p:cNvSpPr>
          <p:nvPr>
            <p:ph type="subTitle" idx="13"/>
          </p:nvPr>
        </p:nvSpPr>
        <p:spPr>
          <a:xfrm>
            <a:off x="6366141" y="1124738"/>
            <a:ext cx="2075700" cy="5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417" name="Google Shape;417;p21"/>
          <p:cNvSpPr txBox="1">
            <a:spLocks noGrp="1"/>
          </p:cNvSpPr>
          <p:nvPr>
            <p:ph type="subTitle" idx="14"/>
          </p:nvPr>
        </p:nvSpPr>
        <p:spPr>
          <a:xfrm>
            <a:off x="6366141" y="2299301"/>
            <a:ext cx="2075700" cy="5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418" name="Google Shape;418;p21"/>
          <p:cNvSpPr txBox="1">
            <a:spLocks noGrp="1"/>
          </p:cNvSpPr>
          <p:nvPr>
            <p:ph type="subTitle" idx="15"/>
          </p:nvPr>
        </p:nvSpPr>
        <p:spPr>
          <a:xfrm>
            <a:off x="6366141" y="3466389"/>
            <a:ext cx="2075700" cy="5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Staatliches"/>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grpSp>
        <p:nvGrpSpPr>
          <p:cNvPr id="419" name="Google Shape;419;p21"/>
          <p:cNvGrpSpPr/>
          <p:nvPr/>
        </p:nvGrpSpPr>
        <p:grpSpPr>
          <a:xfrm>
            <a:off x="7992683" y="5"/>
            <a:ext cx="1151313" cy="594572"/>
            <a:chOff x="-1172100" y="1914088"/>
            <a:chExt cx="568325" cy="293500"/>
          </a:xfrm>
        </p:grpSpPr>
        <p:sp>
          <p:nvSpPr>
            <p:cNvPr id="420" name="Google Shape;420;p21"/>
            <p:cNvSpPr/>
            <p:nvPr/>
          </p:nvSpPr>
          <p:spPr>
            <a:xfrm>
              <a:off x="-1172100" y="1954738"/>
              <a:ext cx="106550" cy="212200"/>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1100550" y="1914088"/>
              <a:ext cx="169125" cy="293500"/>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1168025" y="1914088"/>
              <a:ext cx="169125" cy="293500"/>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630625" y="1914088"/>
              <a:ext cx="26850" cy="27675"/>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698125" y="1914088"/>
              <a:ext cx="94350" cy="9432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1172100" y="2022213"/>
              <a:ext cx="39050" cy="78075"/>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764775" y="1914088"/>
              <a:ext cx="161000" cy="293500"/>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698125" y="2113263"/>
              <a:ext cx="94350" cy="9432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630625" y="2180738"/>
              <a:ext cx="26850" cy="26850"/>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966400" y="1914088"/>
              <a:ext cx="169125" cy="293500"/>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103387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832250" y="1914088"/>
              <a:ext cx="169125" cy="293500"/>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89972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AND_BODY_1_1">
    <p:spTree>
      <p:nvGrpSpPr>
        <p:cNvPr id="1" name="Shape 444"/>
        <p:cNvGrpSpPr/>
        <p:nvPr/>
      </p:nvGrpSpPr>
      <p:grpSpPr>
        <a:xfrm>
          <a:off x="0" y="0"/>
          <a:ext cx="0" cy="0"/>
          <a:chOff x="0" y="0"/>
          <a:chExt cx="0" cy="0"/>
        </a:xfrm>
      </p:grpSpPr>
      <p:sp>
        <p:nvSpPr>
          <p:cNvPr id="445" name="Google Shape;445;p23"/>
          <p:cNvSpPr txBox="1">
            <a:spLocks noGrp="1"/>
          </p:cNvSpPr>
          <p:nvPr>
            <p:ph type="title"/>
          </p:nvPr>
        </p:nvSpPr>
        <p:spPr>
          <a:xfrm>
            <a:off x="4572000" y="539500"/>
            <a:ext cx="3690000" cy="14205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6200">
                <a:solidFill>
                  <a:schemeClr val="lt2"/>
                </a:solidFill>
              </a:defRPr>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endParaRPr/>
          </a:p>
        </p:txBody>
      </p:sp>
      <p:sp>
        <p:nvSpPr>
          <p:cNvPr id="446" name="Google Shape;446;p23"/>
          <p:cNvSpPr txBox="1">
            <a:spLocks noGrp="1"/>
          </p:cNvSpPr>
          <p:nvPr>
            <p:ph type="subTitle" idx="1"/>
          </p:nvPr>
        </p:nvSpPr>
        <p:spPr>
          <a:xfrm>
            <a:off x="4572000" y="2451450"/>
            <a:ext cx="2471100" cy="14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7" name="Google Shape;447;p23"/>
          <p:cNvSpPr/>
          <p:nvPr/>
        </p:nvSpPr>
        <p:spPr>
          <a:xfrm>
            <a:off x="753390" y="2551771"/>
            <a:ext cx="1777325" cy="177538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rot="-5400000">
            <a:off x="2210467" y="1930305"/>
            <a:ext cx="1465323" cy="1463328"/>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3"/>
          <p:cNvGrpSpPr/>
          <p:nvPr/>
        </p:nvGrpSpPr>
        <p:grpSpPr>
          <a:xfrm>
            <a:off x="1083223" y="1072863"/>
            <a:ext cx="2252782" cy="2286674"/>
            <a:chOff x="2082275" y="3308359"/>
            <a:chExt cx="883756" cy="897016"/>
          </a:xfrm>
        </p:grpSpPr>
        <p:sp>
          <p:nvSpPr>
            <p:cNvPr id="450" name="Google Shape;450;p23"/>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2533506" y="3308361"/>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3"/>
          <p:cNvSpPr txBox="1"/>
          <p:nvPr/>
        </p:nvSpPr>
        <p:spPr>
          <a:xfrm>
            <a:off x="4572000" y="3587675"/>
            <a:ext cx="3267300" cy="81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Source Sans Pro"/>
                <a:ea typeface="Source Sans Pro"/>
                <a:cs typeface="Source Sans Pro"/>
                <a:sym typeface="Source Sans Pro"/>
              </a:rPr>
              <a:t>This presentation template was created by Slidesgo, including icons by </a:t>
            </a:r>
            <a:r>
              <a:rPr lang="en" sz="1200" b="1">
                <a:solidFill>
                  <a:schemeClr val="dk1"/>
                </a:solidFill>
                <a:latin typeface="Source Sans Pro"/>
                <a:ea typeface="Source Sans Pro"/>
                <a:cs typeface="Source Sans Pro"/>
                <a:sym typeface="Source Sans Pro"/>
              </a:rPr>
              <a:t>Flaticon</a:t>
            </a:r>
            <a:r>
              <a:rPr lang="en" sz="1200">
                <a:solidFill>
                  <a:schemeClr val="dk1"/>
                </a:solidFill>
                <a:latin typeface="Source Sans Pro"/>
                <a:ea typeface="Source Sans Pro"/>
                <a:cs typeface="Source Sans Pro"/>
                <a:sym typeface="Source Sans Pro"/>
              </a:rPr>
              <a:t>, infographics &amp; images by </a:t>
            </a:r>
            <a:r>
              <a:rPr lang="en" sz="1200" b="1">
                <a:solidFill>
                  <a:schemeClr val="dk1"/>
                </a:solidFill>
                <a:latin typeface="Source Sans Pro"/>
                <a:ea typeface="Source Sans Pro"/>
                <a:cs typeface="Source Sans Pro"/>
                <a:sym typeface="Source Sans Pro"/>
              </a:rPr>
              <a:t>Freepik</a:t>
            </a:r>
            <a:endParaRPr sz="1200" b="1">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TITLE_AND_BODY_1_2_1">
    <p:spTree>
      <p:nvGrpSpPr>
        <p:cNvPr id="1" name="Shape 468"/>
        <p:cNvGrpSpPr/>
        <p:nvPr/>
      </p:nvGrpSpPr>
      <p:grpSpPr>
        <a:xfrm>
          <a:off x="0" y="0"/>
          <a:ext cx="0" cy="0"/>
          <a:chOff x="0" y="0"/>
          <a:chExt cx="0" cy="0"/>
        </a:xfrm>
      </p:grpSpPr>
      <p:sp>
        <p:nvSpPr>
          <p:cNvPr id="469" name="Google Shape;469;p24"/>
          <p:cNvSpPr txBox="1">
            <a:spLocks noGrp="1"/>
          </p:cNvSpPr>
          <p:nvPr>
            <p:ph type="title"/>
          </p:nvPr>
        </p:nvSpPr>
        <p:spPr>
          <a:xfrm>
            <a:off x="865625" y="1481375"/>
            <a:ext cx="2898600" cy="117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0" name="Google Shape;470;p24"/>
          <p:cNvSpPr txBox="1">
            <a:spLocks noGrp="1"/>
          </p:cNvSpPr>
          <p:nvPr>
            <p:ph type="subTitle" idx="1"/>
          </p:nvPr>
        </p:nvSpPr>
        <p:spPr>
          <a:xfrm>
            <a:off x="865625" y="2037331"/>
            <a:ext cx="2673000" cy="13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71" name="Google Shape;471;p24"/>
          <p:cNvGrpSpPr/>
          <p:nvPr/>
        </p:nvGrpSpPr>
        <p:grpSpPr>
          <a:xfrm>
            <a:off x="6147023" y="848238"/>
            <a:ext cx="2252782" cy="2286674"/>
            <a:chOff x="2082275" y="3308359"/>
            <a:chExt cx="883756" cy="897016"/>
          </a:xfrm>
        </p:grpSpPr>
        <p:sp>
          <p:nvSpPr>
            <p:cNvPr id="472" name="Google Shape;472;p24"/>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2533506" y="3308361"/>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24"/>
          <p:cNvSpPr/>
          <p:nvPr/>
        </p:nvSpPr>
        <p:spPr>
          <a:xfrm>
            <a:off x="-25337" y="576704"/>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545"/>
        <p:cNvGrpSpPr/>
        <p:nvPr/>
      </p:nvGrpSpPr>
      <p:grpSpPr>
        <a:xfrm>
          <a:off x="0" y="0"/>
          <a:ext cx="0" cy="0"/>
          <a:chOff x="0" y="0"/>
          <a:chExt cx="0" cy="0"/>
        </a:xfrm>
      </p:grpSpPr>
      <p:grpSp>
        <p:nvGrpSpPr>
          <p:cNvPr id="546" name="Google Shape;546;p27"/>
          <p:cNvGrpSpPr/>
          <p:nvPr/>
        </p:nvGrpSpPr>
        <p:grpSpPr>
          <a:xfrm>
            <a:off x="134273" y="2702619"/>
            <a:ext cx="2252767" cy="2313568"/>
            <a:chOff x="2082275" y="3297809"/>
            <a:chExt cx="883750" cy="907566"/>
          </a:xfrm>
        </p:grpSpPr>
        <p:sp>
          <p:nvSpPr>
            <p:cNvPr id="547" name="Google Shape;547;p27"/>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518275" y="3297809"/>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27"/>
          <p:cNvSpPr/>
          <p:nvPr/>
        </p:nvSpPr>
        <p:spPr>
          <a:xfrm>
            <a:off x="7666875" y="564111"/>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_1">
    <p:spTree>
      <p:nvGrpSpPr>
        <p:cNvPr id="1" name="Shape 565"/>
        <p:cNvGrpSpPr/>
        <p:nvPr/>
      </p:nvGrpSpPr>
      <p:grpSpPr>
        <a:xfrm>
          <a:off x="0" y="0"/>
          <a:ext cx="0" cy="0"/>
          <a:chOff x="0" y="0"/>
          <a:chExt cx="0" cy="0"/>
        </a:xfrm>
      </p:grpSpPr>
      <p:sp>
        <p:nvSpPr>
          <p:cNvPr id="566" name="Google Shape;566;p28"/>
          <p:cNvSpPr/>
          <p:nvPr/>
        </p:nvSpPr>
        <p:spPr>
          <a:xfrm>
            <a:off x="170047" y="3630473"/>
            <a:ext cx="1469441" cy="1469441"/>
          </a:xfrm>
          <a:custGeom>
            <a:avLst/>
            <a:gdLst/>
            <a:ahLst/>
            <a:cxnLst/>
            <a:rect l="l" t="t" r="r" b="b"/>
            <a:pathLst>
              <a:path w="23512" h="23512" extrusionOk="0">
                <a:moveTo>
                  <a:pt x="11772" y="0"/>
                </a:moveTo>
                <a:cubicBezTo>
                  <a:pt x="5268" y="0"/>
                  <a:pt x="0" y="5269"/>
                  <a:pt x="0" y="11772"/>
                </a:cubicBezTo>
                <a:cubicBezTo>
                  <a:pt x="0" y="18244"/>
                  <a:pt x="5268" y="23512"/>
                  <a:pt x="11772" y="23512"/>
                </a:cubicBezTo>
                <a:cubicBezTo>
                  <a:pt x="18244" y="23512"/>
                  <a:pt x="23512" y="18244"/>
                  <a:pt x="23512" y="11772"/>
                </a:cubicBezTo>
                <a:cubicBezTo>
                  <a:pt x="23512" y="5269"/>
                  <a:pt x="18244" y="0"/>
                  <a:pt x="11772"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28"/>
          <p:cNvGrpSpPr/>
          <p:nvPr/>
        </p:nvGrpSpPr>
        <p:grpSpPr>
          <a:xfrm>
            <a:off x="7831041" y="486579"/>
            <a:ext cx="653277" cy="653277"/>
            <a:chOff x="7831041" y="486579"/>
            <a:chExt cx="653277" cy="653277"/>
          </a:xfrm>
        </p:grpSpPr>
        <p:sp>
          <p:nvSpPr>
            <p:cNvPr id="568" name="Google Shape;568;p28"/>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8"/>
          <p:cNvGrpSpPr/>
          <p:nvPr/>
        </p:nvGrpSpPr>
        <p:grpSpPr>
          <a:xfrm>
            <a:off x="8" y="4542855"/>
            <a:ext cx="1151313" cy="594572"/>
            <a:chOff x="-1172100" y="1914088"/>
            <a:chExt cx="568325" cy="293500"/>
          </a:xfrm>
        </p:grpSpPr>
        <p:sp>
          <p:nvSpPr>
            <p:cNvPr id="571" name="Google Shape;571;p28"/>
            <p:cNvSpPr/>
            <p:nvPr/>
          </p:nvSpPr>
          <p:spPr>
            <a:xfrm>
              <a:off x="-1172100" y="1954738"/>
              <a:ext cx="106550" cy="212200"/>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1100550" y="1914088"/>
              <a:ext cx="169125" cy="293500"/>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1168025" y="1914088"/>
              <a:ext cx="169125" cy="293500"/>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30625" y="1914088"/>
              <a:ext cx="26850" cy="27675"/>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98125" y="1914088"/>
              <a:ext cx="94350" cy="9432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1172100" y="2022213"/>
              <a:ext cx="39050" cy="78075"/>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764775" y="1914088"/>
              <a:ext cx="161000" cy="293500"/>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98125" y="2113263"/>
              <a:ext cx="94350" cy="9432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30625" y="2180738"/>
              <a:ext cx="26850" cy="26850"/>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966400" y="1914088"/>
              <a:ext cx="169125" cy="293500"/>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103387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832250" y="1914088"/>
              <a:ext cx="169125" cy="293500"/>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89972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1_1_1">
    <p:spTree>
      <p:nvGrpSpPr>
        <p:cNvPr id="1" name="Shape 584"/>
        <p:cNvGrpSpPr/>
        <p:nvPr/>
      </p:nvGrpSpPr>
      <p:grpSpPr>
        <a:xfrm>
          <a:off x="0" y="0"/>
          <a:ext cx="0" cy="0"/>
          <a:chOff x="0" y="0"/>
          <a:chExt cx="0" cy="0"/>
        </a:xfrm>
      </p:grpSpPr>
      <p:sp>
        <p:nvSpPr>
          <p:cNvPr id="585" name="Google Shape;585;p29"/>
          <p:cNvSpPr/>
          <p:nvPr/>
        </p:nvSpPr>
        <p:spPr>
          <a:xfrm>
            <a:off x="8439900" y="192754"/>
            <a:ext cx="344101" cy="344101"/>
          </a:xfrm>
          <a:custGeom>
            <a:avLst/>
            <a:gdLst/>
            <a:ahLst/>
            <a:cxnLst/>
            <a:rect l="l" t="t" r="r" b="b"/>
            <a:pathLst>
              <a:path w="1660" h="1660" extrusionOk="0">
                <a:moveTo>
                  <a:pt x="1" y="1"/>
                </a:moveTo>
                <a:lnTo>
                  <a:pt x="1" y="1659"/>
                </a:lnTo>
                <a:lnTo>
                  <a:pt x="1659" y="1659"/>
                </a:lnTo>
                <a:lnTo>
                  <a:pt x="1659"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8439900" y="1102755"/>
            <a:ext cx="344101" cy="344101"/>
          </a:xfrm>
          <a:custGeom>
            <a:avLst/>
            <a:gdLst/>
            <a:ahLst/>
            <a:cxnLst/>
            <a:rect l="l" t="t" r="r" b="b"/>
            <a:pathLst>
              <a:path w="1660" h="1660" fill="none" extrusionOk="0">
                <a:moveTo>
                  <a:pt x="1" y="1"/>
                </a:moveTo>
                <a:lnTo>
                  <a:pt x="1659" y="1"/>
                </a:lnTo>
                <a:lnTo>
                  <a:pt x="1659" y="1659"/>
                </a:lnTo>
                <a:lnTo>
                  <a:pt x="1" y="1659"/>
                </a:lnTo>
                <a:close/>
              </a:path>
            </a:pathLst>
          </a:custGeom>
          <a:noFill/>
          <a:ln w="38100" cap="flat" cmpd="sng">
            <a:solidFill>
              <a:srgbClr val="DE4C4D"/>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29"/>
          <p:cNvGrpSpPr/>
          <p:nvPr/>
        </p:nvGrpSpPr>
        <p:grpSpPr>
          <a:xfrm rot="-5400000">
            <a:off x="296651" y="4188637"/>
            <a:ext cx="641990" cy="1267712"/>
            <a:chOff x="8264275" y="3318138"/>
            <a:chExt cx="363425" cy="717600"/>
          </a:xfrm>
        </p:grpSpPr>
        <p:sp>
          <p:nvSpPr>
            <p:cNvPr id="588" name="Google Shape;588;p29"/>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490"/>
        <p:cNvGrpSpPr/>
        <p:nvPr/>
      </p:nvGrpSpPr>
      <p:grpSpPr>
        <a:xfrm>
          <a:off x="0" y="0"/>
          <a:ext cx="0" cy="0"/>
          <a:chOff x="0" y="0"/>
          <a:chExt cx="0" cy="0"/>
        </a:xfrm>
      </p:grpSpPr>
      <p:sp>
        <p:nvSpPr>
          <p:cNvPr id="491" name="Google Shape;491;p25"/>
          <p:cNvSpPr txBox="1">
            <a:spLocks noGrp="1"/>
          </p:cNvSpPr>
          <p:nvPr>
            <p:ph type="title"/>
          </p:nvPr>
        </p:nvSpPr>
        <p:spPr>
          <a:xfrm>
            <a:off x="5388900" y="1486518"/>
            <a:ext cx="1725000" cy="117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2" name="Google Shape;492;p25"/>
          <p:cNvSpPr txBox="1">
            <a:spLocks noGrp="1"/>
          </p:cNvSpPr>
          <p:nvPr>
            <p:ph type="subTitle" idx="1"/>
          </p:nvPr>
        </p:nvSpPr>
        <p:spPr>
          <a:xfrm>
            <a:off x="5388900" y="2034918"/>
            <a:ext cx="2670000" cy="13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93" name="Google Shape;493;p25"/>
          <p:cNvGrpSpPr/>
          <p:nvPr/>
        </p:nvGrpSpPr>
        <p:grpSpPr>
          <a:xfrm>
            <a:off x="-191491" y="3383025"/>
            <a:ext cx="904710" cy="1786465"/>
            <a:chOff x="-159841" y="4099600"/>
            <a:chExt cx="904710" cy="1786465"/>
          </a:xfrm>
        </p:grpSpPr>
        <p:sp>
          <p:nvSpPr>
            <p:cNvPr id="494" name="Google Shape;494;p25"/>
            <p:cNvSpPr/>
            <p:nvPr/>
          </p:nvSpPr>
          <p:spPr>
            <a:xfrm>
              <a:off x="-34375" y="5558136"/>
              <a:ext cx="655832" cy="327929"/>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159841" y="5111520"/>
              <a:ext cx="904710" cy="52223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159841" y="5351694"/>
              <a:ext cx="904710" cy="520181"/>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159841" y="4099600"/>
              <a:ext cx="83021" cy="83025"/>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159841" y="4099600"/>
              <a:ext cx="291509" cy="289467"/>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173085" y="5751633"/>
              <a:ext cx="240912" cy="119496"/>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159841" y="4099600"/>
              <a:ext cx="904710" cy="4979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455415" y="4099600"/>
              <a:ext cx="289455" cy="289467"/>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661848" y="4099600"/>
              <a:ext cx="83021" cy="83025"/>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159841" y="4696645"/>
              <a:ext cx="904710" cy="52223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159841" y="4905078"/>
              <a:ext cx="904710" cy="52223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159841" y="4281707"/>
              <a:ext cx="904710" cy="52223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159841" y="4490203"/>
              <a:ext cx="904710" cy="52223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5"/>
          <p:cNvSpPr/>
          <p:nvPr/>
        </p:nvSpPr>
        <p:spPr>
          <a:xfrm>
            <a:off x="8439907" y="285124"/>
            <a:ext cx="1465323" cy="1463328"/>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25"/>
          <p:cNvGrpSpPr/>
          <p:nvPr/>
        </p:nvGrpSpPr>
        <p:grpSpPr>
          <a:xfrm rot="-5400000">
            <a:off x="7798403" y="-430507"/>
            <a:ext cx="904710" cy="1786465"/>
            <a:chOff x="8264275" y="3318138"/>
            <a:chExt cx="363425" cy="717600"/>
          </a:xfrm>
        </p:grpSpPr>
        <p:sp>
          <p:nvSpPr>
            <p:cNvPr id="509" name="Google Shape;509;p25"/>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5697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713225" y="348059"/>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5"/>
          <p:cNvSpPr txBox="1">
            <a:spLocks noGrp="1"/>
          </p:cNvSpPr>
          <p:nvPr>
            <p:ph type="subTitle" idx="1"/>
          </p:nvPr>
        </p:nvSpPr>
        <p:spPr>
          <a:xfrm>
            <a:off x="974875" y="2843404"/>
            <a:ext cx="3089700" cy="129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100"/>
              <a:buChar ch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77" name="Google Shape;77;p5"/>
          <p:cNvSpPr txBox="1">
            <a:spLocks noGrp="1"/>
          </p:cNvSpPr>
          <p:nvPr>
            <p:ph type="subTitle" idx="2"/>
          </p:nvPr>
        </p:nvSpPr>
        <p:spPr>
          <a:xfrm>
            <a:off x="5070225" y="2843404"/>
            <a:ext cx="30897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78" name="Google Shape;78;p5"/>
          <p:cNvSpPr txBox="1">
            <a:spLocks noGrp="1"/>
          </p:cNvSpPr>
          <p:nvPr>
            <p:ph type="subTitle" idx="3"/>
          </p:nvPr>
        </p:nvSpPr>
        <p:spPr>
          <a:xfrm>
            <a:off x="974875" y="1791170"/>
            <a:ext cx="3089700" cy="51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2400"/>
              <a:buFont typeface="Staatliches"/>
              <a:buNone/>
              <a:defRPr sz="2400">
                <a:solidFill>
                  <a:schemeClr val="lt2"/>
                </a:solidFill>
                <a:latin typeface="Staatliches"/>
                <a:ea typeface="Staatliches"/>
                <a:cs typeface="Staatliches"/>
                <a:sym typeface="Staatliche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5070225" y="1791170"/>
            <a:ext cx="3089700" cy="5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4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5"/>
          <p:cNvSpPr txBox="1">
            <a:spLocks noGrp="1"/>
          </p:cNvSpPr>
          <p:nvPr>
            <p:ph type="subTitle" idx="5"/>
          </p:nvPr>
        </p:nvSpPr>
        <p:spPr>
          <a:xfrm>
            <a:off x="713225" y="1130275"/>
            <a:ext cx="5608500" cy="7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5"/>
          <p:cNvSpPr txBox="1">
            <a:spLocks noGrp="1"/>
          </p:cNvSpPr>
          <p:nvPr>
            <p:ph type="subTitle" idx="6"/>
          </p:nvPr>
        </p:nvSpPr>
        <p:spPr>
          <a:xfrm>
            <a:off x="974875" y="2276308"/>
            <a:ext cx="3089700" cy="4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5"/>
          <p:cNvSpPr txBox="1">
            <a:spLocks noGrp="1"/>
          </p:cNvSpPr>
          <p:nvPr>
            <p:ph type="subTitle" idx="7"/>
          </p:nvPr>
        </p:nvSpPr>
        <p:spPr>
          <a:xfrm>
            <a:off x="5070225" y="2276308"/>
            <a:ext cx="3089700" cy="4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83" name="Google Shape;83;p5"/>
          <p:cNvGrpSpPr/>
          <p:nvPr/>
        </p:nvGrpSpPr>
        <p:grpSpPr>
          <a:xfrm rot="5400000">
            <a:off x="7831041" y="4007504"/>
            <a:ext cx="653277" cy="653277"/>
            <a:chOff x="7831041" y="486579"/>
            <a:chExt cx="653277" cy="653277"/>
          </a:xfrm>
        </p:grpSpPr>
        <p:sp>
          <p:nvSpPr>
            <p:cNvPr id="84" name="Google Shape;84;p5"/>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a:off x="-334271" y="3223879"/>
            <a:ext cx="701241" cy="1384689"/>
            <a:chOff x="-448478" y="3573963"/>
            <a:chExt cx="904710" cy="1786465"/>
          </a:xfrm>
        </p:grpSpPr>
        <p:sp>
          <p:nvSpPr>
            <p:cNvPr id="87" name="Google Shape;87;p5"/>
            <p:cNvSpPr/>
            <p:nvPr/>
          </p:nvSpPr>
          <p:spPr>
            <a:xfrm>
              <a:off x="-323012" y="5032499"/>
              <a:ext cx="655832" cy="327929"/>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48478" y="4585882"/>
              <a:ext cx="904710" cy="52223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48478" y="4826057"/>
              <a:ext cx="904710" cy="520181"/>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448478" y="3573963"/>
              <a:ext cx="83021" cy="83025"/>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48478" y="3573963"/>
              <a:ext cx="291509" cy="289467"/>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15552" y="5225995"/>
              <a:ext cx="240912" cy="119496"/>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448478" y="3573963"/>
              <a:ext cx="904710" cy="4979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66777" y="3573963"/>
              <a:ext cx="289455" cy="289467"/>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373211" y="3573963"/>
              <a:ext cx="83021" cy="83025"/>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48478" y="4171007"/>
              <a:ext cx="904710" cy="52223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48478" y="4379441"/>
              <a:ext cx="904710" cy="52223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48478" y="3756070"/>
              <a:ext cx="904710" cy="52223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8478" y="3964565"/>
              <a:ext cx="904710" cy="52223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5"/>
          <p:cNvSpPr/>
          <p:nvPr/>
        </p:nvSpPr>
        <p:spPr>
          <a:xfrm>
            <a:off x="8583625" y="351603"/>
            <a:ext cx="839497" cy="838320"/>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43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2304225" y="2184600"/>
            <a:ext cx="2880900" cy="774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3225" y="1228509"/>
            <a:ext cx="19182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2" name="Google Shape;32;p3"/>
          <p:cNvGrpSpPr/>
          <p:nvPr/>
        </p:nvGrpSpPr>
        <p:grpSpPr>
          <a:xfrm>
            <a:off x="6717248" y="905338"/>
            <a:ext cx="2252782" cy="2286674"/>
            <a:chOff x="2082275" y="3308359"/>
            <a:chExt cx="883756" cy="897016"/>
          </a:xfrm>
        </p:grpSpPr>
        <p:sp>
          <p:nvSpPr>
            <p:cNvPr id="33" name="Google Shape;33;p3"/>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533506" y="3308361"/>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3"/>
          <p:cNvSpPr/>
          <p:nvPr/>
        </p:nvSpPr>
        <p:spPr>
          <a:xfrm>
            <a:off x="-1196250" y="-1127625"/>
            <a:ext cx="2298357" cy="1963492"/>
          </a:xfrm>
          <a:custGeom>
            <a:avLst/>
            <a:gdLst/>
            <a:ahLst/>
            <a:cxnLst/>
            <a:rect l="l" t="t" r="r" b="b"/>
            <a:pathLst>
              <a:path w="15642" h="13363" extrusionOk="0">
                <a:moveTo>
                  <a:pt x="8943" y="712"/>
                </a:moveTo>
                <a:cubicBezTo>
                  <a:pt x="12260" y="712"/>
                  <a:pt x="14927" y="3379"/>
                  <a:pt x="14959" y="6696"/>
                </a:cubicBezTo>
                <a:cubicBezTo>
                  <a:pt x="14959" y="10303"/>
                  <a:pt x="11999" y="12705"/>
                  <a:pt x="8916" y="12705"/>
                </a:cubicBezTo>
                <a:cubicBezTo>
                  <a:pt x="7440" y="12705"/>
                  <a:pt x="5936" y="12155"/>
                  <a:pt x="4715" y="10923"/>
                </a:cubicBezTo>
                <a:cubicBezTo>
                  <a:pt x="911" y="7151"/>
                  <a:pt x="3610" y="712"/>
                  <a:pt x="8943" y="712"/>
                </a:cubicBezTo>
                <a:close/>
                <a:moveTo>
                  <a:pt x="8905" y="0"/>
                </a:moveTo>
                <a:cubicBezTo>
                  <a:pt x="7260" y="0"/>
                  <a:pt x="5586" y="612"/>
                  <a:pt x="4228" y="1980"/>
                </a:cubicBezTo>
                <a:cubicBezTo>
                  <a:pt x="0" y="6176"/>
                  <a:pt x="2992" y="13362"/>
                  <a:pt x="8943" y="13362"/>
                </a:cubicBezTo>
                <a:cubicBezTo>
                  <a:pt x="12650" y="13362"/>
                  <a:pt x="15642" y="10371"/>
                  <a:pt x="15642" y="6696"/>
                </a:cubicBezTo>
                <a:cubicBezTo>
                  <a:pt x="15642" y="2671"/>
                  <a:pt x="12340" y="0"/>
                  <a:pt x="8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1135300" y="539500"/>
            <a:ext cx="4832700" cy="406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8" name="Google Shape;108;p8"/>
          <p:cNvSpPr/>
          <p:nvPr/>
        </p:nvSpPr>
        <p:spPr>
          <a:xfrm rot="-5400000">
            <a:off x="6268908" y="1630583"/>
            <a:ext cx="2390260" cy="2390293"/>
          </a:xfrm>
          <a:custGeom>
            <a:avLst/>
            <a:gdLst/>
            <a:ahLst/>
            <a:cxnLst/>
            <a:rect l="l" t="t" r="r" b="b"/>
            <a:pathLst>
              <a:path w="38407" h="38406" extrusionOk="0">
                <a:moveTo>
                  <a:pt x="19220" y="0"/>
                </a:moveTo>
                <a:cubicBezTo>
                  <a:pt x="8618" y="0"/>
                  <a:pt x="1" y="8618"/>
                  <a:pt x="1" y="19219"/>
                </a:cubicBezTo>
                <a:cubicBezTo>
                  <a:pt x="1" y="29821"/>
                  <a:pt x="8618" y="38406"/>
                  <a:pt x="19220" y="38406"/>
                </a:cubicBezTo>
                <a:cubicBezTo>
                  <a:pt x="29821" y="38406"/>
                  <a:pt x="38406" y="29821"/>
                  <a:pt x="38406" y="19219"/>
                </a:cubicBezTo>
                <a:cubicBezTo>
                  <a:pt x="38406" y="8618"/>
                  <a:pt x="29821" y="0"/>
                  <a:pt x="19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382071" y="2828748"/>
            <a:ext cx="1786465" cy="904710"/>
            <a:chOff x="7382071" y="2828748"/>
            <a:chExt cx="1786465" cy="904710"/>
          </a:xfrm>
        </p:grpSpPr>
        <p:sp>
          <p:nvSpPr>
            <p:cNvPr id="110" name="Google Shape;110;p8"/>
            <p:cNvSpPr/>
            <p:nvPr/>
          </p:nvSpPr>
          <p:spPr>
            <a:xfrm rot="-5400000">
              <a:off x="8676655" y="3116111"/>
              <a:ext cx="655832" cy="327929"/>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rot="-5400000">
              <a:off x="8202753" y="3019986"/>
              <a:ext cx="904710" cy="52223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5400000">
              <a:off x="8441900" y="3021012"/>
              <a:ext cx="904710" cy="520181"/>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5400000">
              <a:off x="7382072" y="3650435"/>
              <a:ext cx="83021" cy="83025"/>
            </a:xfrm>
            <a:custGeom>
              <a:avLst/>
              <a:gdLst/>
              <a:ahLst/>
              <a:cxnLst/>
              <a:rect l="l" t="t" r="r" b="b"/>
              <a:pathLst>
                <a:path w="1334" h="1334" extrusionOk="0">
                  <a:moveTo>
                    <a:pt x="228" y="0"/>
                  </a:moveTo>
                  <a:lnTo>
                    <a:pt x="1" y="228"/>
                  </a:lnTo>
                  <a:lnTo>
                    <a:pt x="1" y="1333"/>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5400000">
              <a:off x="7381050" y="3442970"/>
              <a:ext cx="291509" cy="289467"/>
            </a:xfrm>
            <a:custGeom>
              <a:avLst/>
              <a:gdLst/>
              <a:ahLst/>
              <a:cxnLst/>
              <a:rect l="l" t="t" r="r" b="b"/>
              <a:pathLst>
                <a:path w="4684" h="4651" extrusionOk="0">
                  <a:moveTo>
                    <a:pt x="3578" y="0"/>
                  </a:moveTo>
                  <a:lnTo>
                    <a:pt x="1" y="3545"/>
                  </a:lnTo>
                  <a:lnTo>
                    <a:pt x="1" y="4650"/>
                  </a:lnTo>
                  <a:lnTo>
                    <a:pt x="4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5400000">
              <a:off x="8973395" y="3220328"/>
              <a:ext cx="240912" cy="119496"/>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400000">
              <a:off x="7178666" y="3032153"/>
              <a:ext cx="904710" cy="4979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5400000">
              <a:off x="7382077" y="2828742"/>
              <a:ext cx="289455" cy="289467"/>
            </a:xfrm>
            <a:custGeom>
              <a:avLst/>
              <a:gdLst/>
              <a:ahLst/>
              <a:cxnLst/>
              <a:rect l="l" t="t" r="r" b="b"/>
              <a:pathLst>
                <a:path w="4651" h="4651" extrusionOk="0">
                  <a:moveTo>
                    <a:pt x="1" y="0"/>
                  </a:moveTo>
                  <a:lnTo>
                    <a:pt x="4651" y="4650"/>
                  </a:lnTo>
                  <a:lnTo>
                    <a:pt x="4651" y="3545"/>
                  </a:lnTo>
                  <a:lnTo>
                    <a:pt x="1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5400000">
              <a:off x="7382072" y="2828746"/>
              <a:ext cx="83021" cy="83025"/>
            </a:xfrm>
            <a:custGeom>
              <a:avLst/>
              <a:gdLst/>
              <a:ahLst/>
              <a:cxnLst/>
              <a:rect l="l" t="t" r="r" b="b"/>
              <a:pathLst>
                <a:path w="1334" h="1334" extrusionOk="0">
                  <a:moveTo>
                    <a:pt x="1" y="0"/>
                  </a:moveTo>
                  <a:lnTo>
                    <a:pt x="1334" y="1333"/>
                  </a:lnTo>
                  <a:lnTo>
                    <a:pt x="1334" y="228"/>
                  </a:lnTo>
                  <a:lnTo>
                    <a:pt x="11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5400000">
              <a:off x="7787877" y="3019986"/>
              <a:ext cx="904710" cy="52223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5400000">
              <a:off x="7996311" y="3019986"/>
              <a:ext cx="904710" cy="52223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5400000">
              <a:off x="7372940" y="3019986"/>
              <a:ext cx="904710" cy="52223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rot="-5400000">
              <a:off x="7581436" y="3019986"/>
              <a:ext cx="904710" cy="52223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8"/>
          <p:cNvSpPr/>
          <p:nvPr/>
        </p:nvSpPr>
        <p:spPr>
          <a:xfrm rot="-5400000">
            <a:off x="7317617" y="561685"/>
            <a:ext cx="1465323" cy="1463328"/>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293622" y="2222075"/>
            <a:ext cx="609211" cy="704042"/>
          </a:xfrm>
          <a:custGeom>
            <a:avLst/>
            <a:gdLst/>
            <a:ahLst/>
            <a:cxnLst/>
            <a:rect l="l" t="t" r="r" b="b"/>
            <a:pathLst>
              <a:path w="12749" h="14732" extrusionOk="0">
                <a:moveTo>
                  <a:pt x="0" y="0"/>
                </a:moveTo>
                <a:lnTo>
                  <a:pt x="0" y="14732"/>
                </a:lnTo>
                <a:lnTo>
                  <a:pt x="12748" y="7350"/>
                </a:lnTo>
                <a:lnTo>
                  <a:pt x="0"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713225" y="560690"/>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8"/>
          <p:cNvGrpSpPr/>
          <p:nvPr/>
        </p:nvGrpSpPr>
        <p:grpSpPr>
          <a:xfrm>
            <a:off x="-227477" y="3441938"/>
            <a:ext cx="2252782" cy="2286674"/>
            <a:chOff x="2082275" y="3308359"/>
            <a:chExt cx="883756" cy="897016"/>
          </a:xfrm>
        </p:grpSpPr>
        <p:sp>
          <p:nvSpPr>
            <p:cNvPr id="127" name="Google Shape;127;p8"/>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2533506" y="3308361"/>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713232" y="2779776"/>
            <a:ext cx="7726800" cy="57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6" name="Google Shape;146;p9"/>
          <p:cNvSpPr txBox="1">
            <a:spLocks noGrp="1"/>
          </p:cNvSpPr>
          <p:nvPr>
            <p:ph type="subTitle" idx="1"/>
          </p:nvPr>
        </p:nvSpPr>
        <p:spPr>
          <a:xfrm>
            <a:off x="713232" y="3447288"/>
            <a:ext cx="7726800" cy="1161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7" name="Google Shape;147;p9"/>
          <p:cNvSpPr/>
          <p:nvPr/>
        </p:nvSpPr>
        <p:spPr>
          <a:xfrm>
            <a:off x="713213" y="539494"/>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9"/>
          <p:cNvGrpSpPr/>
          <p:nvPr/>
        </p:nvGrpSpPr>
        <p:grpSpPr>
          <a:xfrm rot="-5400000">
            <a:off x="2130078" y="397525"/>
            <a:ext cx="904710" cy="1786465"/>
            <a:chOff x="8264275" y="3318138"/>
            <a:chExt cx="363425" cy="717600"/>
          </a:xfrm>
        </p:grpSpPr>
        <p:sp>
          <p:nvSpPr>
            <p:cNvPr id="149" name="Google Shape;149;p9"/>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9"/>
          <p:cNvGrpSpPr/>
          <p:nvPr/>
        </p:nvGrpSpPr>
        <p:grpSpPr>
          <a:xfrm>
            <a:off x="7831041" y="486579"/>
            <a:ext cx="653277" cy="653277"/>
            <a:chOff x="7831041" y="486579"/>
            <a:chExt cx="653277" cy="653277"/>
          </a:xfrm>
        </p:grpSpPr>
        <p:sp>
          <p:nvSpPr>
            <p:cNvPr id="163" name="Google Shape;163;p9"/>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9"/>
          <p:cNvSpPr/>
          <p:nvPr/>
        </p:nvSpPr>
        <p:spPr>
          <a:xfrm>
            <a:off x="8427900" y="4608578"/>
            <a:ext cx="839497" cy="838320"/>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spTree>
      <p:nvGrpSpPr>
        <p:cNvPr id="1" name="Shape 252"/>
        <p:cNvGrpSpPr/>
        <p:nvPr/>
      </p:nvGrpSpPr>
      <p:grpSpPr>
        <a:xfrm>
          <a:off x="0" y="0"/>
          <a:ext cx="0" cy="0"/>
          <a:chOff x="0" y="0"/>
          <a:chExt cx="0" cy="0"/>
        </a:xfrm>
      </p:grpSpPr>
      <p:sp>
        <p:nvSpPr>
          <p:cNvPr id="253" name="Google Shape;253;p14"/>
          <p:cNvSpPr txBox="1">
            <a:spLocks noGrp="1"/>
          </p:cNvSpPr>
          <p:nvPr>
            <p:ph type="title"/>
          </p:nvPr>
        </p:nvSpPr>
        <p:spPr>
          <a:xfrm>
            <a:off x="713250" y="347509"/>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atin typeface="Staatliches"/>
                <a:ea typeface="Staatliches"/>
                <a:cs typeface="Staatliches"/>
                <a:sym typeface="Staatliche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14"/>
          <p:cNvSpPr txBox="1">
            <a:spLocks noGrp="1"/>
          </p:cNvSpPr>
          <p:nvPr>
            <p:ph type="subTitle" idx="1"/>
          </p:nvPr>
        </p:nvSpPr>
        <p:spPr>
          <a:xfrm>
            <a:off x="1754163" y="1397775"/>
            <a:ext cx="2508000" cy="76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a:spcBef>
                <a:spcPts val="1600"/>
              </a:spcBef>
              <a:spcAft>
                <a:spcPts val="0"/>
              </a:spcAft>
              <a:buSzPts val="1400"/>
              <a:buFont typeface="Oswald Regular"/>
              <a:buNone/>
              <a:defRPr>
                <a:latin typeface="Oswald Regular"/>
                <a:ea typeface="Oswald Regular"/>
                <a:cs typeface="Oswald Regular"/>
                <a:sym typeface="Oswald Regular"/>
              </a:defRPr>
            </a:lvl2pPr>
            <a:lvl3pPr lvl="2">
              <a:spcBef>
                <a:spcPts val="1600"/>
              </a:spcBef>
              <a:spcAft>
                <a:spcPts val="0"/>
              </a:spcAft>
              <a:buSzPts val="1400"/>
              <a:buFont typeface="Oswald Regular"/>
              <a:buNone/>
              <a:defRPr>
                <a:latin typeface="Oswald Regular"/>
                <a:ea typeface="Oswald Regular"/>
                <a:cs typeface="Oswald Regular"/>
                <a:sym typeface="Oswald Regular"/>
              </a:defRPr>
            </a:lvl3pPr>
            <a:lvl4pPr lvl="3">
              <a:spcBef>
                <a:spcPts val="1600"/>
              </a:spcBef>
              <a:spcAft>
                <a:spcPts val="0"/>
              </a:spcAft>
              <a:buSzPts val="1400"/>
              <a:buFont typeface="Oswald Regular"/>
              <a:buNone/>
              <a:defRPr>
                <a:latin typeface="Oswald Regular"/>
                <a:ea typeface="Oswald Regular"/>
                <a:cs typeface="Oswald Regular"/>
                <a:sym typeface="Oswald Regular"/>
              </a:defRPr>
            </a:lvl4pPr>
            <a:lvl5pPr lvl="4">
              <a:spcBef>
                <a:spcPts val="1600"/>
              </a:spcBef>
              <a:spcAft>
                <a:spcPts val="0"/>
              </a:spcAft>
              <a:buSzPts val="1400"/>
              <a:buFont typeface="Oswald Regular"/>
              <a:buNone/>
              <a:defRPr>
                <a:latin typeface="Oswald Regular"/>
                <a:ea typeface="Oswald Regular"/>
                <a:cs typeface="Oswald Regular"/>
                <a:sym typeface="Oswald Regular"/>
              </a:defRPr>
            </a:lvl5pPr>
            <a:lvl6pPr lvl="5">
              <a:spcBef>
                <a:spcPts val="1600"/>
              </a:spcBef>
              <a:spcAft>
                <a:spcPts val="0"/>
              </a:spcAft>
              <a:buSzPts val="1400"/>
              <a:buFont typeface="Oswald Regular"/>
              <a:buNone/>
              <a:defRPr>
                <a:latin typeface="Oswald Regular"/>
                <a:ea typeface="Oswald Regular"/>
                <a:cs typeface="Oswald Regular"/>
                <a:sym typeface="Oswald Regular"/>
              </a:defRPr>
            </a:lvl6pPr>
            <a:lvl7pPr lvl="6">
              <a:spcBef>
                <a:spcPts val="1600"/>
              </a:spcBef>
              <a:spcAft>
                <a:spcPts val="0"/>
              </a:spcAft>
              <a:buSzPts val="1400"/>
              <a:buFont typeface="Oswald Regular"/>
              <a:buNone/>
              <a:defRPr>
                <a:latin typeface="Oswald Regular"/>
                <a:ea typeface="Oswald Regular"/>
                <a:cs typeface="Oswald Regular"/>
                <a:sym typeface="Oswald Regular"/>
              </a:defRPr>
            </a:lvl7pPr>
            <a:lvl8pPr lvl="7">
              <a:spcBef>
                <a:spcPts val="1600"/>
              </a:spcBef>
              <a:spcAft>
                <a:spcPts val="0"/>
              </a:spcAft>
              <a:buSzPts val="1400"/>
              <a:buFont typeface="Oswald Regular"/>
              <a:buNone/>
              <a:defRPr>
                <a:latin typeface="Oswald Regular"/>
                <a:ea typeface="Oswald Regular"/>
                <a:cs typeface="Oswald Regular"/>
                <a:sym typeface="Oswald Regular"/>
              </a:defRPr>
            </a:lvl8pPr>
            <a:lvl9pPr lvl="8">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255" name="Google Shape;255;p14"/>
          <p:cNvSpPr txBox="1">
            <a:spLocks noGrp="1"/>
          </p:cNvSpPr>
          <p:nvPr>
            <p:ph type="title" idx="2" hasCustomPrompt="1"/>
          </p:nvPr>
        </p:nvSpPr>
        <p:spPr>
          <a:xfrm>
            <a:off x="1021363" y="1208692"/>
            <a:ext cx="757500" cy="96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DE4C4D"/>
                </a:solidFill>
                <a:latin typeface="Staatliches"/>
                <a:ea typeface="Staatliches"/>
                <a:cs typeface="Staatliches"/>
                <a:sym typeface="Staatliches"/>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6" name="Google Shape;256;p14"/>
          <p:cNvSpPr txBox="1">
            <a:spLocks noGrp="1"/>
          </p:cNvSpPr>
          <p:nvPr>
            <p:ph type="subTitle" idx="3"/>
          </p:nvPr>
        </p:nvSpPr>
        <p:spPr>
          <a:xfrm>
            <a:off x="1754174" y="1887172"/>
            <a:ext cx="22188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14"/>
          <p:cNvSpPr txBox="1">
            <a:spLocks noGrp="1"/>
          </p:cNvSpPr>
          <p:nvPr>
            <p:ph type="subTitle" idx="4"/>
          </p:nvPr>
        </p:nvSpPr>
        <p:spPr>
          <a:xfrm>
            <a:off x="5614638" y="1397767"/>
            <a:ext cx="25080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258" name="Google Shape;258;p14"/>
          <p:cNvSpPr txBox="1">
            <a:spLocks noGrp="1"/>
          </p:cNvSpPr>
          <p:nvPr>
            <p:ph type="title" idx="5" hasCustomPrompt="1"/>
          </p:nvPr>
        </p:nvSpPr>
        <p:spPr>
          <a:xfrm>
            <a:off x="4881838" y="1208692"/>
            <a:ext cx="757500" cy="96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DE4C4D"/>
                </a:solidFill>
                <a:latin typeface="Staatliches"/>
                <a:ea typeface="Staatliches"/>
                <a:cs typeface="Staatliches"/>
                <a:sym typeface="Staatliches"/>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9" name="Google Shape;259;p14"/>
          <p:cNvSpPr txBox="1">
            <a:spLocks noGrp="1"/>
          </p:cNvSpPr>
          <p:nvPr>
            <p:ph type="subTitle" idx="6"/>
          </p:nvPr>
        </p:nvSpPr>
        <p:spPr>
          <a:xfrm>
            <a:off x="5614649" y="1887172"/>
            <a:ext cx="22188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14"/>
          <p:cNvSpPr txBox="1">
            <a:spLocks noGrp="1"/>
          </p:cNvSpPr>
          <p:nvPr>
            <p:ph type="subTitle" idx="7"/>
          </p:nvPr>
        </p:nvSpPr>
        <p:spPr>
          <a:xfrm>
            <a:off x="1754163" y="2993900"/>
            <a:ext cx="25080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261" name="Google Shape;261;p14"/>
          <p:cNvSpPr txBox="1">
            <a:spLocks noGrp="1"/>
          </p:cNvSpPr>
          <p:nvPr>
            <p:ph type="title" idx="8" hasCustomPrompt="1"/>
          </p:nvPr>
        </p:nvSpPr>
        <p:spPr>
          <a:xfrm>
            <a:off x="1021363" y="2804825"/>
            <a:ext cx="757500" cy="96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DE4C4D"/>
                </a:solidFill>
                <a:latin typeface="Staatliches"/>
                <a:ea typeface="Staatliches"/>
                <a:cs typeface="Staatliches"/>
                <a:sym typeface="Staatliches"/>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2" name="Google Shape;262;p14"/>
          <p:cNvSpPr txBox="1">
            <a:spLocks noGrp="1"/>
          </p:cNvSpPr>
          <p:nvPr>
            <p:ph type="subTitle" idx="9"/>
          </p:nvPr>
        </p:nvSpPr>
        <p:spPr>
          <a:xfrm>
            <a:off x="1754174" y="3482814"/>
            <a:ext cx="22188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14"/>
          <p:cNvSpPr txBox="1">
            <a:spLocks noGrp="1"/>
          </p:cNvSpPr>
          <p:nvPr>
            <p:ph type="subTitle" idx="13"/>
          </p:nvPr>
        </p:nvSpPr>
        <p:spPr>
          <a:xfrm>
            <a:off x="5614638" y="2993900"/>
            <a:ext cx="25080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264" name="Google Shape;264;p14"/>
          <p:cNvSpPr txBox="1">
            <a:spLocks noGrp="1"/>
          </p:cNvSpPr>
          <p:nvPr>
            <p:ph type="title" idx="14" hasCustomPrompt="1"/>
          </p:nvPr>
        </p:nvSpPr>
        <p:spPr>
          <a:xfrm>
            <a:off x="4881838" y="2804825"/>
            <a:ext cx="757500" cy="96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DE4C4D"/>
                </a:solidFill>
                <a:latin typeface="Staatliches"/>
                <a:ea typeface="Staatliches"/>
                <a:cs typeface="Staatliches"/>
                <a:sym typeface="Staatliches"/>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65" name="Google Shape;265;p14"/>
          <p:cNvSpPr txBox="1">
            <a:spLocks noGrp="1"/>
          </p:cNvSpPr>
          <p:nvPr>
            <p:ph type="subTitle" idx="15"/>
          </p:nvPr>
        </p:nvSpPr>
        <p:spPr>
          <a:xfrm>
            <a:off x="5614649" y="3482814"/>
            <a:ext cx="22188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66" name="Google Shape;266;p14"/>
          <p:cNvGrpSpPr/>
          <p:nvPr/>
        </p:nvGrpSpPr>
        <p:grpSpPr>
          <a:xfrm>
            <a:off x="-42" y="4143562"/>
            <a:ext cx="1452701" cy="930045"/>
            <a:chOff x="-1172100" y="1818413"/>
            <a:chExt cx="717100" cy="459100"/>
          </a:xfrm>
        </p:grpSpPr>
        <p:sp>
          <p:nvSpPr>
            <p:cNvPr id="267" name="Google Shape;267;p14"/>
            <p:cNvSpPr/>
            <p:nvPr/>
          </p:nvSpPr>
          <p:spPr>
            <a:xfrm>
              <a:off x="-1172100" y="1954738"/>
              <a:ext cx="106550" cy="212200"/>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1100550" y="1914088"/>
              <a:ext cx="169125" cy="293500"/>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1168025" y="1914088"/>
              <a:ext cx="169125" cy="293500"/>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630625" y="1914088"/>
              <a:ext cx="26850" cy="27675"/>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698125" y="1914088"/>
              <a:ext cx="94350" cy="9432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172100" y="2022213"/>
              <a:ext cx="39050" cy="78075"/>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764775" y="1914088"/>
              <a:ext cx="161000" cy="293500"/>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98125" y="2113263"/>
              <a:ext cx="94350" cy="9432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30625" y="2180738"/>
              <a:ext cx="26850" cy="26850"/>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966400" y="1914088"/>
              <a:ext cx="169125" cy="293500"/>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103387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32250" y="1914088"/>
              <a:ext cx="169125" cy="293500"/>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89972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990800" y="1818413"/>
              <a:ext cx="535800" cy="459100"/>
            </a:xfrm>
            <a:custGeom>
              <a:avLst/>
              <a:gdLst/>
              <a:ahLst/>
              <a:cxnLst/>
              <a:rect l="l" t="t" r="r" b="b"/>
              <a:pathLst>
                <a:path w="21432" h="18364" extrusionOk="0">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4"/>
          <p:cNvSpPr/>
          <p:nvPr/>
        </p:nvSpPr>
        <p:spPr>
          <a:xfrm>
            <a:off x="8439900" y="192754"/>
            <a:ext cx="344101" cy="344101"/>
          </a:xfrm>
          <a:custGeom>
            <a:avLst/>
            <a:gdLst/>
            <a:ahLst/>
            <a:cxnLst/>
            <a:rect l="l" t="t" r="r" b="b"/>
            <a:pathLst>
              <a:path w="1660" h="1660" extrusionOk="0">
                <a:moveTo>
                  <a:pt x="1" y="1"/>
                </a:moveTo>
                <a:lnTo>
                  <a:pt x="1" y="1659"/>
                </a:lnTo>
                <a:lnTo>
                  <a:pt x="1659" y="1659"/>
                </a:lnTo>
                <a:lnTo>
                  <a:pt x="1659"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8439900" y="1102755"/>
            <a:ext cx="344101" cy="344101"/>
          </a:xfrm>
          <a:custGeom>
            <a:avLst/>
            <a:gdLst/>
            <a:ahLst/>
            <a:cxnLst/>
            <a:rect l="l" t="t" r="r" b="b"/>
            <a:pathLst>
              <a:path w="1660" h="1660" fill="none" extrusionOk="0">
                <a:moveTo>
                  <a:pt x="1" y="1"/>
                </a:moveTo>
                <a:lnTo>
                  <a:pt x="1659" y="1"/>
                </a:lnTo>
                <a:lnTo>
                  <a:pt x="1659" y="1659"/>
                </a:lnTo>
                <a:lnTo>
                  <a:pt x="1" y="1659"/>
                </a:lnTo>
                <a:close/>
              </a:path>
            </a:pathLst>
          </a:custGeom>
          <a:noFill/>
          <a:ln w="38100" cap="flat" cmpd="sng">
            <a:solidFill>
              <a:srgbClr val="DE4C4D"/>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283"/>
        <p:cNvGrpSpPr/>
        <p:nvPr/>
      </p:nvGrpSpPr>
      <p:grpSpPr>
        <a:xfrm>
          <a:off x="0" y="0"/>
          <a:ext cx="0" cy="0"/>
          <a:chOff x="0" y="0"/>
          <a:chExt cx="0" cy="0"/>
        </a:xfrm>
      </p:grpSpPr>
      <p:sp>
        <p:nvSpPr>
          <p:cNvPr id="284" name="Google Shape;284;p15"/>
          <p:cNvSpPr txBox="1">
            <a:spLocks noGrp="1"/>
          </p:cNvSpPr>
          <p:nvPr>
            <p:ph type="title"/>
          </p:nvPr>
        </p:nvSpPr>
        <p:spPr>
          <a:xfrm>
            <a:off x="713225" y="385287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4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5" name="Google Shape;285;p15"/>
          <p:cNvSpPr txBox="1">
            <a:spLocks noGrp="1"/>
          </p:cNvSpPr>
          <p:nvPr>
            <p:ph type="subTitle" idx="1"/>
          </p:nvPr>
        </p:nvSpPr>
        <p:spPr>
          <a:xfrm>
            <a:off x="713225" y="937375"/>
            <a:ext cx="4327500" cy="2316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6" name="Google Shape;286;p15"/>
          <p:cNvSpPr/>
          <p:nvPr/>
        </p:nvSpPr>
        <p:spPr>
          <a:xfrm>
            <a:off x="5490015" y="2833196"/>
            <a:ext cx="1777325" cy="1775384"/>
          </a:xfrm>
          <a:custGeom>
            <a:avLst/>
            <a:gdLst/>
            <a:ahLst/>
            <a:cxnLst/>
            <a:rect l="l" t="t" r="r" b="b"/>
            <a:pathLst>
              <a:path w="29301" h="29269" extrusionOk="0">
                <a:moveTo>
                  <a:pt x="0" y="1"/>
                </a:moveTo>
                <a:lnTo>
                  <a:pt x="0" y="29268"/>
                </a:lnTo>
                <a:lnTo>
                  <a:pt x="29300" y="29268"/>
                </a:lnTo>
                <a:lnTo>
                  <a:pt x="29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5"/>
          <p:cNvGrpSpPr/>
          <p:nvPr/>
        </p:nvGrpSpPr>
        <p:grpSpPr>
          <a:xfrm>
            <a:off x="6389623" y="1230340"/>
            <a:ext cx="2252767" cy="2288747"/>
            <a:chOff x="2082275" y="3307545"/>
            <a:chExt cx="883750" cy="897830"/>
          </a:xfrm>
        </p:grpSpPr>
        <p:sp>
          <p:nvSpPr>
            <p:cNvPr id="288" name="Google Shape;288;p15"/>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2529960" y="3307545"/>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5"/>
          <p:cNvSpPr/>
          <p:nvPr/>
        </p:nvSpPr>
        <p:spPr>
          <a:xfrm>
            <a:off x="-46112" y="303511"/>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3">
    <p:spTree>
      <p:nvGrpSpPr>
        <p:cNvPr id="1" name="Shape 306"/>
        <p:cNvGrpSpPr/>
        <p:nvPr/>
      </p:nvGrpSpPr>
      <p:grpSpPr>
        <a:xfrm>
          <a:off x="0" y="0"/>
          <a:ext cx="0" cy="0"/>
          <a:chOff x="0" y="0"/>
          <a:chExt cx="0" cy="0"/>
        </a:xfrm>
      </p:grpSpPr>
      <p:sp>
        <p:nvSpPr>
          <p:cNvPr id="307" name="Google Shape;307;p16"/>
          <p:cNvSpPr txBox="1">
            <a:spLocks noGrp="1"/>
          </p:cNvSpPr>
          <p:nvPr>
            <p:ph type="title"/>
          </p:nvPr>
        </p:nvSpPr>
        <p:spPr>
          <a:xfrm>
            <a:off x="713225" y="349712"/>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8" name="Google Shape;308;p16"/>
          <p:cNvSpPr txBox="1">
            <a:spLocks noGrp="1"/>
          </p:cNvSpPr>
          <p:nvPr>
            <p:ph type="subTitle" idx="1"/>
          </p:nvPr>
        </p:nvSpPr>
        <p:spPr>
          <a:xfrm>
            <a:off x="713225" y="1932250"/>
            <a:ext cx="3636300" cy="197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09" name="Google Shape;309;p16"/>
          <p:cNvSpPr txBox="1">
            <a:spLocks noGrp="1"/>
          </p:cNvSpPr>
          <p:nvPr>
            <p:ph type="subTitle" idx="2"/>
          </p:nvPr>
        </p:nvSpPr>
        <p:spPr>
          <a:xfrm>
            <a:off x="4572000" y="1932250"/>
            <a:ext cx="3639300" cy="19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10" name="Google Shape;310;p16"/>
          <p:cNvSpPr txBox="1">
            <a:spLocks noGrp="1"/>
          </p:cNvSpPr>
          <p:nvPr>
            <p:ph type="subTitle" idx="3"/>
          </p:nvPr>
        </p:nvSpPr>
        <p:spPr>
          <a:xfrm>
            <a:off x="713225" y="1375754"/>
            <a:ext cx="3636300" cy="5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4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1" name="Google Shape;311;p16"/>
          <p:cNvSpPr txBox="1">
            <a:spLocks noGrp="1"/>
          </p:cNvSpPr>
          <p:nvPr>
            <p:ph type="subTitle" idx="4"/>
          </p:nvPr>
        </p:nvSpPr>
        <p:spPr>
          <a:xfrm>
            <a:off x="4572000" y="1375754"/>
            <a:ext cx="3639300" cy="5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400"/>
              <a:buFont typeface="Staatliches"/>
              <a:buNone/>
              <a:defRPr sz="2400">
                <a:solidFill>
                  <a:schemeClr val="lt2"/>
                </a:solidFill>
                <a:latin typeface="Staatliches"/>
                <a:ea typeface="Staatliches"/>
                <a:cs typeface="Staatliches"/>
                <a:sym typeface="Staatliche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2">
    <p:spTree>
      <p:nvGrpSpPr>
        <p:cNvPr id="1" name="Shape 312"/>
        <p:cNvGrpSpPr/>
        <p:nvPr/>
      </p:nvGrpSpPr>
      <p:grpSpPr>
        <a:xfrm>
          <a:off x="0" y="0"/>
          <a:ext cx="0" cy="0"/>
          <a:chOff x="0" y="0"/>
          <a:chExt cx="0" cy="0"/>
        </a:xfrm>
      </p:grpSpPr>
      <p:sp>
        <p:nvSpPr>
          <p:cNvPr id="313" name="Google Shape;313;p17"/>
          <p:cNvSpPr txBox="1">
            <a:spLocks noGrp="1"/>
          </p:cNvSpPr>
          <p:nvPr>
            <p:ph type="title"/>
          </p:nvPr>
        </p:nvSpPr>
        <p:spPr>
          <a:xfrm>
            <a:off x="713225" y="349850"/>
            <a:ext cx="772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7"/>
          <p:cNvSpPr txBox="1">
            <a:spLocks noGrp="1"/>
          </p:cNvSpPr>
          <p:nvPr>
            <p:ph type="subTitle" idx="1"/>
          </p:nvPr>
        </p:nvSpPr>
        <p:spPr>
          <a:xfrm>
            <a:off x="4012127" y="1247375"/>
            <a:ext cx="3856800" cy="6420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a:spcBef>
                <a:spcPts val="1600"/>
              </a:spcBef>
              <a:spcAft>
                <a:spcPts val="0"/>
              </a:spcAft>
              <a:buSzPts val="1400"/>
              <a:buFont typeface="Oswald Regular"/>
              <a:buNone/>
              <a:defRPr>
                <a:latin typeface="Oswald Regular"/>
                <a:ea typeface="Oswald Regular"/>
                <a:cs typeface="Oswald Regular"/>
                <a:sym typeface="Oswald Regular"/>
              </a:defRPr>
            </a:lvl2pPr>
            <a:lvl3pPr lvl="2">
              <a:spcBef>
                <a:spcPts val="1600"/>
              </a:spcBef>
              <a:spcAft>
                <a:spcPts val="0"/>
              </a:spcAft>
              <a:buSzPts val="1400"/>
              <a:buFont typeface="Oswald Regular"/>
              <a:buNone/>
              <a:defRPr>
                <a:latin typeface="Oswald Regular"/>
                <a:ea typeface="Oswald Regular"/>
                <a:cs typeface="Oswald Regular"/>
                <a:sym typeface="Oswald Regular"/>
              </a:defRPr>
            </a:lvl3pPr>
            <a:lvl4pPr lvl="3">
              <a:spcBef>
                <a:spcPts val="1600"/>
              </a:spcBef>
              <a:spcAft>
                <a:spcPts val="0"/>
              </a:spcAft>
              <a:buSzPts val="1400"/>
              <a:buFont typeface="Oswald Regular"/>
              <a:buNone/>
              <a:defRPr>
                <a:latin typeface="Oswald Regular"/>
                <a:ea typeface="Oswald Regular"/>
                <a:cs typeface="Oswald Regular"/>
                <a:sym typeface="Oswald Regular"/>
              </a:defRPr>
            </a:lvl4pPr>
            <a:lvl5pPr lvl="4">
              <a:spcBef>
                <a:spcPts val="1600"/>
              </a:spcBef>
              <a:spcAft>
                <a:spcPts val="0"/>
              </a:spcAft>
              <a:buSzPts val="1400"/>
              <a:buFont typeface="Oswald Regular"/>
              <a:buNone/>
              <a:defRPr>
                <a:latin typeface="Oswald Regular"/>
                <a:ea typeface="Oswald Regular"/>
                <a:cs typeface="Oswald Regular"/>
                <a:sym typeface="Oswald Regular"/>
              </a:defRPr>
            </a:lvl5pPr>
            <a:lvl6pPr lvl="5">
              <a:spcBef>
                <a:spcPts val="1600"/>
              </a:spcBef>
              <a:spcAft>
                <a:spcPts val="0"/>
              </a:spcAft>
              <a:buSzPts val="1400"/>
              <a:buFont typeface="Oswald Regular"/>
              <a:buNone/>
              <a:defRPr>
                <a:latin typeface="Oswald Regular"/>
                <a:ea typeface="Oswald Regular"/>
                <a:cs typeface="Oswald Regular"/>
                <a:sym typeface="Oswald Regular"/>
              </a:defRPr>
            </a:lvl6pPr>
            <a:lvl7pPr lvl="6">
              <a:spcBef>
                <a:spcPts val="1600"/>
              </a:spcBef>
              <a:spcAft>
                <a:spcPts val="0"/>
              </a:spcAft>
              <a:buSzPts val="1400"/>
              <a:buFont typeface="Oswald Regular"/>
              <a:buNone/>
              <a:defRPr>
                <a:latin typeface="Oswald Regular"/>
                <a:ea typeface="Oswald Regular"/>
                <a:cs typeface="Oswald Regular"/>
                <a:sym typeface="Oswald Regular"/>
              </a:defRPr>
            </a:lvl7pPr>
            <a:lvl8pPr lvl="7">
              <a:spcBef>
                <a:spcPts val="1600"/>
              </a:spcBef>
              <a:spcAft>
                <a:spcPts val="0"/>
              </a:spcAft>
              <a:buSzPts val="1400"/>
              <a:buFont typeface="Oswald Regular"/>
              <a:buNone/>
              <a:defRPr>
                <a:latin typeface="Oswald Regular"/>
                <a:ea typeface="Oswald Regular"/>
                <a:cs typeface="Oswald Regular"/>
                <a:sym typeface="Oswald Regular"/>
              </a:defRPr>
            </a:lvl8pPr>
            <a:lvl9pPr lvl="8">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15" name="Google Shape;315;p17"/>
          <p:cNvSpPr txBox="1">
            <a:spLocks noGrp="1"/>
          </p:cNvSpPr>
          <p:nvPr>
            <p:ph type="subTitle" idx="2"/>
          </p:nvPr>
        </p:nvSpPr>
        <p:spPr>
          <a:xfrm>
            <a:off x="4012125" y="1733175"/>
            <a:ext cx="4427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17"/>
          <p:cNvSpPr txBox="1">
            <a:spLocks noGrp="1"/>
          </p:cNvSpPr>
          <p:nvPr>
            <p:ph type="subTitle" idx="3"/>
          </p:nvPr>
        </p:nvSpPr>
        <p:spPr>
          <a:xfrm>
            <a:off x="4012127" y="2540613"/>
            <a:ext cx="38568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17" name="Google Shape;317;p17"/>
          <p:cNvSpPr txBox="1">
            <a:spLocks noGrp="1"/>
          </p:cNvSpPr>
          <p:nvPr>
            <p:ph type="subTitle" idx="4"/>
          </p:nvPr>
        </p:nvSpPr>
        <p:spPr>
          <a:xfrm>
            <a:off x="4012125" y="3026413"/>
            <a:ext cx="4427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17"/>
          <p:cNvSpPr txBox="1">
            <a:spLocks noGrp="1"/>
          </p:cNvSpPr>
          <p:nvPr>
            <p:ph type="subTitle" idx="5"/>
          </p:nvPr>
        </p:nvSpPr>
        <p:spPr>
          <a:xfrm>
            <a:off x="4012127" y="3833850"/>
            <a:ext cx="38568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swald Regular"/>
              <a:buNone/>
              <a:defRPr sz="2400">
                <a:solidFill>
                  <a:srgbClr val="1500B1"/>
                </a:solidFill>
                <a:latin typeface="Staatliches"/>
                <a:ea typeface="Staatliches"/>
                <a:cs typeface="Staatliches"/>
                <a:sym typeface="Staatliches"/>
              </a:defRPr>
            </a:lvl1pPr>
            <a:lvl2pPr lvl="1" rtl="0">
              <a:spcBef>
                <a:spcPts val="1600"/>
              </a:spcBef>
              <a:spcAft>
                <a:spcPts val="0"/>
              </a:spcAft>
              <a:buSzPts val="1400"/>
              <a:buFont typeface="Oswald Regular"/>
              <a:buNone/>
              <a:defRPr>
                <a:latin typeface="Oswald Regular"/>
                <a:ea typeface="Oswald Regular"/>
                <a:cs typeface="Oswald Regular"/>
                <a:sym typeface="Oswald Regular"/>
              </a:defRPr>
            </a:lvl2pPr>
            <a:lvl3pPr lvl="2" rtl="0">
              <a:spcBef>
                <a:spcPts val="1600"/>
              </a:spcBef>
              <a:spcAft>
                <a:spcPts val="0"/>
              </a:spcAft>
              <a:buSzPts val="1400"/>
              <a:buFont typeface="Oswald Regular"/>
              <a:buNone/>
              <a:defRPr>
                <a:latin typeface="Oswald Regular"/>
                <a:ea typeface="Oswald Regular"/>
                <a:cs typeface="Oswald Regular"/>
                <a:sym typeface="Oswald Regular"/>
              </a:defRPr>
            </a:lvl3pPr>
            <a:lvl4pPr lvl="3" rtl="0">
              <a:spcBef>
                <a:spcPts val="1600"/>
              </a:spcBef>
              <a:spcAft>
                <a:spcPts val="0"/>
              </a:spcAft>
              <a:buSzPts val="1400"/>
              <a:buFont typeface="Oswald Regular"/>
              <a:buNone/>
              <a:defRPr>
                <a:latin typeface="Oswald Regular"/>
                <a:ea typeface="Oswald Regular"/>
                <a:cs typeface="Oswald Regular"/>
                <a:sym typeface="Oswald Regular"/>
              </a:defRPr>
            </a:lvl4pPr>
            <a:lvl5pPr lvl="4" rtl="0">
              <a:spcBef>
                <a:spcPts val="1600"/>
              </a:spcBef>
              <a:spcAft>
                <a:spcPts val="0"/>
              </a:spcAft>
              <a:buSzPts val="1400"/>
              <a:buFont typeface="Oswald Regular"/>
              <a:buNone/>
              <a:defRPr>
                <a:latin typeface="Oswald Regular"/>
                <a:ea typeface="Oswald Regular"/>
                <a:cs typeface="Oswald Regular"/>
                <a:sym typeface="Oswald Regular"/>
              </a:defRPr>
            </a:lvl5pPr>
            <a:lvl6pPr lvl="5" rtl="0">
              <a:spcBef>
                <a:spcPts val="1600"/>
              </a:spcBef>
              <a:spcAft>
                <a:spcPts val="0"/>
              </a:spcAft>
              <a:buSzPts val="1400"/>
              <a:buFont typeface="Oswald Regular"/>
              <a:buNone/>
              <a:defRPr>
                <a:latin typeface="Oswald Regular"/>
                <a:ea typeface="Oswald Regular"/>
                <a:cs typeface="Oswald Regular"/>
                <a:sym typeface="Oswald Regular"/>
              </a:defRPr>
            </a:lvl6pPr>
            <a:lvl7pPr lvl="6" rtl="0">
              <a:spcBef>
                <a:spcPts val="1600"/>
              </a:spcBef>
              <a:spcAft>
                <a:spcPts val="0"/>
              </a:spcAft>
              <a:buSzPts val="1400"/>
              <a:buFont typeface="Oswald Regular"/>
              <a:buNone/>
              <a:defRPr>
                <a:latin typeface="Oswald Regular"/>
                <a:ea typeface="Oswald Regular"/>
                <a:cs typeface="Oswald Regular"/>
                <a:sym typeface="Oswald Regular"/>
              </a:defRPr>
            </a:lvl7pPr>
            <a:lvl8pPr lvl="7" rtl="0">
              <a:spcBef>
                <a:spcPts val="1600"/>
              </a:spcBef>
              <a:spcAft>
                <a:spcPts val="0"/>
              </a:spcAft>
              <a:buSzPts val="1400"/>
              <a:buFont typeface="Oswald Regular"/>
              <a:buNone/>
              <a:defRPr>
                <a:latin typeface="Oswald Regular"/>
                <a:ea typeface="Oswald Regular"/>
                <a:cs typeface="Oswald Regular"/>
                <a:sym typeface="Oswald Regular"/>
              </a:defRPr>
            </a:lvl8pPr>
            <a:lvl9pPr lvl="8" rtl="0">
              <a:spcBef>
                <a:spcPts val="1600"/>
              </a:spcBef>
              <a:spcAft>
                <a:spcPts val="1600"/>
              </a:spcAft>
              <a:buSzPts val="1400"/>
              <a:buFont typeface="Oswald Regular"/>
              <a:buNone/>
              <a:defRPr>
                <a:latin typeface="Oswald Regular"/>
                <a:ea typeface="Oswald Regular"/>
                <a:cs typeface="Oswald Regular"/>
                <a:sym typeface="Oswald Regular"/>
              </a:defRPr>
            </a:lvl9pPr>
          </a:lstStyle>
          <a:p>
            <a:endParaRPr/>
          </a:p>
        </p:txBody>
      </p:sp>
      <p:sp>
        <p:nvSpPr>
          <p:cNvPr id="319" name="Google Shape;319;p17"/>
          <p:cNvSpPr txBox="1">
            <a:spLocks noGrp="1"/>
          </p:cNvSpPr>
          <p:nvPr>
            <p:ph type="subTitle" idx="6"/>
          </p:nvPr>
        </p:nvSpPr>
        <p:spPr>
          <a:xfrm>
            <a:off x="4012125" y="4319650"/>
            <a:ext cx="4427700" cy="4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17"/>
          <p:cNvSpPr/>
          <p:nvPr/>
        </p:nvSpPr>
        <p:spPr>
          <a:xfrm>
            <a:off x="7666875" y="566928"/>
            <a:ext cx="1477121"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7"/>
          <p:cNvGrpSpPr/>
          <p:nvPr/>
        </p:nvGrpSpPr>
        <p:grpSpPr>
          <a:xfrm>
            <a:off x="-592377" y="3155113"/>
            <a:ext cx="2252767" cy="2286674"/>
            <a:chOff x="2082275" y="3308359"/>
            <a:chExt cx="883750" cy="897016"/>
          </a:xfrm>
        </p:grpSpPr>
        <p:sp>
          <p:nvSpPr>
            <p:cNvPr id="322" name="Google Shape;322;p17"/>
            <p:cNvSpPr/>
            <p:nvPr/>
          </p:nvSpPr>
          <p:spPr>
            <a:xfrm>
              <a:off x="2171700" y="3485050"/>
              <a:ext cx="631725" cy="630900"/>
            </a:xfrm>
            <a:custGeom>
              <a:avLst/>
              <a:gdLst/>
              <a:ahLst/>
              <a:cxnLst/>
              <a:rect l="l" t="t" r="r" b="b"/>
              <a:pathLst>
                <a:path w="25269" h="25236" extrusionOk="0">
                  <a:moveTo>
                    <a:pt x="358" y="0"/>
                  </a:moveTo>
                  <a:cubicBezTo>
                    <a:pt x="228" y="131"/>
                    <a:pt x="131" y="293"/>
                    <a:pt x="1" y="423"/>
                  </a:cubicBezTo>
                  <a:lnTo>
                    <a:pt x="24813" y="25236"/>
                  </a:lnTo>
                  <a:lnTo>
                    <a:pt x="25268" y="24878"/>
                  </a:lnTo>
                  <a:lnTo>
                    <a:pt x="358"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2096900" y="3636275"/>
              <a:ext cx="554500" cy="555275"/>
            </a:xfrm>
            <a:custGeom>
              <a:avLst/>
              <a:gdLst/>
              <a:ahLst/>
              <a:cxnLst/>
              <a:rect l="l" t="t" r="r" b="b"/>
              <a:pathLst>
                <a:path w="22180" h="22211" extrusionOk="0">
                  <a:moveTo>
                    <a:pt x="163" y="0"/>
                  </a:moveTo>
                  <a:cubicBezTo>
                    <a:pt x="98" y="228"/>
                    <a:pt x="33" y="423"/>
                    <a:pt x="1" y="650"/>
                  </a:cubicBezTo>
                  <a:lnTo>
                    <a:pt x="21561" y="22211"/>
                  </a:lnTo>
                  <a:cubicBezTo>
                    <a:pt x="21789" y="22178"/>
                    <a:pt x="21984" y="22113"/>
                    <a:pt x="22179" y="22048"/>
                  </a:cubicBezTo>
                  <a:lnTo>
                    <a:pt x="16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2140800" y="3529775"/>
              <a:ext cx="617100" cy="617075"/>
            </a:xfrm>
            <a:custGeom>
              <a:avLst/>
              <a:gdLst/>
              <a:ahLst/>
              <a:cxnLst/>
              <a:rect l="l" t="t" r="r" b="b"/>
              <a:pathLst>
                <a:path w="24684" h="24683" extrusionOk="0">
                  <a:moveTo>
                    <a:pt x="294" y="0"/>
                  </a:moveTo>
                  <a:cubicBezTo>
                    <a:pt x="196" y="163"/>
                    <a:pt x="98" y="325"/>
                    <a:pt x="1" y="520"/>
                  </a:cubicBezTo>
                  <a:lnTo>
                    <a:pt x="24195" y="24682"/>
                  </a:lnTo>
                  <a:cubicBezTo>
                    <a:pt x="24358" y="24585"/>
                    <a:pt x="24521" y="24487"/>
                    <a:pt x="24683" y="24390"/>
                  </a:cubicBezTo>
                  <a:lnTo>
                    <a:pt x="29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2116425" y="3580175"/>
              <a:ext cx="591875" cy="591875"/>
            </a:xfrm>
            <a:custGeom>
              <a:avLst/>
              <a:gdLst/>
              <a:ahLst/>
              <a:cxnLst/>
              <a:rect l="l" t="t" r="r" b="b"/>
              <a:pathLst>
                <a:path w="23675" h="23675" extrusionOk="0">
                  <a:moveTo>
                    <a:pt x="228" y="0"/>
                  </a:moveTo>
                  <a:cubicBezTo>
                    <a:pt x="163" y="195"/>
                    <a:pt x="65" y="358"/>
                    <a:pt x="0" y="553"/>
                  </a:cubicBezTo>
                  <a:lnTo>
                    <a:pt x="23122" y="23674"/>
                  </a:lnTo>
                  <a:cubicBezTo>
                    <a:pt x="23317" y="23609"/>
                    <a:pt x="23512" y="23544"/>
                    <a:pt x="23675" y="23447"/>
                  </a:cubicBezTo>
                  <a:lnTo>
                    <a:pt x="228"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2084700" y="3699675"/>
              <a:ext cx="504100" cy="503275"/>
            </a:xfrm>
            <a:custGeom>
              <a:avLst/>
              <a:gdLst/>
              <a:ahLst/>
              <a:cxnLst/>
              <a:rect l="l" t="t" r="r" b="b"/>
              <a:pathLst>
                <a:path w="20164" h="20131" extrusionOk="0">
                  <a:moveTo>
                    <a:pt x="99" y="1"/>
                  </a:moveTo>
                  <a:cubicBezTo>
                    <a:pt x="66" y="228"/>
                    <a:pt x="33" y="456"/>
                    <a:pt x="1" y="716"/>
                  </a:cubicBezTo>
                  <a:lnTo>
                    <a:pt x="19448" y="20130"/>
                  </a:lnTo>
                  <a:cubicBezTo>
                    <a:pt x="19675" y="20130"/>
                    <a:pt x="19903" y="20098"/>
                    <a:pt x="20163" y="20065"/>
                  </a:cubicBezTo>
                  <a:lnTo>
                    <a:pt x="99"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2207475" y="3444400"/>
              <a:ext cx="635775" cy="636600"/>
            </a:xfrm>
            <a:custGeom>
              <a:avLst/>
              <a:gdLst/>
              <a:ahLst/>
              <a:cxnLst/>
              <a:rect l="l" t="t" r="r" b="b"/>
              <a:pathLst>
                <a:path w="25431" h="25464" extrusionOk="0">
                  <a:moveTo>
                    <a:pt x="391" y="0"/>
                  </a:moveTo>
                  <a:cubicBezTo>
                    <a:pt x="326" y="66"/>
                    <a:pt x="261" y="131"/>
                    <a:pt x="196" y="196"/>
                  </a:cubicBezTo>
                  <a:lnTo>
                    <a:pt x="0" y="391"/>
                  </a:lnTo>
                  <a:lnTo>
                    <a:pt x="25041" y="25463"/>
                  </a:lnTo>
                  <a:lnTo>
                    <a:pt x="25236" y="25268"/>
                  </a:lnTo>
                  <a:lnTo>
                    <a:pt x="25431" y="25073"/>
                  </a:lnTo>
                  <a:lnTo>
                    <a:pt x="391"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2082275" y="3772025"/>
              <a:ext cx="433350" cy="433350"/>
            </a:xfrm>
            <a:custGeom>
              <a:avLst/>
              <a:gdLst/>
              <a:ahLst/>
              <a:cxnLst/>
              <a:rect l="l" t="t" r="r" b="b"/>
              <a:pathLst>
                <a:path w="17334" h="17334" extrusionOk="0">
                  <a:moveTo>
                    <a:pt x="0" y="1"/>
                  </a:moveTo>
                  <a:cubicBezTo>
                    <a:pt x="0" y="294"/>
                    <a:pt x="0" y="554"/>
                    <a:pt x="65" y="814"/>
                  </a:cubicBezTo>
                  <a:lnTo>
                    <a:pt x="16520" y="17301"/>
                  </a:lnTo>
                  <a:cubicBezTo>
                    <a:pt x="16781" y="17301"/>
                    <a:pt x="17041" y="17334"/>
                    <a:pt x="17333" y="17334"/>
                  </a:cubicBezTo>
                  <a:lnTo>
                    <a:pt x="0"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2093650" y="3859825"/>
              <a:ext cx="334175" cy="334975"/>
            </a:xfrm>
            <a:custGeom>
              <a:avLst/>
              <a:gdLst/>
              <a:ahLst/>
              <a:cxnLst/>
              <a:rect l="l" t="t" r="r" b="b"/>
              <a:pathLst>
                <a:path w="13367" h="13399" extrusionOk="0">
                  <a:moveTo>
                    <a:pt x="1" y="1"/>
                  </a:moveTo>
                  <a:cubicBezTo>
                    <a:pt x="66" y="359"/>
                    <a:pt x="163" y="716"/>
                    <a:pt x="261" y="1074"/>
                  </a:cubicBezTo>
                  <a:lnTo>
                    <a:pt x="12326" y="13139"/>
                  </a:lnTo>
                  <a:cubicBezTo>
                    <a:pt x="12651" y="13236"/>
                    <a:pt x="13009" y="13334"/>
                    <a:pt x="13366" y="13399"/>
                  </a:cubicBezTo>
                  <a:lnTo>
                    <a:pt x="1"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2529645" y="3312020"/>
              <a:ext cx="432525" cy="433325"/>
            </a:xfrm>
            <a:custGeom>
              <a:avLst/>
              <a:gdLst/>
              <a:ahLst/>
              <a:cxnLst/>
              <a:rect l="l" t="t" r="r" b="b"/>
              <a:pathLst>
                <a:path w="17301" h="17333" extrusionOk="0">
                  <a:moveTo>
                    <a:pt x="0" y="0"/>
                  </a:moveTo>
                  <a:lnTo>
                    <a:pt x="17301" y="17333"/>
                  </a:lnTo>
                  <a:cubicBezTo>
                    <a:pt x="17301" y="17040"/>
                    <a:pt x="17301" y="16780"/>
                    <a:pt x="17268" y="16520"/>
                  </a:cubicBezTo>
                  <a:lnTo>
                    <a:pt x="813" y="33"/>
                  </a:lnTo>
                  <a:lnTo>
                    <a:pt x="0"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2462750" y="3322450"/>
              <a:ext cx="503275" cy="503275"/>
            </a:xfrm>
            <a:custGeom>
              <a:avLst/>
              <a:gdLst/>
              <a:ahLst/>
              <a:cxnLst/>
              <a:rect l="l" t="t" r="r" b="b"/>
              <a:pathLst>
                <a:path w="20131" h="20131" extrusionOk="0">
                  <a:moveTo>
                    <a:pt x="684" y="1"/>
                  </a:moveTo>
                  <a:lnTo>
                    <a:pt x="1" y="66"/>
                  </a:lnTo>
                  <a:lnTo>
                    <a:pt x="20065" y="20130"/>
                  </a:lnTo>
                  <a:cubicBezTo>
                    <a:pt x="20098" y="19902"/>
                    <a:pt x="20098" y="19675"/>
                    <a:pt x="20130" y="19415"/>
                  </a:cubicBezTo>
                  <a:lnTo>
                    <a:pt x="684"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2144050" y="3987475"/>
              <a:ext cx="156125" cy="156925"/>
            </a:xfrm>
            <a:custGeom>
              <a:avLst/>
              <a:gdLst/>
              <a:ahLst/>
              <a:cxnLst/>
              <a:rect l="l" t="t" r="r" b="b"/>
              <a:pathLst>
                <a:path w="6245" h="6277" extrusionOk="0">
                  <a:moveTo>
                    <a:pt x="1" y="1"/>
                  </a:moveTo>
                  <a:lnTo>
                    <a:pt x="1" y="1"/>
                  </a:lnTo>
                  <a:cubicBezTo>
                    <a:pt x="1529" y="2602"/>
                    <a:pt x="3676" y="4748"/>
                    <a:pt x="6245" y="6277"/>
                  </a:cubicBezTo>
                  <a:lnTo>
                    <a:pt x="1"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2605250" y="3308359"/>
              <a:ext cx="335000" cy="334975"/>
            </a:xfrm>
            <a:custGeom>
              <a:avLst/>
              <a:gdLst/>
              <a:ahLst/>
              <a:cxnLst/>
              <a:rect l="l" t="t" r="r" b="b"/>
              <a:pathLst>
                <a:path w="13400" h="13399" extrusionOk="0">
                  <a:moveTo>
                    <a:pt x="1" y="1"/>
                  </a:moveTo>
                  <a:lnTo>
                    <a:pt x="13399" y="13399"/>
                  </a:lnTo>
                  <a:cubicBezTo>
                    <a:pt x="13302" y="13041"/>
                    <a:pt x="13204" y="12683"/>
                    <a:pt x="13106" y="12326"/>
                  </a:cubicBezTo>
                  <a:lnTo>
                    <a:pt x="1074" y="261"/>
                  </a:lnTo>
                  <a:cubicBezTo>
                    <a:pt x="716" y="163"/>
                    <a:pt x="359" y="66"/>
                    <a:pt x="1" y="1"/>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2732900" y="3358759"/>
              <a:ext cx="156925" cy="156950"/>
            </a:xfrm>
            <a:custGeom>
              <a:avLst/>
              <a:gdLst/>
              <a:ahLst/>
              <a:cxnLst/>
              <a:rect l="l" t="t" r="r" b="b"/>
              <a:pathLst>
                <a:path w="6277" h="6278" extrusionOk="0">
                  <a:moveTo>
                    <a:pt x="1" y="1"/>
                  </a:moveTo>
                  <a:lnTo>
                    <a:pt x="6277" y="6277"/>
                  </a:lnTo>
                  <a:cubicBezTo>
                    <a:pt x="4748" y="3676"/>
                    <a:pt x="2570" y="1529"/>
                    <a:pt x="1" y="1"/>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2292850" y="3378550"/>
              <a:ext cx="617075" cy="617075"/>
            </a:xfrm>
            <a:custGeom>
              <a:avLst/>
              <a:gdLst/>
              <a:ahLst/>
              <a:cxnLst/>
              <a:rect l="l" t="t" r="r" b="b"/>
              <a:pathLst>
                <a:path w="24683" h="24683" extrusionOk="0">
                  <a:moveTo>
                    <a:pt x="488" y="0"/>
                  </a:moveTo>
                  <a:cubicBezTo>
                    <a:pt x="325" y="98"/>
                    <a:pt x="163" y="196"/>
                    <a:pt x="0" y="293"/>
                  </a:cubicBezTo>
                  <a:lnTo>
                    <a:pt x="24390" y="24683"/>
                  </a:lnTo>
                  <a:cubicBezTo>
                    <a:pt x="24487" y="24520"/>
                    <a:pt x="24585" y="24358"/>
                    <a:pt x="24682" y="24195"/>
                  </a:cubicBezTo>
                  <a:lnTo>
                    <a:pt x="488"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2247300" y="3409450"/>
              <a:ext cx="631725" cy="630900"/>
            </a:xfrm>
            <a:custGeom>
              <a:avLst/>
              <a:gdLst/>
              <a:ahLst/>
              <a:cxnLst/>
              <a:rect l="l" t="t" r="r" b="b"/>
              <a:pathLst>
                <a:path w="25269" h="25236" extrusionOk="0">
                  <a:moveTo>
                    <a:pt x="456" y="0"/>
                  </a:moveTo>
                  <a:cubicBezTo>
                    <a:pt x="326" y="98"/>
                    <a:pt x="164" y="228"/>
                    <a:pt x="1" y="325"/>
                  </a:cubicBezTo>
                  <a:lnTo>
                    <a:pt x="24943" y="25235"/>
                  </a:lnTo>
                  <a:cubicBezTo>
                    <a:pt x="25041" y="25105"/>
                    <a:pt x="25171" y="24943"/>
                    <a:pt x="25269" y="24813"/>
                  </a:cubicBezTo>
                  <a:lnTo>
                    <a:pt x="45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2399350" y="3333825"/>
              <a:ext cx="555275" cy="555300"/>
            </a:xfrm>
            <a:custGeom>
              <a:avLst/>
              <a:gdLst/>
              <a:ahLst/>
              <a:cxnLst/>
              <a:rect l="l" t="t" r="r" b="b"/>
              <a:pathLst>
                <a:path w="22211" h="22212" extrusionOk="0">
                  <a:moveTo>
                    <a:pt x="618" y="1"/>
                  </a:moveTo>
                  <a:cubicBezTo>
                    <a:pt x="423" y="66"/>
                    <a:pt x="195" y="98"/>
                    <a:pt x="0" y="163"/>
                  </a:cubicBezTo>
                  <a:lnTo>
                    <a:pt x="22048" y="22212"/>
                  </a:lnTo>
                  <a:cubicBezTo>
                    <a:pt x="22081" y="22017"/>
                    <a:pt x="22146" y="21789"/>
                    <a:pt x="22211" y="21594"/>
                  </a:cubicBezTo>
                  <a:lnTo>
                    <a:pt x="618"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2343250" y="3353350"/>
              <a:ext cx="591875" cy="591875"/>
            </a:xfrm>
            <a:custGeom>
              <a:avLst/>
              <a:gdLst/>
              <a:ahLst/>
              <a:cxnLst/>
              <a:rect l="l" t="t" r="r" b="b"/>
              <a:pathLst>
                <a:path w="23675" h="23675" extrusionOk="0">
                  <a:moveTo>
                    <a:pt x="553" y="0"/>
                  </a:moveTo>
                  <a:lnTo>
                    <a:pt x="0" y="228"/>
                  </a:lnTo>
                  <a:lnTo>
                    <a:pt x="23447" y="23674"/>
                  </a:lnTo>
                  <a:cubicBezTo>
                    <a:pt x="23512" y="23479"/>
                    <a:pt x="23609" y="23317"/>
                    <a:pt x="23675" y="23122"/>
                  </a:cubicBezTo>
                  <a:lnTo>
                    <a:pt x="55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7"/>
          <p:cNvGrpSpPr/>
          <p:nvPr/>
        </p:nvGrpSpPr>
        <p:grpSpPr>
          <a:xfrm rot="-5400000">
            <a:off x="666506" y="1379291"/>
            <a:ext cx="653277" cy="653277"/>
            <a:chOff x="7831041" y="486579"/>
            <a:chExt cx="653277" cy="653277"/>
          </a:xfrm>
        </p:grpSpPr>
        <p:sp>
          <p:nvSpPr>
            <p:cNvPr id="340" name="Google Shape;340;p17"/>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2pPr>
            <a:lvl3pPr lvl="2">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3pPr>
            <a:lvl4pPr lvl="3">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4pPr>
            <a:lvl5pPr lvl="4">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5pPr>
            <a:lvl6pPr lvl="5">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6pPr>
            <a:lvl7pPr lvl="6">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7pPr>
            <a:lvl8pPr lvl="7">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8pPr>
            <a:lvl9pPr lvl="8">
              <a:spcBef>
                <a:spcPts val="0"/>
              </a:spcBef>
              <a:spcAft>
                <a:spcPts val="0"/>
              </a:spcAft>
              <a:buClr>
                <a:schemeClr val="dk1"/>
              </a:buClr>
              <a:buSzPts val="2800"/>
              <a:buFont typeface="Oswald Regular"/>
              <a:buNone/>
              <a:defRPr sz="2800">
                <a:solidFill>
                  <a:schemeClr val="dk1"/>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60" r:id="rId6"/>
    <p:sldLayoutId id="2147483661" r:id="rId7"/>
    <p:sldLayoutId id="2147483662" r:id="rId8"/>
    <p:sldLayoutId id="2147483663" r:id="rId9"/>
    <p:sldLayoutId id="2147483664" r:id="rId10"/>
    <p:sldLayoutId id="2147483665" r:id="rId11"/>
    <p:sldLayoutId id="2147483667" r:id="rId12"/>
    <p:sldLayoutId id="2147483669" r:id="rId13"/>
    <p:sldLayoutId id="2147483670" r:id="rId14"/>
    <p:sldLayoutId id="2147483673" r:id="rId15"/>
    <p:sldLayoutId id="2147483674" r:id="rId16"/>
    <p:sldLayoutId id="2147483675" r:id="rId17"/>
    <p:sldLayoutId id="2147483678" r:id="rId18"/>
    <p:sldLayoutId id="2147483679" r:id="rId19"/>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hyperlink" Target="http://vodnews.pl/film-wolyn-ostatnia-rodzina-cyfrowy-polsat/"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3" Type="http://schemas.openxmlformats.org/officeDocument/2006/relationships/hyperlink" Target="https://sindicator.net/baza_wiedzy/wskazniki_plynnosci_platniczej/wskaznik_udzialu_kapitalu_pracujacego_w_aktywach_ogolem" TargetMode="External"/><Relationship Id="rId18" Type="http://schemas.openxmlformats.org/officeDocument/2006/relationships/hyperlink" Target="https://eanaliza.pl/wskaznik-rotacji-zapasow-w-dniach-cykl-zapasow" TargetMode="External"/><Relationship Id="rId26" Type="http://schemas.openxmlformats.org/officeDocument/2006/relationships/hyperlink" Target="https://www.certyfikatyprzezinternet.pl/wp-content/uploads/2019/10/X.-Ocena-sytuacji-maj%C4%85tkowo-kapita%C5%82owej.pdf" TargetMode="External"/><Relationship Id="rId21" Type="http://schemas.openxmlformats.org/officeDocument/2006/relationships/hyperlink" Target="https://eanaliza.pl/wskaznik-rentownosci-aktywow-og%C3%B3%C5%82em-roa-stopa-zwrotu-z-aktywow" TargetMode="External"/><Relationship Id="rId34" Type="http://schemas.openxmlformats.org/officeDocument/2006/relationships/hyperlink" Target="https://www.inwestoronline.pl/r/res/archiwum/analizy/rekomendacje/170828_play_pl_7.pdf" TargetMode="External"/><Relationship Id="rId7" Type="http://schemas.openxmlformats.org/officeDocument/2006/relationships/hyperlink" Target="https://grupapolsat.pl/pl/nas/misja-wizja-strategia" TargetMode="External"/><Relationship Id="rId12" Type="http://schemas.openxmlformats.org/officeDocument/2006/relationships/hyperlink" Target="https://dektra.pl/glossary/wskaznik-pokrycia-zobowiazan-naleznosciami/" TargetMode="External"/><Relationship Id="rId17" Type="http://schemas.openxmlformats.org/officeDocument/2006/relationships/hyperlink" Target="https://eanaliza.pl/wskaznik-rotacji-naleznosci-w-dniach" TargetMode="External"/><Relationship Id="rId25" Type="http://schemas.openxmlformats.org/officeDocument/2006/relationships/hyperlink" Target="https://www.findict.pl/akademia/ksiegowosc-finanse/zarzadzanie-finansami/analiza-du-ponta" TargetMode="External"/><Relationship Id="rId33" Type="http://schemas.openxmlformats.org/officeDocument/2006/relationships/hyperlink" Target="https://dektra.pl/glossary/stopa-wyplaty-dywidendy/" TargetMode="External"/><Relationship Id="rId2" Type="http://schemas.openxmlformats.org/officeDocument/2006/relationships/notesSlide" Target="../notesSlides/notesSlide116.xml"/><Relationship Id="rId16" Type="http://schemas.openxmlformats.org/officeDocument/2006/relationships/hyperlink" Target="https://analizafinansowa.pl/wskazniki-aktywnosci/wskaznik-wydajnosci-gotowkowej-zysku-3363.html" TargetMode="External"/><Relationship Id="rId20" Type="http://schemas.openxmlformats.org/officeDocument/2006/relationships/hyperlink" Target="https://eanaliza.pl/wskaznik-rentownosci-sprzedazy-netto-ros" TargetMode="External"/><Relationship Id="rId29" Type="http://schemas.openxmlformats.org/officeDocument/2006/relationships/hyperlink" Target="https://www.fxmag.pl/slownik-finansowy/wig" TargetMode="External"/><Relationship Id="rId1" Type="http://schemas.openxmlformats.org/officeDocument/2006/relationships/slideLayout" Target="../slideLayouts/slideLayout3.xml"/><Relationship Id="rId6" Type="http://schemas.openxmlformats.org/officeDocument/2006/relationships/hyperlink" Target="https://grupapolsat.pl/pl/lad-korporacyjny/zarzad/sklad" TargetMode="External"/><Relationship Id="rId11" Type="http://schemas.openxmlformats.org/officeDocument/2006/relationships/hyperlink" Target="https://poradnikprzedsiebiorcy.pl/-analiza-wskaznikowa-przedsiebiorstwa-wskazniki-plynnosci" TargetMode="External"/><Relationship Id="rId24" Type="http://schemas.openxmlformats.org/officeDocument/2006/relationships/hyperlink" Target="https://eanaliza.pl/wskaznik-stopy-marzy-brutto" TargetMode="External"/><Relationship Id="rId32" Type="http://schemas.openxmlformats.org/officeDocument/2006/relationships/hyperlink" Target="https://analizafinansowa.pl/analiza-wskaznikowa/wskaznik-zysku-na-akcje-sprawdz-jak-wyliczyc-i-zaprezentowac-w-sprawozdaniu--3966.html" TargetMode="External"/><Relationship Id="rId37" Type="http://schemas.openxmlformats.org/officeDocument/2006/relationships/hyperlink" Target="https://dbc.wroc.pl/Content/34331/PDF/Lichota_Wykorzystanie_Modeli_Logitowych_Do_Oceny_Sytuacji_2016.pdf" TargetMode="External"/><Relationship Id="rId5" Type="http://schemas.openxmlformats.org/officeDocument/2006/relationships/hyperlink" Target="https://grupapolsat.pl/pl/nas/w-skrocie" TargetMode="External"/><Relationship Id="rId15" Type="http://schemas.openxmlformats.org/officeDocument/2006/relationships/hyperlink" Target="https://analizafinansowa.pl/analiza-wskaznikowa/wskaznik-wydajnosci-gotowkowej-majatku-3831.html" TargetMode="External"/><Relationship Id="rId23" Type="http://schemas.openxmlformats.org/officeDocument/2006/relationships/hyperlink" Target="https://eanaliza.pl/wskaznik-rentownosci-dzialanosci-operacyjnej" TargetMode="External"/><Relationship Id="rId28" Type="http://schemas.openxmlformats.org/officeDocument/2006/relationships/hyperlink" Target="https://eanaliza.pl/wskaznik-zadluzenia-kapitalow-wlasnych" TargetMode="External"/><Relationship Id="rId36" Type="http://schemas.openxmlformats.org/officeDocument/2006/relationships/hyperlink" Target="http://www.mon.pte.pl/pliki/2/12/Ekonomista%2025%2002%2006ostfragment.pdf" TargetMode="External"/><Relationship Id="rId10" Type="http://schemas.openxmlformats.org/officeDocument/2006/relationships/hyperlink" Target="https://ccnews.pl/2018/01/02/rynek-telekomunikacyjny-i-telewizji-kablowej-w-polsce-czeka-intensywny-rok-zmian/" TargetMode="External"/><Relationship Id="rId19" Type="http://schemas.openxmlformats.org/officeDocument/2006/relationships/hyperlink" Target="https://mfiles.pl/pl/index.php/Zysk_netto" TargetMode="External"/><Relationship Id="rId31" Type="http://schemas.openxmlformats.org/officeDocument/2006/relationships/hyperlink" Target="https://www.sii.org.pl/4911/ochrona-praw/eksperci-sii-radza/czy-zysk-na-akcje-i-dywidenda-na-akcje-tojest-to-samo-jak-wysoka-moze-byc-kwota-dywidendy.html" TargetMode="External"/><Relationship Id="rId4" Type="http://schemas.openxmlformats.org/officeDocument/2006/relationships/hyperlink" Target="https://www.emis.com/php/companies?pc=PL&amp;cmpy=2017993" TargetMode="External"/><Relationship Id="rId9" Type="http://schemas.openxmlformats.org/officeDocument/2006/relationships/hyperlink" Target="http://www.cyfrowypolsat.pl/ir-media/otoczenie_rynkowe_rynek_nadawcow_telewizyjnych2_pl_11102011.pdf" TargetMode="External"/><Relationship Id="rId14" Type="http://schemas.openxmlformats.org/officeDocument/2006/relationships/hyperlink" Target="https://analizafinansowa.pl/wskazniki-aktywnosci/wskaznik-wydajnosci-gotowkowej-sprzedazy-3362.html" TargetMode="External"/><Relationship Id="rId22" Type="http://schemas.openxmlformats.org/officeDocument/2006/relationships/hyperlink" Target="https://eanaliza.pl/wskaznik-rentownosci-kapitalow-wlasnych-roe-stopa-zwrotu-z-kapitalu-wlasnego" TargetMode="External"/><Relationship Id="rId27" Type="http://schemas.openxmlformats.org/officeDocument/2006/relationships/hyperlink" Target="https://www.big.pl/baza-wiedzy/wskaznik-zadluzenia-sposob-na-ocene-wyplacalnosci-firmy" TargetMode="External"/><Relationship Id="rId30" Type="http://schemas.openxmlformats.org/officeDocument/2006/relationships/hyperlink" Target="https://analizafinansowa.pl/analiza-wskaznikowa/wskaznik-zysku-na-akcje-sprawdz-jak-wyliczyc-izaprezentowac-w-sprawozdaniu--3966.html" TargetMode="External"/><Relationship Id="rId35" Type="http://schemas.openxmlformats.org/officeDocument/2006/relationships/hyperlink" Target="https://wnus.edu.pl/sip/file/article/view/570.pdf" TargetMode="External"/><Relationship Id="rId8" Type="http://schemas.openxmlformats.org/officeDocument/2006/relationships/hyperlink" Target="https://notowania.pb.pl/instrument/PLCFRPT00013/cyfrplsat/informacje-spolka" TargetMode="External"/><Relationship Id="rId3" Type="http://schemas.openxmlformats.org/officeDocument/2006/relationships/hyperlink" Target="https://www.money.pl/gielda/spolki-gpw/plcfrpt00013,o_firmie.html"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pxhere.com/pl/photo/918273"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3.xml"/><Relationship Id="rId7" Type="http://schemas.openxmlformats.org/officeDocument/2006/relationships/slide" Target="slide70.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50.xml"/><Relationship Id="rId5" Type="http://schemas.openxmlformats.org/officeDocument/2006/relationships/slide" Target="slide32.xml"/><Relationship Id="rId10" Type="http://schemas.openxmlformats.org/officeDocument/2006/relationships/slide" Target="slide116.xml"/><Relationship Id="rId4" Type="http://schemas.openxmlformats.org/officeDocument/2006/relationships/slide" Target="slide16.xml"/><Relationship Id="rId9" Type="http://schemas.openxmlformats.org/officeDocument/2006/relationships/slide" Target="slide114.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finanse21.pl/rodzaje-akcji-gieldowych.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funfashion.pl/podzial-majatku-po-rozwodzie-na-co-zwraca-uwage-sa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mailto:ir@cyfrowypolsat.p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www.wielkarzeczpospolita.net/info.php?wiadomosc=1228"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www.peoplematters.in/article/technology/analytics-in-action-15548"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2"/>
          <p:cNvSpPr txBox="1">
            <a:spLocks noGrp="1"/>
          </p:cNvSpPr>
          <p:nvPr>
            <p:ph type="ctrTitle"/>
          </p:nvPr>
        </p:nvSpPr>
        <p:spPr>
          <a:xfrm>
            <a:off x="1778830" y="655983"/>
            <a:ext cx="5337588" cy="30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PL" sz="6000" dirty="0"/>
              <a:t>Analiza finansowa spółki </a:t>
            </a:r>
            <a:r>
              <a:rPr lang="pl-PL" sz="6000" dirty="0">
                <a:solidFill>
                  <a:srgbClr val="1500B1"/>
                </a:solidFill>
              </a:rPr>
              <a:t>cyfrowy Polsat</a:t>
            </a:r>
          </a:p>
        </p:txBody>
      </p:sp>
      <p:sp>
        <p:nvSpPr>
          <p:cNvPr id="610" name="Google Shape;610;p32"/>
          <p:cNvSpPr txBox="1">
            <a:spLocks noGrp="1"/>
          </p:cNvSpPr>
          <p:nvPr>
            <p:ph type="subTitle" idx="1"/>
          </p:nvPr>
        </p:nvSpPr>
        <p:spPr>
          <a:xfrm>
            <a:off x="2007704" y="3776775"/>
            <a:ext cx="3248596" cy="8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chemeClr val="tx1">
                    <a:lumMod val="65000"/>
                    <a:lumOff val="35000"/>
                  </a:schemeClr>
                </a:solidFill>
              </a:rPr>
              <a:t>Julia Faściszewska</a:t>
            </a:r>
            <a:endParaRPr lang="pl-PL" dirty="0">
              <a:solidFill>
                <a:schemeClr val="tx1">
                  <a:lumMod val="65000"/>
                  <a:lumOff val="35000"/>
                </a:schemeClr>
              </a:solidFill>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550525" y="89739"/>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Misja i strategia</a:t>
            </a:r>
            <a:endParaRPr sz="3200" dirty="0"/>
          </a:p>
        </p:txBody>
      </p:sp>
      <p:sp>
        <p:nvSpPr>
          <p:cNvPr id="7" name="pole tekstowe 6">
            <a:extLst>
              <a:ext uri="{FF2B5EF4-FFF2-40B4-BE49-F238E27FC236}">
                <a16:creationId xmlns:a16="http://schemas.microsoft.com/office/drawing/2014/main" id="{87751BAC-8065-467C-AD0F-516613F4B939}"/>
              </a:ext>
            </a:extLst>
          </p:cNvPr>
          <p:cNvSpPr txBox="1"/>
          <p:nvPr/>
        </p:nvSpPr>
        <p:spPr>
          <a:xfrm>
            <a:off x="974036" y="1004746"/>
            <a:ext cx="5178286" cy="2308324"/>
          </a:xfrm>
          <a:prstGeom prst="rect">
            <a:avLst/>
          </a:prstGeom>
          <a:noFill/>
        </p:spPr>
        <p:txBody>
          <a:bodyPr wrap="square">
            <a:spAutoFit/>
          </a:bodyPr>
          <a:lstStyle/>
          <a:p>
            <a:r>
              <a:rPr lang="pl-PL" sz="1600" i="1" dirty="0">
                <a:effectLst/>
                <a:latin typeface="Source Sans Pro" panose="020B0503030403020204" pitchFamily="34" charset="0"/>
                <a:ea typeface="Source Sans Pro" panose="020B0503030403020204" pitchFamily="34" charset="0"/>
                <a:cs typeface="Arial" panose="020B0604020202020204" pitchFamily="34" charset="0"/>
              </a:rPr>
              <a:t>„Naszą </a:t>
            </a:r>
            <a:r>
              <a:rPr lang="pl-PL" sz="1600" b="1" i="1" dirty="0">
                <a:effectLst/>
                <a:latin typeface="Source Sans Pro" panose="020B0503030403020204" pitchFamily="34" charset="0"/>
                <a:ea typeface="Source Sans Pro" panose="020B0503030403020204" pitchFamily="34" charset="0"/>
                <a:cs typeface="Arial" panose="020B0604020202020204" pitchFamily="34" charset="0"/>
              </a:rPr>
              <a:t>misją</a:t>
            </a:r>
            <a:r>
              <a:rPr lang="pl-PL" sz="1600" i="1" dirty="0">
                <a:effectLst/>
                <a:latin typeface="Source Sans Pro" panose="020B0503030403020204" pitchFamily="34" charset="0"/>
                <a:ea typeface="Source Sans Pro" panose="020B0503030403020204" pitchFamily="34" charset="0"/>
                <a:cs typeface="Arial" panose="020B0604020202020204" pitchFamily="34" charset="0"/>
              </a:rPr>
              <a:t> jest tworzenie i dostarczanie najatrakcyjniejszych treści telewizyjnych, produktów telekomunikacyjnych oraz innych usług dla domu oraz klientów indywidualnych i biznesowych, przy użyciu najlepszych i najnowocześniejszych technologii, w celu świadczenia wysokiej jakości usług zintegrowanych, odpowiadających na zmieniające się potrzeby naszych klientów oraz utrzymania najwyższego poziomu ich satysfakcji.”</a:t>
            </a:r>
            <a:endParaRPr lang="pl-PL" sz="1600" dirty="0">
              <a:latin typeface="Source Sans Pro" panose="020B0503030403020204" pitchFamily="34" charset="0"/>
              <a:ea typeface="Source Sans Pro" panose="020B0503030403020204" pitchFamily="34" charset="0"/>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2156793" y="3824343"/>
            <a:ext cx="5357190" cy="1077218"/>
          </a:xfrm>
          <a:prstGeom prst="rect">
            <a:avLst/>
          </a:prstGeom>
          <a:noFill/>
        </p:spPr>
        <p:txBody>
          <a:bodyPr wrap="square">
            <a:spAutoFit/>
          </a:bodyPr>
          <a:lstStyle/>
          <a:p>
            <a:r>
              <a:rPr lang="pl-PL" sz="1600" i="1" dirty="0">
                <a:effectLst/>
                <a:latin typeface="Source Sans Pro" panose="020B0503030403020204" pitchFamily="34" charset="0"/>
                <a:ea typeface="Source Sans Pro" panose="020B0503030403020204" pitchFamily="34" charset="0"/>
                <a:cs typeface="Arial" panose="020B0604020202020204" pitchFamily="34" charset="0"/>
              </a:rPr>
              <a:t>„Nadrzędnym </a:t>
            </a:r>
            <a:r>
              <a:rPr lang="pl-PL" sz="1600" b="1" i="1" dirty="0">
                <a:effectLst/>
                <a:latin typeface="Source Sans Pro" panose="020B0503030403020204" pitchFamily="34" charset="0"/>
                <a:ea typeface="Source Sans Pro" panose="020B0503030403020204" pitchFamily="34" charset="0"/>
                <a:cs typeface="Arial" panose="020B0604020202020204" pitchFamily="34" charset="0"/>
              </a:rPr>
              <a:t>celem</a:t>
            </a:r>
            <a:r>
              <a:rPr lang="pl-PL" sz="1600" i="1" dirty="0">
                <a:effectLst/>
                <a:latin typeface="Source Sans Pro" panose="020B0503030403020204" pitchFamily="34" charset="0"/>
                <a:ea typeface="Source Sans Pro" panose="020B0503030403020204" pitchFamily="34" charset="0"/>
                <a:cs typeface="Arial" panose="020B0604020202020204" pitchFamily="34" charset="0"/>
              </a:rPr>
              <a:t> naszej strategii jest trwały wzrost wartości Cyfrowego Polsatu dla jej Akcjonariuszy. Cel ten zamierzamy osiągnąć poprzez realizację głównych elementów strategii operacyjnej.”</a:t>
            </a:r>
            <a:endParaRPr lang="pl-PL" sz="1600" dirty="0">
              <a:latin typeface="Source Sans Pro" panose="020B0503030403020204" pitchFamily="34" charset="0"/>
              <a:ea typeface="Source Sans Pro" panose="020B0503030403020204" pitchFamily="34" charset="0"/>
            </a:endParaRPr>
          </a:p>
        </p:txBody>
      </p:sp>
    </p:spTree>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40000"/>
                    <a:lumOff val="60000"/>
                  </a:schemeClr>
                </a:solidFill>
                <a:latin typeface="Staatliches" panose="020B0604020202020204" charset="0"/>
              </a:rPr>
              <a:t>Drugi</a:t>
            </a:r>
            <a:r>
              <a:rPr lang="pl-PL" sz="2800" dirty="0">
                <a:solidFill>
                  <a:schemeClr val="tx1"/>
                </a:solidFill>
                <a:latin typeface="Staatliches" panose="020B0604020202020204" charset="0"/>
              </a:rPr>
              <a:t> MODEL </a:t>
            </a:r>
            <a:r>
              <a:rPr lang="pl-PL" sz="2800" dirty="0">
                <a:solidFill>
                  <a:schemeClr val="accent5">
                    <a:lumMod val="40000"/>
                    <a:lumOff val="60000"/>
                  </a:schemeClr>
                </a:solidFill>
                <a:latin typeface="Staatliches" panose="020B0604020202020204" charset="0"/>
              </a:rPr>
              <a:t>Altmana</a:t>
            </a:r>
            <a:r>
              <a:rPr lang="pl-PL" sz="2800" dirty="0">
                <a:solidFill>
                  <a:schemeClr val="accent1"/>
                </a:solidFill>
                <a:latin typeface="Staatliches" panose="020B0604020202020204" charset="0"/>
              </a:rPr>
              <a:t> </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3539174"/>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sprowadza się do następującej formuły: </a:t>
            </a:r>
          </a:p>
          <a:p>
            <a:pPr indent="449580" algn="ctr">
              <a:lnSpc>
                <a:spcPct val="107000"/>
              </a:lnSpc>
            </a:pPr>
            <a:r>
              <a:rPr lang="pl-PL" b="1" i="1" dirty="0">
                <a:latin typeface="Source Sans Pro" panose="020B0503030403020204" pitchFamily="34" charset="0"/>
                <a:ea typeface="Source Sans Pro" panose="020B0503030403020204" pitchFamily="34" charset="0"/>
              </a:rPr>
              <a:t>Z = 0,717 * X1 + 0,847 * X2 + 3,107 * X3 + 0,42 * X4 + 0,998 * X5,</a:t>
            </a: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Z = wskaźnik zagrożenia upadłością,</a:t>
            </a:r>
          </a:p>
          <a:p>
            <a:pPr indent="449580">
              <a:lnSpc>
                <a:spcPct val="107000"/>
              </a:lnSpc>
            </a:pPr>
            <a:r>
              <a:rPr lang="pl-PL" b="1" i="1" dirty="0">
                <a:latin typeface="Source Sans Pro" panose="020B0503030403020204" pitchFamily="34" charset="0"/>
                <a:ea typeface="Source Sans Pro" panose="020B0503030403020204" pitchFamily="34" charset="0"/>
              </a:rPr>
              <a:t>x1= kapitał pracujący/aktywa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x2= zysk zatrzymany/aktywa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x3= EBIT/aktywa ogółem,</a:t>
            </a:r>
          </a:p>
          <a:p>
            <a:pPr indent="449580">
              <a:lnSpc>
                <a:spcPct val="107000"/>
              </a:lnSpc>
            </a:pPr>
            <a:r>
              <a:rPr lang="pl-PL" b="1" i="1" dirty="0">
                <a:latin typeface="Source Sans Pro" panose="020B0503030403020204" pitchFamily="34" charset="0"/>
                <a:ea typeface="Source Sans Pro" panose="020B0503030403020204" pitchFamily="34" charset="0"/>
              </a:rPr>
              <a:t>x4= wartość rynkowa/zobowiązania ogółem</a:t>
            </a:r>
          </a:p>
          <a:p>
            <a:pPr indent="449580">
              <a:lnSpc>
                <a:spcPct val="107000"/>
              </a:lnSpc>
            </a:pPr>
            <a:r>
              <a:rPr lang="pl-PL" b="1" i="1" dirty="0">
                <a:latin typeface="Source Sans Pro" panose="020B0503030403020204" pitchFamily="34" charset="0"/>
                <a:ea typeface="Source Sans Pro" panose="020B0503030403020204" pitchFamily="34" charset="0"/>
              </a:rPr>
              <a:t>x5= przychody ze sprzedaży/aktywa ogółem</a:t>
            </a:r>
            <a:r>
              <a:rPr lang="pl-PL" dirty="0">
                <a:latin typeface="Source Sans Pro" panose="020B0503030403020204" pitchFamily="34" charset="0"/>
                <a:ea typeface="Source Sans Pro" panose="020B0503030403020204" pitchFamily="34" charset="0"/>
              </a:rPr>
              <a:t>.</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Interpretacja wyników w funkcji dyskryminacyjnej w tym modelu jest następująca:</a:t>
            </a:r>
          </a:p>
          <a:p>
            <a:pPr indent="449580">
              <a:lnSpc>
                <a:spcPct val="107000"/>
              </a:lnSpc>
            </a:pPr>
            <a:r>
              <a:rPr lang="pl-PL" dirty="0">
                <a:latin typeface="Source Sans Pro" panose="020B0503030403020204" pitchFamily="34" charset="0"/>
                <a:ea typeface="Source Sans Pro" panose="020B0503030403020204" pitchFamily="34" charset="0"/>
              </a:rPr>
              <a:t>•	przy wskaźniku Z na poziomie 1, 23 oraz poniżej 1,23 zagrożenie upadłością jest bardzo wysokie</a:t>
            </a:r>
          </a:p>
          <a:p>
            <a:pPr indent="449580">
              <a:lnSpc>
                <a:spcPct val="107000"/>
              </a:lnSpc>
            </a:pPr>
            <a:r>
              <a:rPr lang="pl-PL" dirty="0">
                <a:latin typeface="Source Sans Pro" panose="020B0503030403020204" pitchFamily="34" charset="0"/>
                <a:ea typeface="Source Sans Pro" panose="020B0503030403020204" pitchFamily="34" charset="0"/>
              </a:rPr>
              <a:t>•	jeśli wskaźnik Z znajduje się między 1,23 a 2,9 określamy zagrożenie jako trudne do oszacowania</a:t>
            </a:r>
          </a:p>
          <a:p>
            <a:pPr indent="449580">
              <a:lnSpc>
                <a:spcPct val="107000"/>
              </a:lnSpc>
            </a:pPr>
            <a:r>
              <a:rPr lang="pl-PL" dirty="0">
                <a:latin typeface="Source Sans Pro" panose="020B0503030403020204" pitchFamily="34" charset="0"/>
                <a:ea typeface="Source Sans Pro" panose="020B0503030403020204" pitchFamily="34" charset="0"/>
              </a:rPr>
              <a:t>•	jeżeli wskaźnik Z sięga poziomu 2,9 i powyżej – zagrożenie jest minimalne.</a:t>
            </a:r>
          </a:p>
          <a:p>
            <a:pPr indent="449580">
              <a:lnSpc>
                <a:spcPct val="107000"/>
              </a:lnSpc>
            </a:pPr>
            <a:endParaRPr lang="pl-PL"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49901420"/>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40000"/>
                    <a:lumOff val="60000"/>
                  </a:schemeClr>
                </a:solidFill>
                <a:latin typeface="Staatliches" panose="020B0604020202020204" charset="0"/>
              </a:rPr>
              <a:t>Drugi</a:t>
            </a:r>
            <a:r>
              <a:rPr lang="pl-PL" sz="2800" dirty="0">
                <a:solidFill>
                  <a:schemeClr val="tx1"/>
                </a:solidFill>
                <a:latin typeface="Staatliches" panose="020B0604020202020204" charset="0"/>
              </a:rPr>
              <a:t> MODEL </a:t>
            </a:r>
            <a:r>
              <a:rPr lang="pl-PL" sz="2800" dirty="0">
                <a:solidFill>
                  <a:schemeClr val="accent5">
                    <a:lumMod val="40000"/>
                    <a:lumOff val="60000"/>
                  </a:schemeClr>
                </a:solidFill>
                <a:latin typeface="Staatliches" panose="020B0604020202020204" charset="0"/>
              </a:rPr>
              <a:t>Altmana</a:t>
            </a:r>
            <a:r>
              <a:rPr lang="pl-PL" sz="2800" dirty="0">
                <a:solidFill>
                  <a:schemeClr val="accent1"/>
                </a:solidFill>
                <a:latin typeface="Staatliches" panose="020B0604020202020204" charset="0"/>
              </a:rPr>
              <a:t> </a:t>
            </a:r>
            <a:endParaRPr lang="pl-PL" sz="2800" dirty="0">
              <a:solidFill>
                <a:srgbClr val="F68100"/>
              </a:solidFill>
              <a:latin typeface="Staatliches" panose="020B0604020202020204" charset="0"/>
            </a:endParaRPr>
          </a:p>
        </p:txBody>
      </p:sp>
      <p:graphicFrame>
        <p:nvGraphicFramePr>
          <p:cNvPr id="8" name="Tabela 7">
            <a:extLst>
              <a:ext uri="{FF2B5EF4-FFF2-40B4-BE49-F238E27FC236}">
                <a16:creationId xmlns:a16="http://schemas.microsoft.com/office/drawing/2014/main" id="{9F1E307D-B0AC-409A-9AB4-EB4327F966F1}"/>
              </a:ext>
            </a:extLst>
          </p:cNvPr>
          <p:cNvGraphicFramePr>
            <a:graphicFrameLocks noGrp="1"/>
          </p:cNvGraphicFramePr>
          <p:nvPr>
            <p:extLst>
              <p:ext uri="{D42A27DB-BD31-4B8C-83A1-F6EECF244321}">
                <p14:modId xmlns:p14="http://schemas.microsoft.com/office/powerpoint/2010/main" val="851430393"/>
              </p:ext>
            </p:extLst>
          </p:nvPr>
        </p:nvGraphicFramePr>
        <p:xfrm>
          <a:off x="178905" y="1688695"/>
          <a:ext cx="3537780" cy="2252070"/>
        </p:xfrm>
        <a:graphic>
          <a:graphicData uri="http://schemas.openxmlformats.org/drawingml/2006/table">
            <a:tbl>
              <a:tblPr firstRow="1" firstCol="1" bandRow="1">
                <a:tableStyleId>{5FD0F851-EC5A-4D38-B0AD-8093EC10F338}</a:tableStyleId>
              </a:tblPr>
              <a:tblGrid>
                <a:gridCol w="1910175">
                  <a:extLst>
                    <a:ext uri="{9D8B030D-6E8A-4147-A177-3AD203B41FA5}">
                      <a16:colId xmlns:a16="http://schemas.microsoft.com/office/drawing/2014/main" val="2350400018"/>
                    </a:ext>
                  </a:extLst>
                </a:gridCol>
                <a:gridCol w="542535">
                  <a:extLst>
                    <a:ext uri="{9D8B030D-6E8A-4147-A177-3AD203B41FA5}">
                      <a16:colId xmlns:a16="http://schemas.microsoft.com/office/drawing/2014/main" val="636776980"/>
                    </a:ext>
                  </a:extLst>
                </a:gridCol>
                <a:gridCol w="542535">
                  <a:extLst>
                    <a:ext uri="{9D8B030D-6E8A-4147-A177-3AD203B41FA5}">
                      <a16:colId xmlns:a16="http://schemas.microsoft.com/office/drawing/2014/main" val="2235407181"/>
                    </a:ext>
                  </a:extLst>
                </a:gridCol>
                <a:gridCol w="542535">
                  <a:extLst>
                    <a:ext uri="{9D8B030D-6E8A-4147-A177-3AD203B41FA5}">
                      <a16:colId xmlns:a16="http://schemas.microsoft.com/office/drawing/2014/main" val="985941555"/>
                    </a:ext>
                  </a:extLst>
                </a:gridCol>
              </a:tblGrid>
              <a:tr h="249123">
                <a:tc>
                  <a:txBody>
                    <a:bodyPr/>
                    <a:lstStyle/>
                    <a:p>
                      <a:r>
                        <a:rPr lang="pl-PL" sz="1100" b="1">
                          <a:solidFill>
                            <a:srgbClr val="000000"/>
                          </a:solidFill>
                          <a:effectLst/>
                        </a:rPr>
                        <a:t>DRUGI MODEL ALTMANA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dirty="0">
                          <a:solidFill>
                            <a:srgbClr val="000000"/>
                          </a:solidFill>
                          <a:effectLst/>
                        </a:rPr>
                        <a:t>2019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17084466"/>
                  </a:ext>
                </a:extLst>
              </a:tr>
              <a:tr h="438456">
                <a:tc>
                  <a:txBody>
                    <a:bodyPr/>
                    <a:lstStyle/>
                    <a:p>
                      <a:r>
                        <a:rPr lang="pl-PL" sz="1100" b="1">
                          <a:solidFill>
                            <a:srgbClr val="00000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9C0006"/>
                          </a:solidFill>
                          <a:effectLst/>
                        </a:rPr>
                        <a:t>1,151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9C0006"/>
                          </a:solidFill>
                          <a:effectLst/>
                        </a:rPr>
                        <a:t>1,146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79646"/>
                          </a:solidFill>
                          <a:effectLst/>
                        </a:rPr>
                        <a:t>1,244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3010806634"/>
                  </a:ext>
                </a:extLst>
              </a:tr>
              <a:tr h="438456">
                <a:tc>
                  <a:txBody>
                    <a:bodyPr/>
                    <a:lstStyle/>
                    <a:p>
                      <a:r>
                        <a:rPr lang="pl-PL" sz="1100" b="1">
                          <a:solidFill>
                            <a:srgbClr val="000000"/>
                          </a:solidFill>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1,830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1,931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1,713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18380639"/>
                  </a:ext>
                </a:extLst>
              </a:tr>
              <a:tr h="438456">
                <a:tc>
                  <a:txBody>
                    <a:bodyPr/>
                    <a:lstStyle/>
                    <a:p>
                      <a:r>
                        <a:rPr lang="pl-PL" sz="1100" b="1">
                          <a:solidFill>
                            <a:srgbClr val="000000"/>
                          </a:solidFill>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9C0006"/>
                          </a:solidFill>
                          <a:effectLst/>
                        </a:rPr>
                        <a:t>1,049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9C0006"/>
                          </a:solidFill>
                          <a:effectLst/>
                        </a:rPr>
                        <a:t>0,627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9C0006"/>
                          </a:solidFill>
                          <a:effectLst/>
                        </a:rPr>
                        <a:t>1,007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4186579641"/>
                  </a:ext>
                </a:extLst>
              </a:tr>
              <a:tr h="438456">
                <a:tc>
                  <a:txBody>
                    <a:bodyPr/>
                    <a:lstStyle/>
                    <a:p>
                      <a:r>
                        <a:rPr lang="en-GB" sz="1100" b="1">
                          <a:solidFill>
                            <a:srgbClr val="000000"/>
                          </a:solidFill>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1,785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1,707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1,560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60197967"/>
                  </a:ext>
                </a:extLst>
              </a:tr>
              <a:tr h="249123">
                <a:tc>
                  <a:txBody>
                    <a:bodyPr/>
                    <a:lstStyle/>
                    <a:p>
                      <a:r>
                        <a:rPr lang="pl-PL" sz="1100" b="1">
                          <a:solidFill>
                            <a:srgbClr val="000000"/>
                          </a:solidFill>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9C0006"/>
                          </a:solidFill>
                          <a:effectLst/>
                        </a:rPr>
                        <a:t>1,193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9C0006"/>
                          </a:solidFill>
                          <a:effectLst/>
                        </a:rPr>
                        <a:t>1,023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9C0006"/>
                          </a:solidFill>
                          <a:effectLst/>
                        </a:rPr>
                        <a:t>1,182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186417933"/>
                  </a:ext>
                </a:extLst>
              </a:tr>
            </a:tbl>
          </a:graphicData>
        </a:graphic>
      </p:graphicFrame>
      <p:graphicFrame>
        <p:nvGraphicFramePr>
          <p:cNvPr id="11" name="Wykres 10">
            <a:extLst>
              <a:ext uri="{FF2B5EF4-FFF2-40B4-BE49-F238E27FC236}">
                <a16:creationId xmlns:a16="http://schemas.microsoft.com/office/drawing/2014/main" id="{0EE04A82-7E83-4791-A58B-727E21D3C06E}"/>
              </a:ext>
            </a:extLst>
          </p:cNvPr>
          <p:cNvGraphicFramePr/>
          <p:nvPr>
            <p:extLst>
              <p:ext uri="{D42A27DB-BD31-4B8C-83A1-F6EECF244321}">
                <p14:modId xmlns:p14="http://schemas.microsoft.com/office/powerpoint/2010/main" val="1240167043"/>
              </p:ext>
            </p:extLst>
          </p:nvPr>
        </p:nvGraphicFramePr>
        <p:xfrm>
          <a:off x="3866321" y="748446"/>
          <a:ext cx="5098774" cy="4132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09485183"/>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78"/>
          <p:cNvSpPr txBox="1">
            <a:spLocks noGrp="1"/>
          </p:cNvSpPr>
          <p:nvPr>
            <p:ph type="title"/>
          </p:nvPr>
        </p:nvSpPr>
        <p:spPr>
          <a:xfrm>
            <a:off x="1666048" y="261588"/>
            <a:ext cx="5811904"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000" dirty="0"/>
              <a:t>Analiza </a:t>
            </a:r>
            <a:r>
              <a:rPr lang="pl-PL" sz="4000" dirty="0" err="1"/>
              <a:t>Logitowa</a:t>
            </a:r>
            <a:endParaRPr sz="4000" dirty="0"/>
          </a:p>
        </p:txBody>
      </p:sp>
      <p:sp>
        <p:nvSpPr>
          <p:cNvPr id="1901" name="Google Shape;1901;p78"/>
          <p:cNvSpPr txBox="1">
            <a:spLocks noGrp="1"/>
          </p:cNvSpPr>
          <p:nvPr>
            <p:ph type="subTitle" idx="1"/>
          </p:nvPr>
        </p:nvSpPr>
        <p:spPr>
          <a:xfrm>
            <a:off x="302418" y="1046723"/>
            <a:ext cx="5811904" cy="324538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Skupia się na wartości funkcji </a:t>
            </a:r>
            <a:r>
              <a:rPr lang="pl-PL" dirty="0" err="1"/>
              <a:t>logitowe</a:t>
            </a:r>
            <a:r>
              <a:rPr lang="pl-PL" dirty="0"/>
              <a:t>, która stanowi sumę iloczynów zmiennych, czyli wskaźników charakteryzujących kondycję przedsiębiorstw oraz statystycznie wyznaczanych parametrów funkcji, czyli wag tych wskaźników. Ustalana na podstawie cech klasyfikowanego obiektu wartość funkcji </a:t>
            </a:r>
            <a:r>
              <a:rPr lang="pl-PL" dirty="0" err="1"/>
              <a:t>logitowej</a:t>
            </a:r>
            <a:r>
              <a:rPr lang="pl-PL" dirty="0"/>
              <a:t> – przez porównanie z wartością graniczną – daje odpowiedź na pytanie, do której grupy należy badany obiekt. </a:t>
            </a:r>
            <a:endParaRPr lang="en-US" dirty="0"/>
          </a:p>
        </p:txBody>
      </p:sp>
      <p:pic>
        <p:nvPicPr>
          <p:cNvPr id="3" name="Obraz 2">
            <a:extLst>
              <a:ext uri="{FF2B5EF4-FFF2-40B4-BE49-F238E27FC236}">
                <a16:creationId xmlns:a16="http://schemas.microsoft.com/office/drawing/2014/main" id="{31490AE3-81B3-4BE8-8C30-E604EAFB84B2}"/>
              </a:ext>
            </a:extLst>
          </p:cNvPr>
          <p:cNvPicPr>
            <a:picLocks noChangeAspect="1"/>
          </p:cNvPicPr>
          <p:nvPr/>
        </p:nvPicPr>
        <p:blipFill>
          <a:blip r:embed="rId3"/>
          <a:stretch>
            <a:fillRect/>
          </a:stretch>
        </p:blipFill>
        <p:spPr>
          <a:xfrm>
            <a:off x="706318" y="2669417"/>
            <a:ext cx="5408004" cy="1732308"/>
          </a:xfrm>
          <a:prstGeom prst="rect">
            <a:avLst/>
          </a:prstGeom>
        </p:spPr>
      </p:pic>
    </p:spTree>
    <p:extLst>
      <p:ext uri="{BB962C8B-B14F-4D97-AF65-F5344CB8AC3E}">
        <p14:creationId xmlns:p14="http://schemas.microsoft.com/office/powerpoint/2010/main" val="2400348393"/>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err="1"/>
              <a:t>mOdele</a:t>
            </a:r>
            <a:r>
              <a:rPr lang="pl-PL" sz="3200" dirty="0"/>
              <a:t> </a:t>
            </a:r>
            <a:r>
              <a:rPr lang="pl-PL" sz="3200" dirty="0" err="1"/>
              <a:t>logitowe</a:t>
            </a:r>
            <a:endParaRPr lang="pl-PL" sz="3200" dirty="0">
              <a:solidFill>
                <a:schemeClr val="accent5"/>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1298195" y="1694587"/>
            <a:ext cx="5983355" cy="1754326"/>
          </a:xfrm>
          <a:prstGeom prst="rect">
            <a:avLst/>
          </a:prstGeom>
          <a:noFill/>
        </p:spPr>
        <p:txBody>
          <a:bodyPr wrap="square">
            <a:spAutoFit/>
          </a:bodyPr>
          <a:lstStyle/>
          <a:p>
            <a:pPr marL="457200" indent="-457200">
              <a:buAutoNum type="arabicPeriod"/>
            </a:pPr>
            <a:r>
              <a:rPr lang="pl-PL" sz="3600" dirty="0">
                <a:solidFill>
                  <a:srgbClr val="F68100"/>
                </a:solidFill>
                <a:latin typeface="Staatliches" panose="020B0604020202020204" charset="0"/>
              </a:rPr>
              <a:t>Model </a:t>
            </a:r>
            <a:r>
              <a:rPr lang="pl-PL" sz="3600" dirty="0" err="1">
                <a:solidFill>
                  <a:srgbClr val="F68100"/>
                </a:solidFill>
                <a:latin typeface="Staatliches" panose="020B0604020202020204" charset="0"/>
              </a:rPr>
              <a:t>ohlsona</a:t>
            </a:r>
            <a:endParaRPr lang="pl-PL" sz="3600" dirty="0">
              <a:solidFill>
                <a:schemeClr val="accent4">
                  <a:lumMod val="75000"/>
                </a:schemeClr>
              </a:solidFill>
              <a:latin typeface="Staatliches" panose="020B0604020202020204" charset="0"/>
            </a:endParaRPr>
          </a:p>
          <a:p>
            <a:pPr marL="457200" indent="-457200">
              <a:buAutoNum type="arabicPeriod"/>
            </a:pPr>
            <a:r>
              <a:rPr lang="pl-PL" sz="3600" dirty="0">
                <a:solidFill>
                  <a:schemeClr val="accent1"/>
                </a:solidFill>
                <a:latin typeface="Staatliches" panose="020B0604020202020204" charset="0"/>
              </a:rPr>
              <a:t>Model stępienia i strąka</a:t>
            </a:r>
          </a:p>
          <a:p>
            <a:pPr marL="457200" indent="-457200">
              <a:buAutoNum type="arabicPeriod"/>
            </a:pPr>
            <a:r>
              <a:rPr lang="pl-PL" sz="3600" dirty="0">
                <a:solidFill>
                  <a:schemeClr val="accent5">
                    <a:lumMod val="60000"/>
                    <a:lumOff val="40000"/>
                  </a:schemeClr>
                </a:solidFill>
                <a:latin typeface="Staatliches" panose="020B0604020202020204" charset="0"/>
              </a:rPr>
              <a:t>Model „poznański”</a:t>
            </a:r>
          </a:p>
        </p:txBody>
      </p:sp>
    </p:spTree>
    <p:extLst>
      <p:ext uri="{BB962C8B-B14F-4D97-AF65-F5344CB8AC3E}">
        <p14:creationId xmlns:p14="http://schemas.microsoft.com/office/powerpoint/2010/main" val="356222086"/>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err="1">
                <a:solidFill>
                  <a:srgbClr val="F68100"/>
                </a:solidFill>
                <a:latin typeface="Staatliches" panose="020B0604020202020204" charset="0"/>
              </a:rPr>
              <a:t>ohlsona</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3769686"/>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a:t>
            </a:r>
            <a:r>
              <a:rPr lang="pl-PL" dirty="0" err="1">
                <a:latin typeface="Source Sans Pro" panose="020B0503030403020204" pitchFamily="34" charset="0"/>
                <a:ea typeface="Source Sans Pro" panose="020B0503030403020204" pitchFamily="34" charset="0"/>
              </a:rPr>
              <a:t>Ohlsona</a:t>
            </a:r>
            <a:r>
              <a:rPr lang="pl-PL" dirty="0">
                <a:latin typeface="Source Sans Pro" panose="020B0503030403020204" pitchFamily="34" charset="0"/>
                <a:ea typeface="Source Sans Pro" panose="020B0503030403020204" pitchFamily="34" charset="0"/>
              </a:rPr>
              <a:t> przedstawiał się następująco:</a:t>
            </a:r>
          </a:p>
          <a:p>
            <a:pPr indent="449580" algn="ctr">
              <a:lnSpc>
                <a:spcPct val="107000"/>
              </a:lnSpc>
            </a:pPr>
            <a:r>
              <a:rPr lang="pt-BR" b="1" i="1" dirty="0">
                <a:latin typeface="Source Sans Pro" panose="020B0503030403020204" pitchFamily="34" charset="0"/>
                <a:ea typeface="Source Sans Pro" panose="020B0503030403020204" pitchFamily="34" charset="0"/>
              </a:rPr>
              <a:t>O = -1,32 - 0,407*X1 + 6,03 * X2 - 1,43 * X3 + 0,0757 * X4 – 2,37 * X5 – 1,83 * X6 + 0,285 * X7 –  1,7 * X8 – 0,521 * X9</a:t>
            </a:r>
            <a:endParaRPr lang="pl-PL" b="1" i="1"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 X1 = log (aktywa ogółem/ogólny indeks cen),</a:t>
            </a:r>
          </a:p>
          <a:p>
            <a:pPr indent="449580">
              <a:lnSpc>
                <a:spcPct val="107000"/>
              </a:lnSpc>
            </a:pPr>
            <a:r>
              <a:rPr lang="pl-PL" b="1" i="1" dirty="0">
                <a:latin typeface="Source Sans Pro" panose="020B0503030403020204" pitchFamily="34" charset="0"/>
                <a:ea typeface="Source Sans Pro" panose="020B0503030403020204" pitchFamily="34" charset="0"/>
              </a:rPr>
              <a:t> X2 = zobowiązania ogółem/aktywa ogółem,</a:t>
            </a:r>
          </a:p>
          <a:p>
            <a:pPr indent="449580">
              <a:lnSpc>
                <a:spcPct val="107000"/>
              </a:lnSpc>
            </a:pPr>
            <a:r>
              <a:rPr lang="pl-PL" b="1" i="1" dirty="0">
                <a:latin typeface="Source Sans Pro" panose="020B0503030403020204" pitchFamily="34" charset="0"/>
                <a:ea typeface="Source Sans Pro" panose="020B0503030403020204" pitchFamily="34" charset="0"/>
              </a:rPr>
              <a:t> X3 = kapitał pracujący/aktywa ogółem,</a:t>
            </a:r>
          </a:p>
          <a:p>
            <a:pPr indent="449580">
              <a:lnSpc>
                <a:spcPct val="107000"/>
              </a:lnSpc>
            </a:pPr>
            <a:r>
              <a:rPr lang="pl-PL" b="1" i="1" dirty="0">
                <a:latin typeface="Source Sans Pro" panose="020B0503030403020204" pitchFamily="34" charset="0"/>
                <a:ea typeface="Source Sans Pro" panose="020B0503030403020204" pitchFamily="34" charset="0"/>
              </a:rPr>
              <a:t> X4 = zobowiązania bieżące/aktywa obrotowe,</a:t>
            </a:r>
          </a:p>
          <a:p>
            <a:pPr indent="449580">
              <a:lnSpc>
                <a:spcPct val="107000"/>
              </a:lnSpc>
            </a:pPr>
            <a:r>
              <a:rPr lang="pl-PL" b="1" i="1" dirty="0">
                <a:latin typeface="Source Sans Pro" panose="020B0503030403020204" pitchFamily="34" charset="0"/>
                <a:ea typeface="Source Sans Pro" panose="020B0503030403020204" pitchFamily="34" charset="0"/>
              </a:rPr>
              <a:t> X5 = 1, gdy zobowiązania ogółem przekraczają aktywa ogółem, 0 w przeciwnym przypadku,</a:t>
            </a:r>
          </a:p>
          <a:p>
            <a:pPr indent="449580">
              <a:lnSpc>
                <a:spcPct val="107000"/>
              </a:lnSpc>
            </a:pPr>
            <a:r>
              <a:rPr lang="pl-PL" b="1" i="1" dirty="0">
                <a:latin typeface="Source Sans Pro" panose="020B0503030403020204" pitchFamily="34" charset="0"/>
                <a:ea typeface="Source Sans Pro" panose="020B0503030403020204" pitchFamily="34" charset="0"/>
              </a:rPr>
              <a:t> X6 = zysk netto/aktywa ogółem,</a:t>
            </a:r>
          </a:p>
          <a:p>
            <a:pPr indent="449580">
              <a:lnSpc>
                <a:spcPct val="107000"/>
              </a:lnSpc>
            </a:pPr>
            <a:r>
              <a:rPr lang="pl-PL" b="1" i="1" dirty="0">
                <a:latin typeface="Source Sans Pro" panose="020B0503030403020204" pitchFamily="34" charset="0"/>
                <a:ea typeface="Source Sans Pro" panose="020B0503030403020204" pitchFamily="34" charset="0"/>
              </a:rPr>
              <a:t> X7 =  przychody/zobowiązania ogółem,</a:t>
            </a:r>
          </a:p>
          <a:p>
            <a:pPr indent="449580">
              <a:lnSpc>
                <a:spcPct val="107000"/>
              </a:lnSpc>
            </a:pPr>
            <a:r>
              <a:rPr lang="pl-PL" b="1" i="1" dirty="0">
                <a:latin typeface="Source Sans Pro" panose="020B0503030403020204" pitchFamily="34" charset="0"/>
                <a:ea typeface="Source Sans Pro" panose="020B0503030403020204" pitchFamily="34" charset="0"/>
              </a:rPr>
              <a:t> X8 =  1, gdy firma przynosiła straty w ciągu ostatnich dwóch lat, w przeciwnym przypadku 0, X9 = miara zmian zysku netto</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W modelu powyższym przedsiębiorstwa zagrożone upadłością w perspektywie jednego roku osiągają dodatnią wartość wskaźnika O, przedsiębiorstwa niezagrożone zaś ujemną.</a:t>
            </a:r>
          </a:p>
        </p:txBody>
      </p:sp>
    </p:spTree>
    <p:extLst>
      <p:ext uri="{BB962C8B-B14F-4D97-AF65-F5344CB8AC3E}">
        <p14:creationId xmlns:p14="http://schemas.microsoft.com/office/powerpoint/2010/main" val="3797090959"/>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err="1">
                <a:solidFill>
                  <a:srgbClr val="F68100"/>
                </a:solidFill>
                <a:latin typeface="Staatliches" panose="020B0604020202020204" charset="0"/>
              </a:rPr>
              <a:t>ohlsona</a:t>
            </a:r>
            <a:endParaRPr lang="pl-PL" sz="2800" dirty="0">
              <a:solidFill>
                <a:srgbClr val="F68100"/>
              </a:solidFill>
              <a:latin typeface="Staatliches" panose="020B0604020202020204" charset="0"/>
            </a:endParaRPr>
          </a:p>
        </p:txBody>
      </p:sp>
      <p:graphicFrame>
        <p:nvGraphicFramePr>
          <p:cNvPr id="3" name="Tabela 2">
            <a:extLst>
              <a:ext uri="{FF2B5EF4-FFF2-40B4-BE49-F238E27FC236}">
                <a16:creationId xmlns:a16="http://schemas.microsoft.com/office/drawing/2014/main" id="{2345E1B6-926D-4C01-AEA5-472DC354A207}"/>
              </a:ext>
            </a:extLst>
          </p:cNvPr>
          <p:cNvGraphicFramePr>
            <a:graphicFrameLocks noGrp="1"/>
          </p:cNvGraphicFramePr>
          <p:nvPr>
            <p:extLst>
              <p:ext uri="{D42A27DB-BD31-4B8C-83A1-F6EECF244321}">
                <p14:modId xmlns:p14="http://schemas.microsoft.com/office/powerpoint/2010/main" val="3922289787"/>
              </p:ext>
            </p:extLst>
          </p:nvPr>
        </p:nvGraphicFramePr>
        <p:xfrm>
          <a:off x="218938" y="1475212"/>
          <a:ext cx="3786532" cy="2127394"/>
        </p:xfrm>
        <a:graphic>
          <a:graphicData uri="http://schemas.openxmlformats.org/drawingml/2006/table">
            <a:tbl>
              <a:tblPr firstRow="1" firstCol="1" bandRow="1">
                <a:tableStyleId>{3B4B98B0-60AC-42C2-AFA5-B58CD77FA1E5}</a:tableStyleId>
              </a:tblPr>
              <a:tblGrid>
                <a:gridCol w="2044486">
                  <a:extLst>
                    <a:ext uri="{9D8B030D-6E8A-4147-A177-3AD203B41FA5}">
                      <a16:colId xmlns:a16="http://schemas.microsoft.com/office/drawing/2014/main" val="2385835851"/>
                    </a:ext>
                  </a:extLst>
                </a:gridCol>
                <a:gridCol w="580682">
                  <a:extLst>
                    <a:ext uri="{9D8B030D-6E8A-4147-A177-3AD203B41FA5}">
                      <a16:colId xmlns:a16="http://schemas.microsoft.com/office/drawing/2014/main" val="2641128951"/>
                    </a:ext>
                  </a:extLst>
                </a:gridCol>
                <a:gridCol w="580682">
                  <a:extLst>
                    <a:ext uri="{9D8B030D-6E8A-4147-A177-3AD203B41FA5}">
                      <a16:colId xmlns:a16="http://schemas.microsoft.com/office/drawing/2014/main" val="93622249"/>
                    </a:ext>
                  </a:extLst>
                </a:gridCol>
                <a:gridCol w="580682">
                  <a:extLst>
                    <a:ext uri="{9D8B030D-6E8A-4147-A177-3AD203B41FA5}">
                      <a16:colId xmlns:a16="http://schemas.microsoft.com/office/drawing/2014/main" val="819660384"/>
                    </a:ext>
                  </a:extLst>
                </a:gridCol>
              </a:tblGrid>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OHLSONA WSKAŹNIK O</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6062213"/>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-0,807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-0,761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-0,671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090929031"/>
                  </a:ext>
                </a:extLst>
              </a:tr>
              <a:tr h="483761">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-0,526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-0,561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-2,470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00024859"/>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-1,013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-2,799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-0,903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455739669"/>
                  </a:ext>
                </a:extLst>
              </a:tr>
              <a:tr h="483761">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latin typeface="+mj-lt"/>
                          <a:ea typeface="Times New Roman" panose="02020603050405020304" pitchFamily="18" charset="0"/>
                          <a:cs typeface="Arial" panose="020B0604020202020204" pitchFamily="34" charset="0"/>
                        </a:rPr>
                        <a:t>1,647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-0,397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-0,133</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78526618"/>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-0,371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-0,311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B050"/>
                          </a:solidFill>
                          <a:effectLst/>
                          <a:latin typeface="+mj-lt"/>
                          <a:ea typeface="Times New Roman" panose="02020603050405020304" pitchFamily="18" charset="0"/>
                          <a:cs typeface="Arial" panose="020B0604020202020204" pitchFamily="34" charset="0"/>
                        </a:rPr>
                        <a:t>-0,644</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285511133"/>
                  </a:ext>
                </a:extLst>
              </a:tr>
            </a:tbl>
          </a:graphicData>
        </a:graphic>
      </p:graphicFrame>
      <p:graphicFrame>
        <p:nvGraphicFramePr>
          <p:cNvPr id="12" name="Wykres 11">
            <a:extLst>
              <a:ext uri="{FF2B5EF4-FFF2-40B4-BE49-F238E27FC236}">
                <a16:creationId xmlns:a16="http://schemas.microsoft.com/office/drawing/2014/main" id="{AB38A8AC-F58A-48DB-855D-26D756309247}"/>
              </a:ext>
            </a:extLst>
          </p:cNvPr>
          <p:cNvGraphicFramePr>
            <a:graphicFrameLocks/>
          </p:cNvGraphicFramePr>
          <p:nvPr>
            <p:extLst>
              <p:ext uri="{D42A27DB-BD31-4B8C-83A1-F6EECF244321}">
                <p14:modId xmlns:p14="http://schemas.microsoft.com/office/powerpoint/2010/main" val="2699984676"/>
              </p:ext>
            </p:extLst>
          </p:nvPr>
        </p:nvGraphicFramePr>
        <p:xfrm>
          <a:off x="4005470" y="712084"/>
          <a:ext cx="4959625" cy="41689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7970081"/>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err="1">
                <a:solidFill>
                  <a:srgbClr val="F68100"/>
                </a:solidFill>
                <a:latin typeface="Staatliches" panose="020B0604020202020204" charset="0"/>
              </a:rPr>
              <a:t>ohlsona</a:t>
            </a:r>
            <a:endParaRPr lang="pl-PL" sz="2800" dirty="0">
              <a:solidFill>
                <a:srgbClr val="F68100"/>
              </a:solidFill>
              <a:latin typeface="Staatliches" panose="020B0604020202020204" charset="0"/>
            </a:endParaRPr>
          </a:p>
        </p:txBody>
      </p:sp>
      <p:graphicFrame>
        <p:nvGraphicFramePr>
          <p:cNvPr id="3" name="Tabela 2">
            <a:extLst>
              <a:ext uri="{FF2B5EF4-FFF2-40B4-BE49-F238E27FC236}">
                <a16:creationId xmlns:a16="http://schemas.microsoft.com/office/drawing/2014/main" id="{2345E1B6-926D-4C01-AEA5-472DC354A207}"/>
              </a:ext>
            </a:extLst>
          </p:cNvPr>
          <p:cNvGraphicFramePr>
            <a:graphicFrameLocks noGrp="1"/>
          </p:cNvGraphicFramePr>
          <p:nvPr>
            <p:extLst>
              <p:ext uri="{D42A27DB-BD31-4B8C-83A1-F6EECF244321}">
                <p14:modId xmlns:p14="http://schemas.microsoft.com/office/powerpoint/2010/main" val="1083950211"/>
              </p:ext>
            </p:extLst>
          </p:nvPr>
        </p:nvGraphicFramePr>
        <p:xfrm>
          <a:off x="218938" y="1475212"/>
          <a:ext cx="3786532" cy="2066978"/>
        </p:xfrm>
        <a:graphic>
          <a:graphicData uri="http://schemas.openxmlformats.org/drawingml/2006/table">
            <a:tbl>
              <a:tblPr firstRow="1" firstCol="1" bandRow="1">
                <a:tableStyleId>{3B4B98B0-60AC-42C2-AFA5-B58CD77FA1E5}</a:tableStyleId>
              </a:tblPr>
              <a:tblGrid>
                <a:gridCol w="2044486">
                  <a:extLst>
                    <a:ext uri="{9D8B030D-6E8A-4147-A177-3AD203B41FA5}">
                      <a16:colId xmlns:a16="http://schemas.microsoft.com/office/drawing/2014/main" val="2385835851"/>
                    </a:ext>
                  </a:extLst>
                </a:gridCol>
                <a:gridCol w="580682">
                  <a:extLst>
                    <a:ext uri="{9D8B030D-6E8A-4147-A177-3AD203B41FA5}">
                      <a16:colId xmlns:a16="http://schemas.microsoft.com/office/drawing/2014/main" val="2641128951"/>
                    </a:ext>
                  </a:extLst>
                </a:gridCol>
                <a:gridCol w="580682">
                  <a:extLst>
                    <a:ext uri="{9D8B030D-6E8A-4147-A177-3AD203B41FA5}">
                      <a16:colId xmlns:a16="http://schemas.microsoft.com/office/drawing/2014/main" val="93622249"/>
                    </a:ext>
                  </a:extLst>
                </a:gridCol>
                <a:gridCol w="580682">
                  <a:extLst>
                    <a:ext uri="{9D8B030D-6E8A-4147-A177-3AD203B41FA5}">
                      <a16:colId xmlns:a16="http://schemas.microsoft.com/office/drawing/2014/main" val="819660384"/>
                    </a:ext>
                  </a:extLst>
                </a:gridCol>
              </a:tblGrid>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OHLSONA P(X)</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6062213"/>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0,309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0,318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0,338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090929031"/>
                  </a:ext>
                </a:extLst>
              </a:tr>
              <a:tr h="483761">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0,371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0,363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0,078</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00024859"/>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0,266</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0,057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0,288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455739669"/>
                  </a:ext>
                </a:extLst>
              </a:tr>
              <a:tr h="483761">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0,838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0,402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0,467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78526618"/>
                  </a:ext>
                </a:extLst>
              </a:tr>
              <a:tr h="27486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0,408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0,423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0,344</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285511133"/>
                  </a:ext>
                </a:extLst>
              </a:tr>
            </a:tbl>
          </a:graphicData>
        </a:graphic>
      </p:graphicFrame>
      <p:graphicFrame>
        <p:nvGraphicFramePr>
          <p:cNvPr id="8" name="Wykres 7">
            <a:extLst>
              <a:ext uri="{FF2B5EF4-FFF2-40B4-BE49-F238E27FC236}">
                <a16:creationId xmlns:a16="http://schemas.microsoft.com/office/drawing/2014/main" id="{3F3C77C3-C400-4544-919E-0278735C866D}"/>
              </a:ext>
            </a:extLst>
          </p:cNvPr>
          <p:cNvGraphicFramePr>
            <a:graphicFrameLocks/>
          </p:cNvGraphicFramePr>
          <p:nvPr>
            <p:extLst>
              <p:ext uri="{D42A27DB-BD31-4B8C-83A1-F6EECF244321}">
                <p14:modId xmlns:p14="http://schemas.microsoft.com/office/powerpoint/2010/main" val="357178053"/>
              </p:ext>
            </p:extLst>
          </p:nvPr>
        </p:nvGraphicFramePr>
        <p:xfrm>
          <a:off x="4005470" y="651824"/>
          <a:ext cx="4919592" cy="43244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9483189"/>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1"/>
                </a:solidFill>
                <a:latin typeface="Staatliches" panose="020B0604020202020204" charset="0"/>
              </a:rPr>
              <a:t>stępienia i strąka</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262269" y="1024092"/>
            <a:ext cx="6619461" cy="3078150"/>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sprowadza się do następującej formuły: </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gn="ctr">
              <a:lnSpc>
                <a:spcPct val="107000"/>
              </a:lnSpc>
            </a:pPr>
            <a:r>
              <a:rPr lang="pl-PL" b="1" i="1" dirty="0">
                <a:latin typeface="Source Sans Pro" panose="020B0503030403020204" pitchFamily="34" charset="0"/>
                <a:ea typeface="Source Sans Pro" panose="020B0503030403020204" pitchFamily="34" charset="0"/>
              </a:rPr>
              <a:t>Z = -19 – 11 * X1 + 6 * X2 +40 * X3 +19 * X4,</a:t>
            </a:r>
          </a:p>
          <a:p>
            <a:pPr indent="449580" algn="ctr">
              <a:lnSpc>
                <a:spcPct val="107000"/>
              </a:lnSpc>
            </a:pPr>
            <a:endParaRPr lang="pl-PL" b="1" i="1"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X1 – kapitał obcy/kapitał całkowity,</a:t>
            </a:r>
          </a:p>
          <a:p>
            <a:pPr indent="449580">
              <a:lnSpc>
                <a:spcPct val="107000"/>
              </a:lnSpc>
            </a:pPr>
            <a:r>
              <a:rPr lang="pl-PL" b="1" i="1" dirty="0">
                <a:latin typeface="Source Sans Pro" panose="020B0503030403020204" pitchFamily="34" charset="0"/>
                <a:ea typeface="Source Sans Pro" panose="020B0503030403020204" pitchFamily="34" charset="0"/>
              </a:rPr>
              <a:t>X2 – (majątek obrotowy – zapasy)/zobowiązania bieżące,</a:t>
            </a:r>
          </a:p>
          <a:p>
            <a:pPr indent="449580">
              <a:lnSpc>
                <a:spcPct val="107000"/>
              </a:lnSpc>
            </a:pPr>
            <a:r>
              <a:rPr lang="pl-PL" b="1" i="1" dirty="0">
                <a:latin typeface="Source Sans Pro" panose="020B0503030403020204" pitchFamily="34" charset="0"/>
                <a:ea typeface="Source Sans Pro" panose="020B0503030403020204" pitchFamily="34" charset="0"/>
              </a:rPr>
              <a:t>X3 – zysk netto na sprzedaży/kapitał całkowity,</a:t>
            </a:r>
          </a:p>
          <a:p>
            <a:pPr indent="449580">
              <a:lnSpc>
                <a:spcPct val="107000"/>
              </a:lnSpc>
            </a:pPr>
            <a:r>
              <a:rPr lang="pl-PL" b="1" i="1" dirty="0">
                <a:latin typeface="Source Sans Pro" panose="020B0503030403020204" pitchFamily="34" charset="0"/>
                <a:ea typeface="Source Sans Pro" panose="020B0503030403020204" pitchFamily="34" charset="0"/>
              </a:rPr>
              <a:t>X4 – przychody ze sprzedaży/koszty działalności operacyjnej</a:t>
            </a:r>
            <a:r>
              <a:rPr lang="pl-PL" dirty="0">
                <a:latin typeface="Source Sans Pro" panose="020B0503030403020204" pitchFamily="34" charset="0"/>
                <a:ea typeface="Source Sans Pro" panose="020B0503030403020204" pitchFamily="34" charset="0"/>
              </a:rPr>
              <a:t>.</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W modelu powyższym przedsiębiorstwa zagrożone upadłością w perspektywie jednego roku osiągają ujemną wartość wskaźnika Z, przedsiębiorstwa niezagrożone zaś dodatnią.</a:t>
            </a:r>
          </a:p>
        </p:txBody>
      </p:sp>
    </p:spTree>
    <p:extLst>
      <p:ext uri="{BB962C8B-B14F-4D97-AF65-F5344CB8AC3E}">
        <p14:creationId xmlns:p14="http://schemas.microsoft.com/office/powerpoint/2010/main" val="3595593837"/>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4"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1"/>
                </a:solidFill>
                <a:latin typeface="Staatliches" panose="020B0604020202020204" charset="0"/>
              </a:rPr>
              <a:t>stępienia i strąka</a:t>
            </a:r>
            <a:endParaRPr lang="pl-PL" sz="2800" dirty="0">
              <a:solidFill>
                <a:srgbClr val="F68100"/>
              </a:solidFill>
              <a:latin typeface="Staatliches" panose="020B0604020202020204" charset="0"/>
            </a:endParaRPr>
          </a:p>
        </p:txBody>
      </p:sp>
      <p:graphicFrame>
        <p:nvGraphicFramePr>
          <p:cNvPr id="4" name="Tabela 3">
            <a:extLst>
              <a:ext uri="{FF2B5EF4-FFF2-40B4-BE49-F238E27FC236}">
                <a16:creationId xmlns:a16="http://schemas.microsoft.com/office/drawing/2014/main" id="{9AB9DED6-CEC3-46A4-A17A-BAC7D9F95BB6}"/>
              </a:ext>
            </a:extLst>
          </p:cNvPr>
          <p:cNvGraphicFramePr>
            <a:graphicFrameLocks noGrp="1"/>
          </p:cNvGraphicFramePr>
          <p:nvPr>
            <p:extLst>
              <p:ext uri="{D42A27DB-BD31-4B8C-83A1-F6EECF244321}">
                <p14:modId xmlns:p14="http://schemas.microsoft.com/office/powerpoint/2010/main" val="4284074046"/>
              </p:ext>
            </p:extLst>
          </p:nvPr>
        </p:nvGraphicFramePr>
        <p:xfrm>
          <a:off x="178906" y="1794181"/>
          <a:ext cx="3756441" cy="2175992"/>
        </p:xfrm>
        <a:graphic>
          <a:graphicData uri="http://schemas.openxmlformats.org/drawingml/2006/table">
            <a:tbl>
              <a:tblPr firstRow="1" firstCol="1" bandRow="1">
                <a:tableStyleId>{3B4B98B0-60AC-42C2-AFA5-B58CD77FA1E5}</a:tableStyleId>
              </a:tblPr>
              <a:tblGrid>
                <a:gridCol w="2028237">
                  <a:extLst>
                    <a:ext uri="{9D8B030D-6E8A-4147-A177-3AD203B41FA5}">
                      <a16:colId xmlns:a16="http://schemas.microsoft.com/office/drawing/2014/main" val="780186017"/>
                    </a:ext>
                  </a:extLst>
                </a:gridCol>
                <a:gridCol w="576068">
                  <a:extLst>
                    <a:ext uri="{9D8B030D-6E8A-4147-A177-3AD203B41FA5}">
                      <a16:colId xmlns:a16="http://schemas.microsoft.com/office/drawing/2014/main" val="1332697542"/>
                    </a:ext>
                  </a:extLst>
                </a:gridCol>
                <a:gridCol w="576068">
                  <a:extLst>
                    <a:ext uri="{9D8B030D-6E8A-4147-A177-3AD203B41FA5}">
                      <a16:colId xmlns:a16="http://schemas.microsoft.com/office/drawing/2014/main" val="4082173401"/>
                    </a:ext>
                  </a:extLst>
                </a:gridCol>
                <a:gridCol w="576068">
                  <a:extLst>
                    <a:ext uri="{9D8B030D-6E8A-4147-A177-3AD203B41FA5}">
                      <a16:colId xmlns:a16="http://schemas.microsoft.com/office/drawing/2014/main" val="3649675502"/>
                    </a:ext>
                  </a:extLst>
                </a:gridCol>
              </a:tblGrid>
              <a:tr h="22894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STĘPIENIA I STRĄKA WSKAŹNIK Z</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18534151"/>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21,697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17,522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17,853</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8620649"/>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76,248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85,382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74,097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8578099"/>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19,500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17,833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17,505</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43711188"/>
                  </a:ext>
                </a:extLst>
              </a:tr>
              <a:tr h="402942">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30,918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30,522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31,692</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9551795"/>
                  </a:ext>
                </a:extLst>
              </a:tr>
              <a:tr h="22894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22,951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20,833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B050"/>
                          </a:solidFill>
                          <a:effectLst/>
                          <a:latin typeface="+mj-lt"/>
                          <a:ea typeface="Times New Roman" panose="02020603050405020304" pitchFamily="18" charset="0"/>
                          <a:cs typeface="Arial" panose="020B0604020202020204" pitchFamily="34" charset="0"/>
                        </a:rPr>
                        <a:t>20,756</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38234194"/>
                  </a:ext>
                </a:extLst>
              </a:tr>
            </a:tbl>
          </a:graphicData>
        </a:graphic>
      </p:graphicFrame>
      <p:graphicFrame>
        <p:nvGraphicFramePr>
          <p:cNvPr id="7" name="Wykres 6">
            <a:extLst>
              <a:ext uri="{FF2B5EF4-FFF2-40B4-BE49-F238E27FC236}">
                <a16:creationId xmlns:a16="http://schemas.microsoft.com/office/drawing/2014/main" id="{C8999676-0D7C-4C96-8DAD-4C2C6CB01F01}"/>
              </a:ext>
            </a:extLst>
          </p:cNvPr>
          <p:cNvGraphicFramePr>
            <a:graphicFrameLocks/>
          </p:cNvGraphicFramePr>
          <p:nvPr>
            <p:extLst>
              <p:ext uri="{D42A27DB-BD31-4B8C-83A1-F6EECF244321}">
                <p14:modId xmlns:p14="http://schemas.microsoft.com/office/powerpoint/2010/main" val="3844457141"/>
              </p:ext>
            </p:extLst>
          </p:nvPr>
        </p:nvGraphicFramePr>
        <p:xfrm>
          <a:off x="3935347" y="834887"/>
          <a:ext cx="5029747" cy="41692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660329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1"/>
                </a:solidFill>
                <a:latin typeface="Staatliches" panose="020B0604020202020204" charset="0"/>
              </a:rPr>
              <a:t>stępienia i strąka</a:t>
            </a:r>
            <a:endParaRPr lang="pl-PL" sz="2800" dirty="0">
              <a:solidFill>
                <a:srgbClr val="F68100"/>
              </a:solidFill>
              <a:latin typeface="Staatliches" panose="020B0604020202020204" charset="0"/>
            </a:endParaRPr>
          </a:p>
        </p:txBody>
      </p:sp>
      <p:graphicFrame>
        <p:nvGraphicFramePr>
          <p:cNvPr id="4" name="Tabela 3">
            <a:extLst>
              <a:ext uri="{FF2B5EF4-FFF2-40B4-BE49-F238E27FC236}">
                <a16:creationId xmlns:a16="http://schemas.microsoft.com/office/drawing/2014/main" id="{9AB9DED6-CEC3-46A4-A17A-BAC7D9F95BB6}"/>
              </a:ext>
            </a:extLst>
          </p:cNvPr>
          <p:cNvGraphicFramePr>
            <a:graphicFrameLocks noGrp="1"/>
          </p:cNvGraphicFramePr>
          <p:nvPr>
            <p:extLst>
              <p:ext uri="{D42A27DB-BD31-4B8C-83A1-F6EECF244321}">
                <p14:modId xmlns:p14="http://schemas.microsoft.com/office/powerpoint/2010/main" val="2542831849"/>
              </p:ext>
            </p:extLst>
          </p:nvPr>
        </p:nvGraphicFramePr>
        <p:xfrm>
          <a:off x="397566" y="1794181"/>
          <a:ext cx="3537779" cy="2175992"/>
        </p:xfrm>
        <a:graphic>
          <a:graphicData uri="http://schemas.openxmlformats.org/drawingml/2006/table">
            <a:tbl>
              <a:tblPr firstRow="1" firstCol="1" bandRow="1">
                <a:tableStyleId>{3B4B98B0-60AC-42C2-AFA5-B58CD77FA1E5}</a:tableStyleId>
              </a:tblPr>
              <a:tblGrid>
                <a:gridCol w="1910174">
                  <a:extLst>
                    <a:ext uri="{9D8B030D-6E8A-4147-A177-3AD203B41FA5}">
                      <a16:colId xmlns:a16="http://schemas.microsoft.com/office/drawing/2014/main" val="780186017"/>
                    </a:ext>
                  </a:extLst>
                </a:gridCol>
                <a:gridCol w="542535">
                  <a:extLst>
                    <a:ext uri="{9D8B030D-6E8A-4147-A177-3AD203B41FA5}">
                      <a16:colId xmlns:a16="http://schemas.microsoft.com/office/drawing/2014/main" val="1332697542"/>
                    </a:ext>
                  </a:extLst>
                </a:gridCol>
                <a:gridCol w="542535">
                  <a:extLst>
                    <a:ext uri="{9D8B030D-6E8A-4147-A177-3AD203B41FA5}">
                      <a16:colId xmlns:a16="http://schemas.microsoft.com/office/drawing/2014/main" val="4082173401"/>
                    </a:ext>
                  </a:extLst>
                </a:gridCol>
                <a:gridCol w="542535">
                  <a:extLst>
                    <a:ext uri="{9D8B030D-6E8A-4147-A177-3AD203B41FA5}">
                      <a16:colId xmlns:a16="http://schemas.microsoft.com/office/drawing/2014/main" val="3649675502"/>
                    </a:ext>
                  </a:extLst>
                </a:gridCol>
              </a:tblGrid>
              <a:tr h="22894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STĘPIENIA I STRĄKA P(X)</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18534151"/>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8620649"/>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8578099"/>
                  </a:ext>
                </a:extLst>
              </a:tr>
              <a:tr h="40294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43711188"/>
                  </a:ext>
                </a:extLst>
              </a:tr>
              <a:tr h="402942">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9551795"/>
                  </a:ext>
                </a:extLst>
              </a:tr>
              <a:tr h="228944">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1,000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38234194"/>
                  </a:ext>
                </a:extLst>
              </a:tr>
            </a:tbl>
          </a:graphicData>
        </a:graphic>
      </p:graphicFrame>
      <p:graphicFrame>
        <p:nvGraphicFramePr>
          <p:cNvPr id="6" name="Wykres 5">
            <a:extLst>
              <a:ext uri="{FF2B5EF4-FFF2-40B4-BE49-F238E27FC236}">
                <a16:creationId xmlns:a16="http://schemas.microsoft.com/office/drawing/2014/main" id="{8808684D-6882-408E-B0C1-6B2E4ED91397}"/>
              </a:ext>
            </a:extLst>
          </p:cNvPr>
          <p:cNvGraphicFramePr/>
          <p:nvPr>
            <p:extLst>
              <p:ext uri="{D42A27DB-BD31-4B8C-83A1-F6EECF244321}">
                <p14:modId xmlns:p14="http://schemas.microsoft.com/office/powerpoint/2010/main" val="855794459"/>
              </p:ext>
            </p:extLst>
          </p:nvPr>
        </p:nvGraphicFramePr>
        <p:xfrm>
          <a:off x="3935345" y="864704"/>
          <a:ext cx="5029750" cy="40163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7459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54887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2800" dirty="0">
                <a:solidFill>
                  <a:schemeClr val="tx1"/>
                </a:solidFill>
              </a:rPr>
              <a:t>Strategia operacyjna</a:t>
            </a:r>
            <a:endParaRPr sz="2800" dirty="0">
              <a:solidFill>
                <a:schemeClr val="tx1"/>
              </a:solidFill>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5108712" cy="3513847"/>
          </a:xfrm>
          <a:prstGeom prst="rect">
            <a:avLst/>
          </a:prstGeom>
          <a:noFill/>
        </p:spPr>
        <p:txBody>
          <a:bodyPr wrap="square">
            <a:spAutoFit/>
          </a:bodyPr>
          <a:lstStyle/>
          <a:p>
            <a:pPr indent="449580">
              <a:lnSpc>
                <a:spcPct val="107000"/>
              </a:lnSpc>
              <a:spcAft>
                <a:spcPts val="800"/>
              </a:spcAft>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Głównymi elementami strategii spółki jest:</a:t>
            </a:r>
          </a:p>
          <a:p>
            <a:pPr marL="342900" lvl="0" indent="-342900">
              <a:lnSpc>
                <a:spcPct val="107000"/>
              </a:lnSpc>
              <a:buFont typeface="Symbol" panose="05050102010706020507" pitchFamily="18" charset="2"/>
              <a:buChar char=""/>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Wzrost przychodów z usług świadczonych dzięki maksymalizacji liczby użytkowników </a:t>
            </a:r>
            <a:r>
              <a:rPr lang="pl-PL" dirty="0">
                <a:latin typeface="Source Sans Pro" panose="020B0503030403020204" pitchFamily="34" charset="0"/>
                <a:ea typeface="Source Sans Pro" panose="020B0503030403020204" pitchFamily="34" charset="0"/>
                <a:cs typeface="Arial" panose="020B0604020202020204" pitchFamily="34" charset="0"/>
              </a:rPr>
              <a:t>, </a:t>
            </a:r>
            <a:r>
              <a:rPr lang="pl-PL" sz="1400" dirty="0">
                <a:effectLst/>
                <a:latin typeface="Source Sans Pro" panose="020B0503030403020204" pitchFamily="34" charset="0"/>
                <a:ea typeface="Source Sans Pro" panose="020B0503030403020204" pitchFamily="34" charset="0"/>
                <a:cs typeface="Arial" panose="020B0604020202020204" pitchFamily="34" charset="0"/>
              </a:rPr>
              <a:t>liczby usług oferowanych jednemu klientowi, przy jednoczesnym zwiększeniu ARPU i utrzymaniu wysokiego poziomu satysfakcji klientów.</a:t>
            </a:r>
          </a:p>
          <a:p>
            <a:pPr marL="342900" lvl="0" indent="-342900">
              <a:lnSpc>
                <a:spcPct val="107000"/>
              </a:lnSpc>
              <a:buFont typeface="Symbol" panose="05050102010706020507" pitchFamily="18" charset="2"/>
              <a:buChar char=""/>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Poszerzanie zakresu dostępności naszych produktów i usług</a:t>
            </a:r>
          </a:p>
          <a:p>
            <a:pPr marL="342900" lvl="0" indent="-342900">
              <a:lnSpc>
                <a:spcPct val="107000"/>
              </a:lnSpc>
              <a:buFont typeface="Symbol" panose="05050102010706020507" pitchFamily="18" charset="2"/>
              <a:buChar char=""/>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Wzrost przychodów z produkowanych i kupowanych treści programowych poprzez ich szeroką dystrybucję, poszukiwanie nowych kanałów eksploatacji praw, utrzymanie oglądalności poprawę profilu widza</a:t>
            </a:r>
          </a:p>
          <a:p>
            <a:pPr marL="342900" lvl="0" indent="-342900">
              <a:lnSpc>
                <a:spcPct val="107000"/>
              </a:lnSpc>
              <a:spcAft>
                <a:spcPts val="800"/>
              </a:spcAft>
              <a:buFont typeface="Symbol" panose="05050102010706020507" pitchFamily="18" charset="2"/>
              <a:buChar char=""/>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Efektywne zarządzanie bazą kosztową </a:t>
            </a:r>
            <a:endParaRPr lang="pl-PL" dirty="0">
              <a:latin typeface="Source Sans Pro" panose="020B0503030403020204" pitchFamily="34" charset="0"/>
              <a:ea typeface="Source Sans Pro" panose="020B0503030403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pl-PL" sz="1400" dirty="0">
                <a:effectLst/>
                <a:latin typeface="Source Sans Pro" panose="020B0503030403020204" pitchFamily="34" charset="0"/>
                <a:ea typeface="Source Sans Pro" panose="020B0503030403020204" pitchFamily="34" charset="0"/>
                <a:cs typeface="Arial" panose="020B0604020202020204" pitchFamily="34" charset="0"/>
              </a:rPr>
              <a:t>Efektywne zarządzanie finansami Grupy, w tym jej zasobami kapitałowymi</a:t>
            </a:r>
            <a:endParaRPr lang="pl-PL"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8900486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5">
                    <a:lumMod val="60000"/>
                    <a:lumOff val="40000"/>
                  </a:schemeClr>
                </a:solidFill>
                <a:latin typeface="Staatliches" panose="020B0604020202020204" charset="0"/>
              </a:rPr>
              <a:t>„poznański”</a:t>
            </a:r>
            <a:br>
              <a:rPr lang="pl-PL" sz="2800" dirty="0">
                <a:solidFill>
                  <a:schemeClr val="accent5">
                    <a:lumMod val="60000"/>
                    <a:lumOff val="40000"/>
                  </a:schemeClr>
                </a:solidFill>
                <a:latin typeface="Staatliches" panose="020B0604020202020204" charset="0"/>
              </a:rPr>
            </a:br>
            <a:r>
              <a:rPr lang="pl-PL" sz="2800" dirty="0">
                <a:solidFill>
                  <a:schemeClr val="accent1"/>
                </a:solidFill>
                <a:latin typeface="Staatliches" panose="020B0604020202020204" charset="0"/>
              </a:rPr>
              <a:t> </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103243" y="1024092"/>
            <a:ext cx="6937513" cy="3078150"/>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sprowadza się do następującej formuły: </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gn="ctr">
              <a:lnSpc>
                <a:spcPct val="107000"/>
              </a:lnSpc>
            </a:pPr>
            <a:r>
              <a:rPr lang="pl-PL" b="1" i="1" dirty="0">
                <a:latin typeface="Source Sans Pro" panose="020B0503030403020204" pitchFamily="34" charset="0"/>
                <a:ea typeface="Source Sans Pro" panose="020B0503030403020204" pitchFamily="34" charset="0"/>
              </a:rPr>
              <a:t>W = –2,368 + 3,562 * X1 + 1,588 * X2 + 4,288 * X3 + 6,719 * X4,</a:t>
            </a:r>
          </a:p>
          <a:p>
            <a:pPr indent="449580" algn="ctr">
              <a:lnSpc>
                <a:spcPct val="107000"/>
              </a:lnSpc>
            </a:pPr>
            <a:endParaRPr lang="pl-PL" b="1" i="1"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X1 = wynik finansowy netto/majątek całkowity,</a:t>
            </a:r>
          </a:p>
          <a:p>
            <a:pPr indent="449580">
              <a:lnSpc>
                <a:spcPct val="107000"/>
              </a:lnSpc>
            </a:pPr>
            <a:r>
              <a:rPr lang="pl-PL" b="1" i="1" dirty="0">
                <a:latin typeface="Source Sans Pro" panose="020B0503030403020204" pitchFamily="34" charset="0"/>
                <a:ea typeface="Source Sans Pro" panose="020B0503030403020204" pitchFamily="34" charset="0"/>
              </a:rPr>
              <a:t>X2 = (majątek obrotowy – zapasy)/zobowiązania krótkoterminowe,</a:t>
            </a:r>
          </a:p>
          <a:p>
            <a:pPr indent="449580">
              <a:lnSpc>
                <a:spcPct val="107000"/>
              </a:lnSpc>
            </a:pPr>
            <a:r>
              <a:rPr lang="pl-PL" b="1" i="1" dirty="0">
                <a:latin typeface="Source Sans Pro" panose="020B0503030403020204" pitchFamily="34" charset="0"/>
                <a:ea typeface="Source Sans Pro" panose="020B0503030403020204" pitchFamily="34" charset="0"/>
              </a:rPr>
              <a:t>X3= (kapitał własny + zobowiązania długoterminowe)/aktywa ogółem,</a:t>
            </a:r>
          </a:p>
          <a:p>
            <a:pPr indent="449580">
              <a:lnSpc>
                <a:spcPct val="107000"/>
              </a:lnSpc>
            </a:pPr>
            <a:r>
              <a:rPr lang="pl-PL" b="1" i="1" dirty="0">
                <a:latin typeface="Source Sans Pro" panose="020B0503030403020204" pitchFamily="34" charset="0"/>
                <a:ea typeface="Source Sans Pro" panose="020B0503030403020204" pitchFamily="34" charset="0"/>
              </a:rPr>
              <a:t>X4 = wynik finansowy ze sprzedaży/przychody ze sprzedaży.</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W modelu powyższym przedsiębiorstwa zagrożone upadłością w perspektywie jednego roku osiągają ujemną wartość wskaźnika W, przedsiębiorstwa niezagrożone zaś dodatnią.</a:t>
            </a:r>
          </a:p>
        </p:txBody>
      </p:sp>
    </p:spTree>
    <p:extLst>
      <p:ext uri="{BB962C8B-B14F-4D97-AF65-F5344CB8AC3E}">
        <p14:creationId xmlns:p14="http://schemas.microsoft.com/office/powerpoint/2010/main" val="3995808492"/>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4" y="1147194"/>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5">
                    <a:lumMod val="60000"/>
                    <a:lumOff val="40000"/>
                  </a:schemeClr>
                </a:solidFill>
                <a:latin typeface="Staatliches" panose="020B0604020202020204" charset="0"/>
              </a:rPr>
              <a:t>„poznański”</a:t>
            </a:r>
            <a:br>
              <a:rPr lang="pl-PL" sz="2800" dirty="0">
                <a:solidFill>
                  <a:schemeClr val="accent5">
                    <a:lumMod val="60000"/>
                    <a:lumOff val="40000"/>
                  </a:schemeClr>
                </a:solidFill>
                <a:latin typeface="Staatliches" panose="020B0604020202020204" charset="0"/>
              </a:rPr>
            </a:br>
            <a:endParaRPr lang="pl-PL" sz="2800" dirty="0">
              <a:solidFill>
                <a:srgbClr val="F68100"/>
              </a:solidFill>
              <a:latin typeface="Staatliches" panose="020B0604020202020204" charset="0"/>
            </a:endParaRPr>
          </a:p>
        </p:txBody>
      </p:sp>
      <p:graphicFrame>
        <p:nvGraphicFramePr>
          <p:cNvPr id="3" name="Tabela 2">
            <a:extLst>
              <a:ext uri="{FF2B5EF4-FFF2-40B4-BE49-F238E27FC236}">
                <a16:creationId xmlns:a16="http://schemas.microsoft.com/office/drawing/2014/main" id="{26730EB4-37D9-4BBE-BC8F-720022377A89}"/>
              </a:ext>
            </a:extLst>
          </p:cNvPr>
          <p:cNvGraphicFramePr>
            <a:graphicFrameLocks noGrp="1"/>
          </p:cNvGraphicFramePr>
          <p:nvPr>
            <p:extLst>
              <p:ext uri="{D42A27DB-BD31-4B8C-83A1-F6EECF244321}">
                <p14:modId xmlns:p14="http://schemas.microsoft.com/office/powerpoint/2010/main" val="806751400"/>
              </p:ext>
            </p:extLst>
          </p:nvPr>
        </p:nvGraphicFramePr>
        <p:xfrm>
          <a:off x="178906" y="1834400"/>
          <a:ext cx="3766927" cy="2236305"/>
        </p:xfrm>
        <a:graphic>
          <a:graphicData uri="http://schemas.openxmlformats.org/drawingml/2006/table">
            <a:tbl>
              <a:tblPr firstRow="1" firstCol="1" bandRow="1">
                <a:tableStyleId>{5FD0F851-EC5A-4D38-B0AD-8093EC10F338}</a:tableStyleId>
              </a:tblPr>
              <a:tblGrid>
                <a:gridCol w="2033899">
                  <a:extLst>
                    <a:ext uri="{9D8B030D-6E8A-4147-A177-3AD203B41FA5}">
                      <a16:colId xmlns:a16="http://schemas.microsoft.com/office/drawing/2014/main" val="3619906807"/>
                    </a:ext>
                  </a:extLst>
                </a:gridCol>
                <a:gridCol w="577676">
                  <a:extLst>
                    <a:ext uri="{9D8B030D-6E8A-4147-A177-3AD203B41FA5}">
                      <a16:colId xmlns:a16="http://schemas.microsoft.com/office/drawing/2014/main" val="530540196"/>
                    </a:ext>
                  </a:extLst>
                </a:gridCol>
                <a:gridCol w="577676">
                  <a:extLst>
                    <a:ext uri="{9D8B030D-6E8A-4147-A177-3AD203B41FA5}">
                      <a16:colId xmlns:a16="http://schemas.microsoft.com/office/drawing/2014/main" val="2126257144"/>
                    </a:ext>
                  </a:extLst>
                </a:gridCol>
                <a:gridCol w="577676">
                  <a:extLst>
                    <a:ext uri="{9D8B030D-6E8A-4147-A177-3AD203B41FA5}">
                      <a16:colId xmlns:a16="http://schemas.microsoft.com/office/drawing/2014/main" val="3411746540"/>
                    </a:ext>
                  </a:extLst>
                </a:gridCol>
              </a:tblGrid>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"POZNAŃASKI" WSKAŹNIK W</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67385545"/>
                  </a:ext>
                </a:extLst>
              </a:tr>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18,507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18,887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19,203</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3913660"/>
                  </a:ext>
                </a:extLst>
              </a:tr>
              <a:tr h="401622">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3,421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3,087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B050"/>
                          </a:solidFill>
                          <a:effectLst/>
                          <a:latin typeface="+mj-lt"/>
                          <a:ea typeface="Times New Roman" panose="02020603050405020304" pitchFamily="18" charset="0"/>
                          <a:cs typeface="Arial" panose="020B0604020202020204" pitchFamily="34" charset="0"/>
                        </a:rPr>
                        <a:t>4,123</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09458796"/>
                  </a:ext>
                </a:extLst>
              </a:tr>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14,764</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13,521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13,191</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40333"/>
                  </a:ext>
                </a:extLst>
              </a:tr>
              <a:tr h="401622">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9,519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8,539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8,988</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50221846"/>
                  </a:ext>
                </a:extLst>
              </a:tr>
              <a:tr h="228195">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14,047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mj-lt"/>
                          <a:ea typeface="Times New Roman" panose="02020603050405020304" pitchFamily="18" charset="0"/>
                          <a:cs typeface="Arial" panose="020B0604020202020204" pitchFamily="34" charset="0"/>
                        </a:rPr>
                        <a:t>13,608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B050"/>
                          </a:solidFill>
                          <a:effectLst/>
                          <a:latin typeface="+mj-lt"/>
                          <a:ea typeface="Times New Roman" panose="02020603050405020304" pitchFamily="18" charset="0"/>
                          <a:cs typeface="Arial" panose="020B0604020202020204" pitchFamily="34" charset="0"/>
                        </a:rPr>
                        <a:t>13,667</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2502860"/>
                  </a:ext>
                </a:extLst>
              </a:tr>
            </a:tbl>
          </a:graphicData>
        </a:graphic>
      </p:graphicFrame>
      <p:graphicFrame>
        <p:nvGraphicFramePr>
          <p:cNvPr id="6" name="Wykres 5">
            <a:extLst>
              <a:ext uri="{FF2B5EF4-FFF2-40B4-BE49-F238E27FC236}">
                <a16:creationId xmlns:a16="http://schemas.microsoft.com/office/drawing/2014/main" id="{E178634D-DE53-428E-ACAD-E3EE935125D7}"/>
              </a:ext>
            </a:extLst>
          </p:cNvPr>
          <p:cNvGraphicFramePr/>
          <p:nvPr>
            <p:extLst>
              <p:ext uri="{D42A27DB-BD31-4B8C-83A1-F6EECF244321}">
                <p14:modId xmlns:p14="http://schemas.microsoft.com/office/powerpoint/2010/main" val="1023882201"/>
              </p:ext>
            </p:extLst>
          </p:nvPr>
        </p:nvGraphicFramePr>
        <p:xfrm>
          <a:off x="3945833" y="770643"/>
          <a:ext cx="5198167" cy="4109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7456012"/>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5">
                    <a:lumMod val="60000"/>
                    <a:lumOff val="40000"/>
                  </a:schemeClr>
                </a:solidFill>
                <a:latin typeface="Staatliches" panose="020B0604020202020204" charset="0"/>
              </a:rPr>
              <a:t>„poznański”</a:t>
            </a:r>
            <a:br>
              <a:rPr lang="pl-PL" sz="2800" dirty="0">
                <a:solidFill>
                  <a:schemeClr val="accent5">
                    <a:lumMod val="60000"/>
                    <a:lumOff val="40000"/>
                  </a:schemeClr>
                </a:solidFill>
                <a:latin typeface="Staatliches" panose="020B0604020202020204" charset="0"/>
              </a:rPr>
            </a:br>
            <a:endParaRPr lang="pl-PL" sz="2800" dirty="0">
              <a:solidFill>
                <a:srgbClr val="F68100"/>
              </a:solidFill>
              <a:latin typeface="Staatliches" panose="020B0604020202020204" charset="0"/>
            </a:endParaRPr>
          </a:p>
        </p:txBody>
      </p:sp>
      <p:graphicFrame>
        <p:nvGraphicFramePr>
          <p:cNvPr id="3" name="Tabela 2">
            <a:extLst>
              <a:ext uri="{FF2B5EF4-FFF2-40B4-BE49-F238E27FC236}">
                <a16:creationId xmlns:a16="http://schemas.microsoft.com/office/drawing/2014/main" id="{26730EB4-37D9-4BBE-BC8F-720022377A89}"/>
              </a:ext>
            </a:extLst>
          </p:cNvPr>
          <p:cNvGraphicFramePr>
            <a:graphicFrameLocks noGrp="1"/>
          </p:cNvGraphicFramePr>
          <p:nvPr>
            <p:extLst>
              <p:ext uri="{D42A27DB-BD31-4B8C-83A1-F6EECF244321}">
                <p14:modId xmlns:p14="http://schemas.microsoft.com/office/powerpoint/2010/main" val="1713155680"/>
              </p:ext>
            </p:extLst>
          </p:nvPr>
        </p:nvGraphicFramePr>
        <p:xfrm>
          <a:off x="487017" y="1834400"/>
          <a:ext cx="3329610" cy="2236305"/>
        </p:xfrm>
        <a:graphic>
          <a:graphicData uri="http://schemas.openxmlformats.org/drawingml/2006/table">
            <a:tbl>
              <a:tblPr firstRow="1" firstCol="1" bandRow="1">
                <a:tableStyleId>{5FD0F851-EC5A-4D38-B0AD-8093EC10F338}</a:tableStyleId>
              </a:tblPr>
              <a:tblGrid>
                <a:gridCol w="1697178">
                  <a:extLst>
                    <a:ext uri="{9D8B030D-6E8A-4147-A177-3AD203B41FA5}">
                      <a16:colId xmlns:a16="http://schemas.microsoft.com/office/drawing/2014/main" val="3619906807"/>
                    </a:ext>
                  </a:extLst>
                </a:gridCol>
                <a:gridCol w="544144">
                  <a:extLst>
                    <a:ext uri="{9D8B030D-6E8A-4147-A177-3AD203B41FA5}">
                      <a16:colId xmlns:a16="http://schemas.microsoft.com/office/drawing/2014/main" val="530540196"/>
                    </a:ext>
                  </a:extLst>
                </a:gridCol>
                <a:gridCol w="544144">
                  <a:extLst>
                    <a:ext uri="{9D8B030D-6E8A-4147-A177-3AD203B41FA5}">
                      <a16:colId xmlns:a16="http://schemas.microsoft.com/office/drawing/2014/main" val="2126257144"/>
                    </a:ext>
                  </a:extLst>
                </a:gridCol>
                <a:gridCol w="544144">
                  <a:extLst>
                    <a:ext uri="{9D8B030D-6E8A-4147-A177-3AD203B41FA5}">
                      <a16:colId xmlns:a16="http://schemas.microsoft.com/office/drawing/2014/main" val="3411746540"/>
                    </a:ext>
                  </a:extLst>
                </a:gridCol>
              </a:tblGrid>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"POZNAŃASKI" P(X)</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67385545"/>
                  </a:ext>
                </a:extLst>
              </a:tr>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3913660"/>
                  </a:ext>
                </a:extLst>
              </a:tr>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0,968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0,956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0,984</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09458796"/>
                  </a:ext>
                </a:extLst>
              </a:tr>
              <a:tr h="401622">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40333"/>
                  </a:ext>
                </a:extLst>
              </a:tr>
              <a:tr h="401622">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50221846"/>
                  </a:ext>
                </a:extLst>
              </a:tr>
              <a:tr h="228195">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1,000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2502860"/>
                  </a:ext>
                </a:extLst>
              </a:tr>
            </a:tbl>
          </a:graphicData>
        </a:graphic>
      </p:graphicFrame>
      <p:graphicFrame>
        <p:nvGraphicFramePr>
          <p:cNvPr id="6" name="Wykres 5">
            <a:extLst>
              <a:ext uri="{FF2B5EF4-FFF2-40B4-BE49-F238E27FC236}">
                <a16:creationId xmlns:a16="http://schemas.microsoft.com/office/drawing/2014/main" id="{C505F8C1-5CF3-4C81-A3B5-8EF231679988}"/>
              </a:ext>
            </a:extLst>
          </p:cNvPr>
          <p:cNvGraphicFramePr/>
          <p:nvPr>
            <p:extLst>
              <p:ext uri="{D42A27DB-BD31-4B8C-83A1-F6EECF244321}">
                <p14:modId xmlns:p14="http://schemas.microsoft.com/office/powerpoint/2010/main" val="2569119364"/>
              </p:ext>
            </p:extLst>
          </p:nvPr>
        </p:nvGraphicFramePr>
        <p:xfrm>
          <a:off x="3816627" y="712084"/>
          <a:ext cx="5148468" cy="41689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74383716"/>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syntetycznej</a:t>
            </a:r>
            <a:endParaRPr dirty="0"/>
          </a:p>
        </p:txBody>
      </p:sp>
      <p:grpSp>
        <p:nvGrpSpPr>
          <p:cNvPr id="1594" name="Google Shape;1594;p71"/>
          <p:cNvGrpSpPr/>
          <p:nvPr/>
        </p:nvGrpSpPr>
        <p:grpSpPr>
          <a:xfrm rot="-5400000">
            <a:off x="-573419" y="3565635"/>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0;p71">
            <a:extLst>
              <a:ext uri="{FF2B5EF4-FFF2-40B4-BE49-F238E27FC236}">
                <a16:creationId xmlns:a16="http://schemas.microsoft.com/office/drawing/2014/main" id="{9F560D5D-F48B-4FAA-BBCB-986BA9155C74}"/>
              </a:ext>
            </a:extLst>
          </p:cNvPr>
          <p:cNvSpPr txBox="1">
            <a:spLocks/>
          </p:cNvSpPr>
          <p:nvPr/>
        </p:nvSpPr>
        <p:spPr>
          <a:xfrm>
            <a:off x="5188515" y="804978"/>
            <a:ext cx="3861930" cy="2604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„Szybki test” Mączyńskiej ukazuje dobrą sytuację w  2017 i 2019, a dostateczną w 2018</a:t>
            </a:r>
          </a:p>
          <a:p>
            <a:pPr marL="285750" indent="-285750"/>
            <a:r>
              <a:rPr lang="pl-PL" dirty="0"/>
              <a:t>Model Mączyńskiej określa sytuację Polsatu jako bardzo dobrą na przestrzeni 2017, 2018 i </a:t>
            </a:r>
          </a:p>
          <a:p>
            <a:pPr marL="285750" indent="-285750"/>
            <a:r>
              <a:rPr lang="pl-PL" dirty="0"/>
              <a:t>Model </a:t>
            </a:r>
            <a:r>
              <a:rPr lang="pl-PL" dirty="0" err="1"/>
              <a:t>Ohlsona</a:t>
            </a:r>
            <a:r>
              <a:rPr lang="pl-PL" dirty="0"/>
              <a:t> wykazuje dobrą sytuację</a:t>
            </a:r>
          </a:p>
          <a:p>
            <a:pPr marL="285750" indent="-285750"/>
            <a:r>
              <a:rPr lang="pl-PL" dirty="0"/>
              <a:t>Model Stępienia i Strąka oraz „Poznański” ukazuje bardzo dobrą sytuację.</a:t>
            </a:r>
          </a:p>
          <a:p>
            <a:pPr marL="285750" indent="-285750"/>
            <a:r>
              <a:rPr lang="pl-PL" dirty="0"/>
              <a:t>W trzecim modelu Altmana trudno jednoznacznie określić ryzyko upadłości</a:t>
            </a:r>
          </a:p>
          <a:p>
            <a:pPr marL="285750" indent="-285750"/>
            <a:r>
              <a:rPr lang="pl-PL" b="1" dirty="0"/>
              <a:t>*</a:t>
            </a:r>
            <a:r>
              <a:rPr lang="pl-PL" dirty="0"/>
              <a:t> Pierwszy i drugi model Altmana ukazują spółkę ocenianą według norm amerykańskich </a:t>
            </a:r>
            <a:r>
              <a:rPr lang="pl-PL" b="1" dirty="0"/>
              <a:t>– analiza tylko dla pokazania różnicy między modelami</a:t>
            </a:r>
          </a:p>
          <a:p>
            <a:pPr marL="0" indent="0">
              <a:buNone/>
            </a:pPr>
            <a:r>
              <a:rPr lang="pl-PL" dirty="0"/>
              <a:t> </a:t>
            </a: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757233" y="3876866"/>
            <a:ext cx="8353020" cy="904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1800" dirty="0">
                <a:solidFill>
                  <a:schemeClr val="tx1">
                    <a:lumMod val="50000"/>
                    <a:lumOff val="50000"/>
                  </a:schemeClr>
                </a:solidFill>
              </a:rPr>
              <a:t>analizowana spółka działa na rynku Polskim, więc w takich normach powinna być oceniana. </a:t>
            </a:r>
            <a:r>
              <a:rPr lang="pl-PL" sz="1800" dirty="0"/>
              <a:t>Wyniki analizy syntetycznej pokrywają się z wcześniej przeprowadzonymi analizami wskaźnikowymi. </a:t>
            </a:r>
            <a:r>
              <a:rPr lang="pl-PL" sz="1800" dirty="0">
                <a:solidFill>
                  <a:srgbClr val="F68100"/>
                </a:solidFill>
              </a:rPr>
              <a:t>Cyfrowy Polsat </a:t>
            </a:r>
            <a:r>
              <a:rPr lang="pl-PL" sz="1800" dirty="0"/>
              <a:t>wykazuje dobrą kondycję finansową, wśród spółek na polskim rynku telekomunikacji i usług satelitarnych.</a:t>
            </a:r>
          </a:p>
        </p:txBody>
      </p:sp>
      <p:graphicFrame>
        <p:nvGraphicFramePr>
          <p:cNvPr id="2" name="Tabela 1">
            <a:extLst>
              <a:ext uri="{FF2B5EF4-FFF2-40B4-BE49-F238E27FC236}">
                <a16:creationId xmlns:a16="http://schemas.microsoft.com/office/drawing/2014/main" id="{4ABB3955-CB6A-4E55-A3E4-A1535768228E}"/>
              </a:ext>
            </a:extLst>
          </p:cNvPr>
          <p:cNvGraphicFramePr>
            <a:graphicFrameLocks noGrp="1"/>
          </p:cNvGraphicFramePr>
          <p:nvPr>
            <p:extLst>
              <p:ext uri="{D42A27DB-BD31-4B8C-83A1-F6EECF244321}">
                <p14:modId xmlns:p14="http://schemas.microsoft.com/office/powerpoint/2010/main" val="2937698465"/>
              </p:ext>
            </p:extLst>
          </p:nvPr>
        </p:nvGraphicFramePr>
        <p:xfrm>
          <a:off x="147292" y="875142"/>
          <a:ext cx="5094960" cy="2953787"/>
        </p:xfrm>
        <a:graphic>
          <a:graphicData uri="http://schemas.openxmlformats.org/drawingml/2006/table">
            <a:tbl>
              <a:tblPr firstRow="1" firstCol="1" bandRow="1">
                <a:tableStyleId>{3B4B98B0-60AC-42C2-AFA5-B58CD77FA1E5}</a:tableStyleId>
              </a:tblPr>
              <a:tblGrid>
                <a:gridCol w="2346180">
                  <a:extLst>
                    <a:ext uri="{9D8B030D-6E8A-4147-A177-3AD203B41FA5}">
                      <a16:colId xmlns:a16="http://schemas.microsoft.com/office/drawing/2014/main" val="156695000"/>
                    </a:ext>
                  </a:extLst>
                </a:gridCol>
                <a:gridCol w="916260">
                  <a:extLst>
                    <a:ext uri="{9D8B030D-6E8A-4147-A177-3AD203B41FA5}">
                      <a16:colId xmlns:a16="http://schemas.microsoft.com/office/drawing/2014/main" val="2428831636"/>
                    </a:ext>
                  </a:extLst>
                </a:gridCol>
                <a:gridCol w="916260">
                  <a:extLst>
                    <a:ext uri="{9D8B030D-6E8A-4147-A177-3AD203B41FA5}">
                      <a16:colId xmlns:a16="http://schemas.microsoft.com/office/drawing/2014/main" val="2740619887"/>
                    </a:ext>
                  </a:extLst>
                </a:gridCol>
                <a:gridCol w="916260">
                  <a:extLst>
                    <a:ext uri="{9D8B030D-6E8A-4147-A177-3AD203B41FA5}">
                      <a16:colId xmlns:a16="http://schemas.microsoft.com/office/drawing/2014/main" val="3408573485"/>
                    </a:ext>
                  </a:extLst>
                </a:gridCol>
              </a:tblGrid>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68014942"/>
                  </a:ext>
                </a:extLst>
              </a:tr>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"SZYBKI TEST" MĄCZYŃSKIEJ</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dobra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dostateczna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dobra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296928611"/>
                  </a:ext>
                </a:extLst>
              </a:tr>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MĄCZYŃSKIEJ</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78892601"/>
                  </a:ext>
                </a:extLst>
              </a:tr>
              <a:tr h="492759">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TRZECI MODEL ALTMANA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trudno określić</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trudno określić</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trudno określić</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284556742"/>
                  </a:ext>
                </a:extLst>
              </a:tr>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OHLSONA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86088457"/>
                  </a:ext>
                </a:extLst>
              </a:tr>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STĘPIENIA I STRĄKA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24097638"/>
                  </a:ext>
                </a:extLst>
              </a:tr>
              <a:tr h="27997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MODEL "POZNAŃASKI"</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bardzo dobra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dirty="0">
                          <a:solidFill>
                            <a:srgbClr val="000000"/>
                          </a:solidFill>
                          <a:effectLst/>
                          <a:latin typeface="+mj-lt"/>
                          <a:ea typeface="Times New Roman" panose="02020603050405020304" pitchFamily="18" charset="0"/>
                          <a:cs typeface="Arial" panose="020B0604020202020204" pitchFamily="34" charset="0"/>
                        </a:rPr>
                        <a:t>bardzo dobra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17756737"/>
                  </a:ext>
                </a:extLst>
              </a:tr>
              <a:tr h="279977">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*MODEL ALTMANA 1968</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zła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zła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zła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432711750"/>
                  </a:ext>
                </a:extLst>
              </a:tr>
              <a:tr h="279977">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*DRUGI MODEL ALTMANA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trudno określić</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mj-lt"/>
                          <a:ea typeface="Times New Roman" panose="02020603050405020304" pitchFamily="18" charset="0"/>
                          <a:cs typeface="Arial" panose="020B0604020202020204" pitchFamily="34" charset="0"/>
                        </a:rPr>
                        <a:t>zła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r>
                        <a:rPr lang="pl-PL" sz="1100" dirty="0">
                          <a:solidFill>
                            <a:srgbClr val="000000"/>
                          </a:solidFill>
                          <a:effectLst/>
                          <a:latin typeface="+mj-lt"/>
                          <a:ea typeface="Times New Roman" panose="02020603050405020304" pitchFamily="18" charset="0"/>
                          <a:cs typeface="Arial" panose="020B0604020202020204" pitchFamily="34" charset="0"/>
                        </a:rPr>
                        <a:t>zła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38437268"/>
                  </a:ext>
                </a:extLst>
              </a:tr>
            </a:tbl>
          </a:graphicData>
        </a:graphic>
      </p:graphicFrame>
    </p:spTree>
    <p:extLst>
      <p:ext uri="{BB962C8B-B14F-4D97-AF65-F5344CB8AC3E}">
        <p14:creationId xmlns:p14="http://schemas.microsoft.com/office/powerpoint/2010/main" val="2909271332"/>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25904" r="25904"/>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589804" y="2184593"/>
            <a:ext cx="2764592"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0stateczne Wnioski</a:t>
            </a:r>
            <a:endParaRPr sz="3200" dirty="0"/>
          </a:p>
        </p:txBody>
      </p:sp>
      <p:sp>
        <p:nvSpPr>
          <p:cNvPr id="647" name="Google Shape;647;p36"/>
          <p:cNvSpPr txBox="1">
            <a:spLocks noGrp="1"/>
          </p:cNvSpPr>
          <p:nvPr>
            <p:ph type="title" idx="2"/>
          </p:nvPr>
        </p:nvSpPr>
        <p:spPr>
          <a:xfrm>
            <a:off x="713225" y="1228509"/>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7</a:t>
            </a:r>
            <a:endParaRPr dirty="0"/>
          </a:p>
        </p:txBody>
      </p:sp>
      <p:sp>
        <p:nvSpPr>
          <p:cNvPr id="648" name="Google Shape;648;p36"/>
          <p:cNvSpPr/>
          <p:nvPr/>
        </p:nvSpPr>
        <p:spPr>
          <a:xfrm>
            <a:off x="974035" y="2958900"/>
            <a:ext cx="1421295" cy="233109"/>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Tree>
    <p:extLst>
      <p:ext uri="{BB962C8B-B14F-4D97-AF65-F5344CB8AC3E}">
        <p14:creationId xmlns:p14="http://schemas.microsoft.com/office/powerpoint/2010/main" val="1861224363"/>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2"/>
          <p:cNvSpPr txBox="1">
            <a:spLocks noGrp="1"/>
          </p:cNvSpPr>
          <p:nvPr>
            <p:ph type="title"/>
          </p:nvPr>
        </p:nvSpPr>
        <p:spPr>
          <a:xfrm>
            <a:off x="708599" y="108131"/>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4400" dirty="0">
                <a:solidFill>
                  <a:srgbClr val="F68100"/>
                </a:solidFill>
              </a:rPr>
              <a:t>Wnioski końcowe</a:t>
            </a:r>
            <a:endParaRPr sz="4400" dirty="0">
              <a:solidFill>
                <a:srgbClr val="F68100"/>
              </a:solidFill>
            </a:endParaRPr>
          </a:p>
        </p:txBody>
      </p:sp>
      <p:sp>
        <p:nvSpPr>
          <p:cNvPr id="1363" name="Google Shape;1363;p62"/>
          <p:cNvSpPr txBox="1">
            <a:spLocks noGrp="1"/>
          </p:cNvSpPr>
          <p:nvPr>
            <p:ph type="subTitle" idx="5"/>
          </p:nvPr>
        </p:nvSpPr>
        <p:spPr>
          <a:xfrm>
            <a:off x="427382" y="944216"/>
            <a:ext cx="8008018" cy="344887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l-PL" i="1" dirty="0"/>
              <a:t>Po przeprowadzeniu dogłębnej analizy określam ogólną sytuację spółki na dobrą, pomimo wahań ogółem wykazuję wskaźniki w normie, zwykle przewyższając poziomem te branżowe. </a:t>
            </a:r>
          </a:p>
          <a:p>
            <a:pPr marL="0" lvl="0" indent="0" algn="ctr" rtl="0">
              <a:spcBef>
                <a:spcPts val="0"/>
              </a:spcBef>
              <a:spcAft>
                <a:spcPts val="1600"/>
              </a:spcAft>
              <a:buNone/>
            </a:pPr>
            <a:r>
              <a:rPr lang="pl-PL" i="1" dirty="0"/>
              <a:t>Wyróżnić należy jednak rok 2018, który na każdym etapie analizy wykazywał się zdecydowanie gorszymi wynikami. Wyniki te jednakże zostały poprawione już w 2019, przewyższając poziomem wskaźników konkurencję i sektora. Tym samym utwierdzając mnie w przekonaniu, ze spółka ta potrafi szybko i precyzyjnie podejmować decyzje zażegnując potencjalnie poważny kryzys. </a:t>
            </a:r>
          </a:p>
          <a:p>
            <a:pPr marL="0" lvl="0" indent="0" algn="ctr" rtl="0">
              <a:spcBef>
                <a:spcPts val="0"/>
              </a:spcBef>
              <a:spcAft>
                <a:spcPts val="1600"/>
              </a:spcAft>
              <a:buNone/>
            </a:pPr>
            <a:r>
              <a:rPr lang="pl-PL" i="1" dirty="0"/>
              <a:t>Odzwierciedlają to akcje Cyfrowego Polsatu, które to w 2019 osiągnęły najwyższą cenę w historii spółki na giełdzie - mianowicie 30,74 zł. </a:t>
            </a:r>
          </a:p>
          <a:p>
            <a:pPr marL="0" lvl="0" indent="0" algn="ctr" rtl="0">
              <a:spcBef>
                <a:spcPts val="0"/>
              </a:spcBef>
              <a:spcAft>
                <a:spcPts val="1600"/>
              </a:spcAft>
              <a:buNone/>
            </a:pPr>
            <a:r>
              <a:rPr lang="pl-PL" i="1" dirty="0"/>
              <a:t>Czy warto inwestować w tą spółkę? Moim zdaniem tak, osobiście bym inwestowała w akcje Cyfrowego Polsatu. Już teraz posiada on stabilną pozycję na rynku, a wciąż się rozwija, z każdym rokiem przejmując nowe dziedziny rynku i inwestując w najnowsze technologie. Moim zdaniem to dobra i pozbawiona dużego ryzyka inwestycja na przyszłość.</a:t>
            </a:r>
            <a:endParaRPr lang="en-US" i="1" dirty="0"/>
          </a:p>
        </p:txBody>
      </p:sp>
    </p:spTree>
    <p:extLst>
      <p:ext uri="{BB962C8B-B14F-4D97-AF65-F5344CB8AC3E}">
        <p14:creationId xmlns:p14="http://schemas.microsoft.com/office/powerpoint/2010/main" val="1559567542"/>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A0DE0D-976C-4E5A-8040-5E8889941B22}"/>
              </a:ext>
            </a:extLst>
          </p:cNvPr>
          <p:cNvSpPr>
            <a:spLocks noGrp="1"/>
          </p:cNvSpPr>
          <p:nvPr>
            <p:ph type="title"/>
          </p:nvPr>
        </p:nvSpPr>
        <p:spPr>
          <a:xfrm>
            <a:off x="2228605" y="72361"/>
            <a:ext cx="4832700" cy="1179970"/>
          </a:xfrm>
        </p:spPr>
        <p:txBody>
          <a:bodyPr/>
          <a:lstStyle/>
          <a:p>
            <a:r>
              <a:rPr lang="pl-PL" sz="4400" dirty="0"/>
              <a:t>bibliografia</a:t>
            </a:r>
          </a:p>
        </p:txBody>
      </p:sp>
      <p:sp>
        <p:nvSpPr>
          <p:cNvPr id="4" name="pole tekstowe 3">
            <a:extLst>
              <a:ext uri="{FF2B5EF4-FFF2-40B4-BE49-F238E27FC236}">
                <a16:creationId xmlns:a16="http://schemas.microsoft.com/office/drawing/2014/main" id="{0BACA67A-C8BA-44D8-AEC5-292C040305B8}"/>
              </a:ext>
            </a:extLst>
          </p:cNvPr>
          <p:cNvSpPr txBox="1"/>
          <p:nvPr/>
        </p:nvSpPr>
        <p:spPr>
          <a:xfrm>
            <a:off x="-84483" y="905865"/>
            <a:ext cx="9312965" cy="4237635"/>
          </a:xfrm>
          <a:prstGeom prst="rect">
            <a:avLst/>
          </a:prstGeom>
          <a:noFill/>
        </p:spPr>
        <p:txBody>
          <a:bodyPr wrap="square" numCol="2">
            <a:spAutoFit/>
          </a:bodyPr>
          <a:lstStyle/>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https://www.money.pl/gielda/spolki-gpw/plcfrpt00013,o_firmie.html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https://www.emis.com/php/companies?pc=PL&amp;cmpy=2017993</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https://grupapolsat.pl/pl/nas/w-skrocie</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https://grupapolsat.pl/pl/lad-korporacyjny/zarzad/sklad</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https://grupapolsat.pl/pl/nas/historia</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https://grupapolsat.pl/pl/nas/misja-wizja-strategia</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7"/>
              </a:rPr>
              <a:t>https://grupapolsat.pl/pl/nas/misja-wizja-strategia</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https://grupapolsat.pl/pl/nas/misja-wizja-strategia</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8"/>
              </a:rPr>
              <a:t>https://notowania.pb.pl/instrument/PLCFRPT00013/cyfrplsat/informacje-spolka</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https://grupapolsat.pl/pl/nas/obszary-dzialalnosci</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9"/>
              </a:rPr>
              <a:t>http://www.cyfrowypolsat.pl/ir-media/otoczenie_rynkowe_rynek_nadawcow_telewizyjnych2_pl_11102011.pdf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9"/>
              </a:rPr>
              <a:t>http://www.cyfrowypolsat.pl/ir-media/otoczenie_rynkowe_rynek_nadawcow_telewizyjnych2_pl_11102011.pdf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http://www.cyfrowypolsat.pl/ir-media/rynek_nadwacow_telewizyjnych_05072012.pdf?save=true</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UKE: Raport o stanie rynku telekomunikacyjnego w Polsce w 2019 r.</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UKE: Raport o stanie rynku telekomunikacyjnego w Polsce w 2019 r i 2018 r</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0"/>
              </a:rPr>
              <a:t>https://ccnews.pl/2018/01/02/rynek-telekomunikacyjny-i-telewizji-kablowej-w-polsce-czeka-intensywny-rok-zmian/</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0"/>
              </a:rPr>
              <a:t>https://ccnews.pl/2018/01/02/rynek-telekomunikacyjny-i-telewizji-kablowej-w-polsce-czeka-intensywny-rok-zmian/</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https://analizafinansowa.pl/wskazniki-plynnosci/wskaznik-plynnosci-biezacej-wpb-3662.html</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1"/>
              </a:rPr>
              <a:t>https://poradnikprzedsiebiorcy.pl/-analiza-wskaznikowa-przedsiebiorstwa-wskazniki-plynnosci</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1"/>
              </a:rPr>
              <a:t>https://poradnikprzedsiebiorcy.pl/-analiza-wskaznikowa-przedsiebiorstwa-wskazniki-plynnosci</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2"/>
              </a:rPr>
              <a:t>https://dektra.pl/glossary/wskaznik-pokrycia-zobowiazan-naleznosciami/</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3"/>
              </a:rPr>
              <a:t>https://sindicator.net/baza_wiedzy/wskazniki_plynnosci_platniczej/wskaznik_udzialu_kapitalu_pracujacego_w_aktywach_ogolem</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4"/>
              </a:rPr>
              <a:t>https://analizafinansowa.pl/wskazniki-aktywnosci/wskaznik-wydajnosci-gotowkowej-sprzedazy-3362.html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5"/>
              </a:rPr>
              <a:t>https://analizafinansowa.pl/analiza-wskaznikowa/wskaznik-wydajnosci-gotowkowej-majatku-3831.html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6"/>
              </a:rPr>
              <a:t>https://analizafinansowa.pl/wskazniki-aktywnosci/wskaznik-wydajnosci-gotowkowej-zysku-3363.html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7"/>
              </a:rPr>
              <a:t>https://eanaliza.pl/wskaznik-rotacji-naleznosci-w-dniach</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8"/>
              </a:rPr>
              <a:t>https://eanaliza.pl/wskaznik-rotacji-zapasow-w-dniach-cykl-zapasow</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9"/>
              </a:rPr>
              <a:t>https://mfiles.pl/pl/index.php/Zysk_netto</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0"/>
              </a:rPr>
              <a:t>https://eanaliza.pl/wskaznik-rentownosci-sprzedazy-netto-ros</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https://eanaliza.pl/wskaznik-rentownosci-sprzedazy-netto-ros</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1"/>
              </a:rPr>
              <a:t>https://eanaliza.pl/wskaznik-rentownosci-aktywow-og%C3%B3%C5%82em-roa-stopa-zwrotu-z-aktywow</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https://eanaliza.pl/wskaznik-rentownosci-aktywow-og%C3%B3%C5%82em-roa-stopa-zwrotu-z-aktywow</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2"/>
              </a:rPr>
              <a:t>https://eanaliza.pl/wskaznik-rentownosci-kapitalow-wlasnych-roe-stopa-zwrotu-z-kapitalu-wlasnego</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https://eanaliza.pl/wskaznik-rentownosci-kapitalow-wlasnych-roe-stopa-zwrotu-z-kapitalu-wlasnego</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https://eanaliza.pl/wskaznik-rentownosci-dzialanosci-operacyjnej</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3"/>
              </a:rPr>
              <a:t>https://eanaliza.pl/wskaznik-rentownosci-dzialanosci-operacyjnej</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https://eanaliza.pl/wskaznik-stopy-marzy-brutto</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4"/>
              </a:rPr>
              <a:t>https://eanaliza.pl/wskaznik-stopy-marzy-brutto</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5"/>
              </a:rPr>
              <a:t>https://www.findict.pl/akademia/ksiegowosc-finanse/zarzadzanie-finansami/analiza-du-ponta</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https://www.certyfikatyprzezinternet.pl/wp-content/uploads/2019/10/X.-Ocena-sytuacji-maj%C4%85tkowo-kapita%C5%82owej.pdf</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6"/>
              </a:rPr>
              <a:t>https://www.certyfikatyprzezinternet.pl/wp-content/uploads/2019/10/X.-Ocena-sytuacji-maj%C4%85tkowo-kapita%C5%82owej.pdf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6"/>
              </a:rPr>
              <a:t>https://www.certyfikatyprzezinternet.pl/wp-content/uploads/2019/10/X.-Ocena-sytuacji-maj%C4%85tkowo-kapita%C5%82owej.pdf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7"/>
              </a:rPr>
              <a:t>https://www.big.pl/baza-wiedzy/wskaznik-zadluzenia-sposob-na-ocene-wyplacalnosci-firmy</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r>
              <a:rPr lang="pl-PL" sz="700" dirty="0">
                <a:effectLst/>
                <a:latin typeface="Times New Roman" panose="02020603050405020304" pitchFamily="18" charset="0"/>
                <a:ea typeface="Times New Roman" panose="02020603050405020304" pitchFamily="18" charset="0"/>
              </a:rPr>
              <a:t>https://wycenyfirm.pl/wyceny/skladowe/wskazniki-poziomu-zadluzenia</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8"/>
              </a:rPr>
              <a:t>https://eanaliza.pl/wskaznik-zadluzenia-kapitalow-wlasnych</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9"/>
              </a:rPr>
              <a:t>https://www.fxmag.pl/slownik-finansowy/wig</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https://analizafinansowa.pl/wskazniki-wartosci-rynkowej/wskaznik-zysk-na-akcje-3389.html</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0"/>
              </a:rPr>
              <a:t>https://analizafinansowa.pl/analiza-wskaznikowa/wskaznik-zysku-na-akcje-sprawdz-jak-wyliczyc-izaprezentowac-w-sprawozdaniu--3966.html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1"/>
              </a:rPr>
              <a:t>https://www.sii.org.pl/4911/ochrona-praw/eksperci-sii-radza/czy-zysk-na-akcje-i-dywidenda-na-akcje-tojest-to-samo-jak-wysoka-moze-byc-kwota-dywidendy.html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2"/>
              </a:rPr>
              <a:t>https://analizafinansowa.pl/analiza-wskaznikowa/wskaznik-zysku-na-akcje-sprawdz-jak-wyliczyc-i-zaprezentowac-w-sprawozdaniu--3966.html</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3"/>
              </a:rPr>
              <a:t>https://dektra.pl/glossary/stopa-wyplaty-dywidendy/</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https://comparic.pl/wskaznik-cena-zysk-c-z-p-e-dowiedz-sie-jak-z-niego-korzystac/</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https://sindicator.net/baza_wiedzy/wskazniki_wartosci_rynkowej/cz_cena_do_zysku</a:t>
            </a: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Dane dla </a:t>
            </a:r>
            <a:r>
              <a:rPr lang="pl-PL" sz="700" dirty="0" err="1">
                <a:effectLst/>
                <a:latin typeface="Calibri" panose="020F0502020204030204" pitchFamily="34" charset="0"/>
                <a:ea typeface="Calibri" panose="020F0502020204030204" pitchFamily="34" charset="0"/>
                <a:cs typeface="Arial" panose="020B0604020202020204" pitchFamily="34" charset="0"/>
              </a:rPr>
              <a:t>brznży</a:t>
            </a:r>
            <a:r>
              <a:rPr lang="pl-PL" sz="700" dirty="0">
                <a:effectLst/>
                <a:latin typeface="Calibri" panose="020F0502020204030204" pitchFamily="34" charset="0"/>
                <a:ea typeface="Calibri" panose="020F0502020204030204" pitchFamily="34" charset="0"/>
                <a:cs typeface="Arial" panose="020B0604020202020204" pitchFamily="34" charset="0"/>
              </a:rPr>
              <a:t> </a:t>
            </a: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4"/>
              </a:rPr>
              <a:t>https://www.inwestoronline.pl/r/res/archiwum/analizy/rekomendacje/170828_play_pl_7.pdf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http://webcache.googleusercontent.com/search?q=cache:oy8UMC6dIVIJ:yadda.icm.edu.pl/yadda/element/bwmeta1.element.desklight-ea838e3c-d79d-4bce-b87a-6cab80b7d960/c/PN_514_Nowak_Zarzadzanie_Czesc22.pdf+&amp;cd=9&amp;hl=pl&amp;ct=clnk&amp;gl=pl</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5"/>
              </a:rPr>
              <a:t>https://wnus.edu.pl/sip/file/article/view/570.pdf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dirty="0">
                <a:effectLst/>
                <a:latin typeface="Calibri" panose="020F0502020204030204" pitchFamily="34" charset="0"/>
                <a:ea typeface="Calibri" panose="020F0502020204030204" pitchFamily="34" charset="0"/>
                <a:cs typeface="Arial" panose="020B0604020202020204" pitchFamily="34" charset="0"/>
              </a:rPr>
              <a:t>https://wnus.edu.pl/sip/file/article/view/570.pdf</a:t>
            </a: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5"/>
              </a:rPr>
              <a:t>https://wnus.edu.pl/sip/file/article/view/570.pdf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5"/>
              </a:rPr>
              <a:t>https://wnus.edu.pl/sip/file/article/view/570.pdf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6"/>
              </a:rPr>
              <a:t>http://www.mon.pte.pl/pliki/2/12/Ekonomista%2025%2002%2006ostfragment.pdf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pl-PL" sz="7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7"/>
              </a:rPr>
              <a:t>https://dbc.wroc.pl/Content/34331/PDF/Lichota_Wykorzystanie_Modeli_Logitowych_Do_Oceny_Sytuacji_2016.pdf</a:t>
            </a:r>
            <a:endParaRPr lang="pl-PL" sz="7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pPr>
            <a:r>
              <a:rPr lang="pl-PL" sz="700" dirty="0">
                <a:effectLst/>
                <a:latin typeface="Calibri" panose="020F0502020204030204" pitchFamily="34" charset="0"/>
                <a:ea typeface="Calibri" panose="020F0502020204030204" pitchFamily="34" charset="0"/>
                <a:cs typeface="Arial" panose="020B0604020202020204" pitchFamily="34" charset="0"/>
              </a:rPr>
              <a:t>http://sj.wne.sggw.pl/pdf/EIOGZ_2010_n82_s17.pdf</a:t>
            </a:r>
          </a:p>
        </p:txBody>
      </p:sp>
    </p:spTree>
    <p:extLst>
      <p:ext uri="{BB962C8B-B14F-4D97-AF65-F5344CB8AC3E}">
        <p14:creationId xmlns:p14="http://schemas.microsoft.com/office/powerpoint/2010/main" val="588097829"/>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81"/>
          <p:cNvSpPr txBox="1">
            <a:spLocks noGrp="1"/>
          </p:cNvSpPr>
          <p:nvPr>
            <p:ph type="title"/>
          </p:nvPr>
        </p:nvSpPr>
        <p:spPr>
          <a:xfrm>
            <a:off x="4351298" y="847613"/>
            <a:ext cx="36900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7200" dirty="0"/>
              <a:t>Dziękuję za uwagę</a:t>
            </a:r>
            <a:r>
              <a:rPr lang="en" sz="7200" dirty="0"/>
              <a:t>!</a:t>
            </a:r>
            <a:endParaRPr sz="7200" dirty="0"/>
          </a:p>
        </p:txBody>
      </p:sp>
      <p:sp>
        <p:nvSpPr>
          <p:cNvPr id="20" name="Google Shape;610;p32">
            <a:extLst>
              <a:ext uri="{FF2B5EF4-FFF2-40B4-BE49-F238E27FC236}">
                <a16:creationId xmlns:a16="http://schemas.microsoft.com/office/drawing/2014/main" id="{A1C4A5B3-153F-49E7-9F62-FFC70F046CA6}"/>
              </a:ext>
            </a:extLst>
          </p:cNvPr>
          <p:cNvSpPr txBox="1">
            <a:spLocks noGrp="1"/>
          </p:cNvSpPr>
          <p:nvPr>
            <p:ph type="subTitle" idx="1"/>
          </p:nvPr>
        </p:nvSpPr>
        <p:spPr>
          <a:xfrm>
            <a:off x="4572000" y="3021401"/>
            <a:ext cx="3248596" cy="8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1" dirty="0">
                <a:solidFill>
                  <a:schemeClr val="accent6"/>
                </a:solidFill>
              </a:rPr>
              <a:t>Julia Faściszewska 256465</a:t>
            </a:r>
          </a:p>
          <a:p>
            <a:pPr marL="0" lvl="0" indent="0" algn="l" rtl="0">
              <a:spcBef>
                <a:spcPts val="0"/>
              </a:spcBef>
              <a:spcAft>
                <a:spcPts val="0"/>
              </a:spcAft>
              <a:buNone/>
            </a:pPr>
            <a:r>
              <a:rPr lang="pl-PL" b="1" dirty="0">
                <a:solidFill>
                  <a:schemeClr val="accent6"/>
                </a:solidFill>
              </a:rPr>
              <a:t>Laboratorium Czwartek TP 7:30</a:t>
            </a:r>
            <a:endParaRPr lang="en-US" b="1" dirty="0">
              <a:solidFill>
                <a:schemeClr val="accent6"/>
              </a:solidFill>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54"/>
          <p:cNvSpPr txBox="1">
            <a:spLocks noGrp="1"/>
          </p:cNvSpPr>
          <p:nvPr>
            <p:ph type="title"/>
          </p:nvPr>
        </p:nvSpPr>
        <p:spPr>
          <a:xfrm>
            <a:off x="3290627" y="9450"/>
            <a:ext cx="36828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Obszary działalności</a:t>
            </a:r>
            <a:endParaRPr dirty="0"/>
          </a:p>
        </p:txBody>
      </p:sp>
      <p:sp>
        <p:nvSpPr>
          <p:cNvPr id="1067" name="Google Shape;1067;p54"/>
          <p:cNvSpPr/>
          <p:nvPr/>
        </p:nvSpPr>
        <p:spPr>
          <a:xfrm>
            <a:off x="3369475" y="1688750"/>
            <a:ext cx="2411700" cy="2411700"/>
          </a:xfrm>
          <a:prstGeom prst="ellipse">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txBox="1">
            <a:spLocks noGrp="1"/>
          </p:cNvSpPr>
          <p:nvPr>
            <p:ph type="subTitle" idx="2"/>
          </p:nvPr>
        </p:nvSpPr>
        <p:spPr>
          <a:xfrm>
            <a:off x="3826942" y="2492436"/>
            <a:ext cx="1532100" cy="51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l-PL" sz="2400" dirty="0">
                <a:solidFill>
                  <a:schemeClr val="lt1"/>
                </a:solidFill>
                <a:latin typeface="Staatliches"/>
                <a:ea typeface="Staatliches"/>
                <a:cs typeface="Staatliches"/>
                <a:sym typeface="Staatliches"/>
              </a:rPr>
              <a:t>Cyfrowy Polsat</a:t>
            </a:r>
            <a:endParaRPr sz="2400" dirty="0">
              <a:solidFill>
                <a:schemeClr val="lt1"/>
              </a:solidFill>
              <a:latin typeface="Staatliches"/>
              <a:ea typeface="Staatliches"/>
              <a:cs typeface="Staatliches"/>
              <a:sym typeface="Staatliches"/>
            </a:endParaRPr>
          </a:p>
        </p:txBody>
      </p:sp>
      <p:sp>
        <p:nvSpPr>
          <p:cNvPr id="1069" name="Google Shape;1069;p54"/>
          <p:cNvSpPr/>
          <p:nvPr/>
        </p:nvSpPr>
        <p:spPr>
          <a:xfrm>
            <a:off x="3539675" y="1423638"/>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952600" y="2534163"/>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4840713" y="1404925"/>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5433650" y="2546138"/>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3539675" y="3663413"/>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4840713" y="3644700"/>
            <a:ext cx="764400" cy="7644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txBox="1">
            <a:spLocks noGrp="1"/>
          </p:cNvSpPr>
          <p:nvPr>
            <p:ph type="subTitle" idx="7"/>
          </p:nvPr>
        </p:nvSpPr>
        <p:spPr>
          <a:xfrm>
            <a:off x="5760428" y="608196"/>
            <a:ext cx="2411700" cy="56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pl-PL" dirty="0"/>
              <a:t>Media internetowe </a:t>
            </a:r>
            <a:endParaRPr dirty="0">
              <a:latin typeface="Staatliches"/>
              <a:ea typeface="Staatliches"/>
              <a:cs typeface="Staatliches"/>
              <a:sym typeface="Staatliches"/>
            </a:endParaRPr>
          </a:p>
        </p:txBody>
      </p:sp>
      <p:sp>
        <p:nvSpPr>
          <p:cNvPr id="1082" name="Google Shape;1082;p54"/>
          <p:cNvSpPr txBox="1">
            <a:spLocks noGrp="1"/>
          </p:cNvSpPr>
          <p:nvPr>
            <p:ph type="subTitle" idx="8"/>
          </p:nvPr>
        </p:nvSpPr>
        <p:spPr>
          <a:xfrm>
            <a:off x="288026" y="1887325"/>
            <a:ext cx="2252212" cy="56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pl-PL" dirty="0"/>
              <a:t>Telekomunikacja </a:t>
            </a:r>
            <a:endParaRPr dirty="0"/>
          </a:p>
        </p:txBody>
      </p:sp>
      <p:sp>
        <p:nvSpPr>
          <p:cNvPr id="1083" name="Google Shape;1083;p54"/>
          <p:cNvSpPr txBox="1">
            <a:spLocks noGrp="1"/>
          </p:cNvSpPr>
          <p:nvPr>
            <p:ph type="subTitle" idx="9"/>
          </p:nvPr>
        </p:nvSpPr>
        <p:spPr>
          <a:xfrm>
            <a:off x="415134" y="3345601"/>
            <a:ext cx="2182638" cy="56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pl-PL" dirty="0"/>
              <a:t>Płatna telewizja </a:t>
            </a:r>
            <a:endParaRPr dirty="0"/>
          </a:p>
        </p:txBody>
      </p:sp>
      <p:sp>
        <p:nvSpPr>
          <p:cNvPr id="1084" name="Google Shape;1084;p54"/>
          <p:cNvSpPr txBox="1">
            <a:spLocks noGrp="1"/>
          </p:cNvSpPr>
          <p:nvPr>
            <p:ph type="subTitle" idx="13"/>
          </p:nvPr>
        </p:nvSpPr>
        <p:spPr>
          <a:xfrm>
            <a:off x="6542088" y="1791482"/>
            <a:ext cx="2075700" cy="56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Wideo Online </a:t>
            </a:r>
          </a:p>
        </p:txBody>
      </p:sp>
      <p:sp>
        <p:nvSpPr>
          <p:cNvPr id="1085" name="Google Shape;1085;p54"/>
          <p:cNvSpPr txBox="1">
            <a:spLocks noGrp="1"/>
          </p:cNvSpPr>
          <p:nvPr>
            <p:ph type="subTitle" idx="14"/>
          </p:nvPr>
        </p:nvSpPr>
        <p:spPr>
          <a:xfrm>
            <a:off x="6079862" y="3344103"/>
            <a:ext cx="2678468" cy="56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Usługi zintegrowane</a:t>
            </a:r>
          </a:p>
        </p:txBody>
      </p:sp>
      <p:sp>
        <p:nvSpPr>
          <p:cNvPr id="1086" name="Google Shape;1086;p54"/>
          <p:cNvSpPr txBox="1">
            <a:spLocks noGrp="1"/>
          </p:cNvSpPr>
          <p:nvPr>
            <p:ph type="subTitle" idx="15"/>
          </p:nvPr>
        </p:nvSpPr>
        <p:spPr>
          <a:xfrm>
            <a:off x="268682" y="505177"/>
            <a:ext cx="4650585" cy="56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Nadawanie i produkcja telewizyjna </a:t>
            </a:r>
          </a:p>
        </p:txBody>
      </p:sp>
      <p:grpSp>
        <p:nvGrpSpPr>
          <p:cNvPr id="53" name="Google Shape;9691;p100">
            <a:extLst>
              <a:ext uri="{FF2B5EF4-FFF2-40B4-BE49-F238E27FC236}">
                <a16:creationId xmlns:a16="http://schemas.microsoft.com/office/drawing/2014/main" id="{6B254B9A-FF5E-48F1-9867-A94236CA6CCD}"/>
              </a:ext>
            </a:extLst>
          </p:cNvPr>
          <p:cNvGrpSpPr/>
          <p:nvPr/>
        </p:nvGrpSpPr>
        <p:grpSpPr>
          <a:xfrm>
            <a:off x="5576105" y="2751486"/>
            <a:ext cx="479489" cy="337121"/>
            <a:chOff x="3386036" y="1746339"/>
            <a:chExt cx="397907" cy="279762"/>
          </a:xfrm>
          <a:solidFill>
            <a:srgbClr val="F68100"/>
          </a:solidFill>
        </p:grpSpPr>
        <p:sp>
          <p:nvSpPr>
            <p:cNvPr id="54" name="Google Shape;9692;p100">
              <a:extLst>
                <a:ext uri="{FF2B5EF4-FFF2-40B4-BE49-F238E27FC236}">
                  <a16:creationId xmlns:a16="http://schemas.microsoft.com/office/drawing/2014/main" id="{8EB013E4-FA18-4F88-A44B-32D00D1BE670}"/>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693;p100">
              <a:extLst>
                <a:ext uri="{FF2B5EF4-FFF2-40B4-BE49-F238E27FC236}">
                  <a16:creationId xmlns:a16="http://schemas.microsoft.com/office/drawing/2014/main" id="{3DFE68B2-56C7-406F-B871-CFAC84A67239}"/>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6671;p94">
            <a:extLst>
              <a:ext uri="{FF2B5EF4-FFF2-40B4-BE49-F238E27FC236}">
                <a16:creationId xmlns:a16="http://schemas.microsoft.com/office/drawing/2014/main" id="{97CC80E9-3BBE-4FB3-A81B-FE486101ED37}"/>
              </a:ext>
            </a:extLst>
          </p:cNvPr>
          <p:cNvGrpSpPr/>
          <p:nvPr/>
        </p:nvGrpSpPr>
        <p:grpSpPr>
          <a:xfrm>
            <a:off x="3705322" y="1579595"/>
            <a:ext cx="457856" cy="402409"/>
            <a:chOff x="4467200" y="877100"/>
            <a:chExt cx="481825" cy="423475"/>
          </a:xfrm>
          <a:solidFill>
            <a:srgbClr val="F68100"/>
          </a:solidFill>
        </p:grpSpPr>
        <p:sp>
          <p:nvSpPr>
            <p:cNvPr id="57" name="Google Shape;6672;p94">
              <a:extLst>
                <a:ext uri="{FF2B5EF4-FFF2-40B4-BE49-F238E27FC236}">
                  <a16:creationId xmlns:a16="http://schemas.microsoft.com/office/drawing/2014/main" id="{695730C6-1E76-41D1-B81C-D42D7792341B}"/>
                </a:ext>
              </a:extLst>
            </p:cNvPr>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6673;p94">
              <a:extLst>
                <a:ext uri="{FF2B5EF4-FFF2-40B4-BE49-F238E27FC236}">
                  <a16:creationId xmlns:a16="http://schemas.microsoft.com/office/drawing/2014/main" id="{A511257B-A451-4C83-9C5A-0E61789524BF}"/>
                </a:ext>
              </a:extLst>
            </p:cNvPr>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6674;p94">
              <a:extLst>
                <a:ext uri="{FF2B5EF4-FFF2-40B4-BE49-F238E27FC236}">
                  <a16:creationId xmlns:a16="http://schemas.microsoft.com/office/drawing/2014/main" id="{BB7322F5-1DFC-4552-8BA2-B1AA81B748FB}"/>
                </a:ext>
              </a:extLst>
            </p:cNvPr>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6675;p94">
              <a:extLst>
                <a:ext uri="{FF2B5EF4-FFF2-40B4-BE49-F238E27FC236}">
                  <a16:creationId xmlns:a16="http://schemas.microsoft.com/office/drawing/2014/main" id="{B0293BE7-4279-49F1-9EF9-10F66BCD4842}"/>
                </a:ext>
              </a:extLst>
            </p:cNvPr>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 name="Google Shape;7177;p95">
            <a:extLst>
              <a:ext uri="{FF2B5EF4-FFF2-40B4-BE49-F238E27FC236}">
                <a16:creationId xmlns:a16="http://schemas.microsoft.com/office/drawing/2014/main" id="{299E5AD3-A8CC-4173-9062-B5FF3B91258E}"/>
              </a:ext>
            </a:extLst>
          </p:cNvPr>
          <p:cNvGrpSpPr/>
          <p:nvPr/>
        </p:nvGrpSpPr>
        <p:grpSpPr>
          <a:xfrm>
            <a:off x="5002478" y="1615551"/>
            <a:ext cx="467973" cy="366453"/>
            <a:chOff x="-41526450" y="3653375"/>
            <a:chExt cx="315875" cy="247350"/>
          </a:xfrm>
          <a:solidFill>
            <a:srgbClr val="F68100"/>
          </a:solidFill>
        </p:grpSpPr>
        <p:sp>
          <p:nvSpPr>
            <p:cNvPr id="62" name="Google Shape;7178;p95">
              <a:extLst>
                <a:ext uri="{FF2B5EF4-FFF2-40B4-BE49-F238E27FC236}">
                  <a16:creationId xmlns:a16="http://schemas.microsoft.com/office/drawing/2014/main" id="{CD49C06C-F2C7-4EC2-96E9-F0EAE79A9131}"/>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79;p95">
              <a:extLst>
                <a:ext uri="{FF2B5EF4-FFF2-40B4-BE49-F238E27FC236}">
                  <a16:creationId xmlns:a16="http://schemas.microsoft.com/office/drawing/2014/main" id="{C8708C44-EC89-4303-82ED-AB692426757F}"/>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8795;p98">
            <a:extLst>
              <a:ext uri="{FF2B5EF4-FFF2-40B4-BE49-F238E27FC236}">
                <a16:creationId xmlns:a16="http://schemas.microsoft.com/office/drawing/2014/main" id="{6E33BCC1-83CA-4B64-8DCF-D537A5017AE1}"/>
              </a:ext>
            </a:extLst>
          </p:cNvPr>
          <p:cNvGrpSpPr/>
          <p:nvPr/>
        </p:nvGrpSpPr>
        <p:grpSpPr>
          <a:xfrm>
            <a:off x="5004746" y="3813335"/>
            <a:ext cx="465705" cy="465705"/>
            <a:chOff x="-49027775" y="3183175"/>
            <a:chExt cx="299325" cy="299325"/>
          </a:xfrm>
          <a:solidFill>
            <a:srgbClr val="F68100"/>
          </a:solidFill>
        </p:grpSpPr>
        <p:sp>
          <p:nvSpPr>
            <p:cNvPr id="65" name="Google Shape;8796;p98">
              <a:extLst>
                <a:ext uri="{FF2B5EF4-FFF2-40B4-BE49-F238E27FC236}">
                  <a16:creationId xmlns:a16="http://schemas.microsoft.com/office/drawing/2014/main" id="{BB3B4FD4-17F5-4BBA-9B72-0C3E58105319}"/>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797;p98">
              <a:extLst>
                <a:ext uri="{FF2B5EF4-FFF2-40B4-BE49-F238E27FC236}">
                  <a16:creationId xmlns:a16="http://schemas.microsoft.com/office/drawing/2014/main" id="{53332961-04E3-42D7-9496-9D0B720DB119}"/>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798;p98">
              <a:extLst>
                <a:ext uri="{FF2B5EF4-FFF2-40B4-BE49-F238E27FC236}">
                  <a16:creationId xmlns:a16="http://schemas.microsoft.com/office/drawing/2014/main" id="{FC4F7D25-A076-4CCB-841D-B0B8C8E2C9A8}"/>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799;p98">
              <a:extLst>
                <a:ext uri="{FF2B5EF4-FFF2-40B4-BE49-F238E27FC236}">
                  <a16:creationId xmlns:a16="http://schemas.microsoft.com/office/drawing/2014/main" id="{9410C1CB-6F6F-4B9B-952E-418BAC9BB13B}"/>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9694;p100">
            <a:extLst>
              <a:ext uri="{FF2B5EF4-FFF2-40B4-BE49-F238E27FC236}">
                <a16:creationId xmlns:a16="http://schemas.microsoft.com/office/drawing/2014/main" id="{6A759379-1BF4-46C2-B613-90432FA58D20}"/>
              </a:ext>
            </a:extLst>
          </p:cNvPr>
          <p:cNvGrpSpPr/>
          <p:nvPr/>
        </p:nvGrpSpPr>
        <p:grpSpPr>
          <a:xfrm>
            <a:off x="3676214" y="3825010"/>
            <a:ext cx="486964" cy="483038"/>
            <a:chOff x="-5613150" y="3991275"/>
            <a:chExt cx="294600" cy="292225"/>
          </a:xfrm>
          <a:solidFill>
            <a:srgbClr val="F68100"/>
          </a:solidFill>
        </p:grpSpPr>
        <p:sp>
          <p:nvSpPr>
            <p:cNvPr id="70" name="Google Shape;9695;p100">
              <a:extLst>
                <a:ext uri="{FF2B5EF4-FFF2-40B4-BE49-F238E27FC236}">
                  <a16:creationId xmlns:a16="http://schemas.microsoft.com/office/drawing/2014/main" id="{350B7068-8AA3-4D9C-B4BE-200EAB5850D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696;p100">
              <a:extLst>
                <a:ext uri="{FF2B5EF4-FFF2-40B4-BE49-F238E27FC236}">
                  <a16:creationId xmlns:a16="http://schemas.microsoft.com/office/drawing/2014/main" id="{91BBD4DF-8389-4972-A3F3-F192BB23866C}"/>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697;p100">
              <a:extLst>
                <a:ext uri="{FF2B5EF4-FFF2-40B4-BE49-F238E27FC236}">
                  <a16:creationId xmlns:a16="http://schemas.microsoft.com/office/drawing/2014/main" id="{7F8104DD-EC56-4A6C-A8F2-6D474F309A6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698;p100">
              <a:extLst>
                <a:ext uri="{FF2B5EF4-FFF2-40B4-BE49-F238E27FC236}">
                  <a16:creationId xmlns:a16="http://schemas.microsoft.com/office/drawing/2014/main" id="{29CFD8E4-E0D2-4E65-A8F8-C3965E28588C}"/>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699;p100">
              <a:extLst>
                <a:ext uri="{FF2B5EF4-FFF2-40B4-BE49-F238E27FC236}">
                  <a16:creationId xmlns:a16="http://schemas.microsoft.com/office/drawing/2014/main" id="{06045004-8D86-41DB-8971-2E2C99558962}"/>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700;p100">
              <a:extLst>
                <a:ext uri="{FF2B5EF4-FFF2-40B4-BE49-F238E27FC236}">
                  <a16:creationId xmlns:a16="http://schemas.microsoft.com/office/drawing/2014/main" id="{931B290C-1DE7-4D47-A6F9-154D2788D221}"/>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701;p100">
              <a:extLst>
                <a:ext uri="{FF2B5EF4-FFF2-40B4-BE49-F238E27FC236}">
                  <a16:creationId xmlns:a16="http://schemas.microsoft.com/office/drawing/2014/main" id="{6D4754AC-069F-4DF7-8E3A-74ACE16B2592}"/>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702;p100">
              <a:extLst>
                <a:ext uri="{FF2B5EF4-FFF2-40B4-BE49-F238E27FC236}">
                  <a16:creationId xmlns:a16="http://schemas.microsoft.com/office/drawing/2014/main" id="{5CEF7ACA-94A9-4158-B9E2-96EAB5CA8141}"/>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703;p100">
              <a:extLst>
                <a:ext uri="{FF2B5EF4-FFF2-40B4-BE49-F238E27FC236}">
                  <a16:creationId xmlns:a16="http://schemas.microsoft.com/office/drawing/2014/main" id="{8C3965D1-358A-42E1-B7FD-06040BEC266A}"/>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68;p97">
            <a:extLst>
              <a:ext uri="{FF2B5EF4-FFF2-40B4-BE49-F238E27FC236}">
                <a16:creationId xmlns:a16="http://schemas.microsoft.com/office/drawing/2014/main" id="{6DCC0E47-7B19-4069-95A6-C1FBDC348D88}"/>
              </a:ext>
            </a:extLst>
          </p:cNvPr>
          <p:cNvGrpSpPr/>
          <p:nvPr/>
        </p:nvGrpSpPr>
        <p:grpSpPr>
          <a:xfrm>
            <a:off x="3099019" y="2689965"/>
            <a:ext cx="471561" cy="471521"/>
            <a:chOff x="-35481425" y="3919600"/>
            <a:chExt cx="291450" cy="291425"/>
          </a:xfrm>
          <a:solidFill>
            <a:srgbClr val="F68100"/>
          </a:solidFill>
        </p:grpSpPr>
        <p:sp>
          <p:nvSpPr>
            <p:cNvPr id="80" name="Google Shape;7969;p97">
              <a:extLst>
                <a:ext uri="{FF2B5EF4-FFF2-40B4-BE49-F238E27FC236}">
                  <a16:creationId xmlns:a16="http://schemas.microsoft.com/office/drawing/2014/main" id="{E3B30849-ABD3-480A-86F1-CA7F046E2232}"/>
                </a:ext>
              </a:extLst>
            </p:cNvPr>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970;p97">
              <a:extLst>
                <a:ext uri="{FF2B5EF4-FFF2-40B4-BE49-F238E27FC236}">
                  <a16:creationId xmlns:a16="http://schemas.microsoft.com/office/drawing/2014/main" id="{EFA29619-F1DD-4ACB-9097-D1B9D78D01C3}"/>
                </a:ext>
              </a:extLst>
            </p:cNvPr>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971;p97">
              <a:extLst>
                <a:ext uri="{FF2B5EF4-FFF2-40B4-BE49-F238E27FC236}">
                  <a16:creationId xmlns:a16="http://schemas.microsoft.com/office/drawing/2014/main" id="{8EE0C0DD-A4BB-4A8C-89A8-AC6955DE9ADC}"/>
                </a:ext>
              </a:extLst>
            </p:cNvPr>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972;p97">
              <a:extLst>
                <a:ext uri="{FF2B5EF4-FFF2-40B4-BE49-F238E27FC236}">
                  <a16:creationId xmlns:a16="http://schemas.microsoft.com/office/drawing/2014/main" id="{34AEB99E-4BF4-4F76-B791-4C100294A225}"/>
                </a:ext>
              </a:extLst>
            </p:cNvPr>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973;p97">
              <a:extLst>
                <a:ext uri="{FF2B5EF4-FFF2-40B4-BE49-F238E27FC236}">
                  <a16:creationId xmlns:a16="http://schemas.microsoft.com/office/drawing/2014/main" id="{A95CF990-6232-4D34-9FC8-6BE81C1BC957}"/>
                </a:ext>
              </a:extLst>
            </p:cNvPr>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974;p97">
              <a:extLst>
                <a:ext uri="{FF2B5EF4-FFF2-40B4-BE49-F238E27FC236}">
                  <a16:creationId xmlns:a16="http://schemas.microsoft.com/office/drawing/2014/main" id="{DE0A0523-BF24-4E1E-A7F3-5D14B61B26CC}"/>
                </a:ext>
              </a:extLst>
            </p:cNvPr>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975;p97">
              <a:extLst>
                <a:ext uri="{FF2B5EF4-FFF2-40B4-BE49-F238E27FC236}">
                  <a16:creationId xmlns:a16="http://schemas.microsoft.com/office/drawing/2014/main" id="{B1DD697F-17D9-4198-AEA2-8A6DC2E252A1}"/>
                </a:ext>
              </a:extLst>
            </p:cNvPr>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976;p97">
              <a:extLst>
                <a:ext uri="{FF2B5EF4-FFF2-40B4-BE49-F238E27FC236}">
                  <a16:creationId xmlns:a16="http://schemas.microsoft.com/office/drawing/2014/main" id="{F3893560-3C06-486C-BC66-DB7F7BBF480D}"/>
                </a:ext>
              </a:extLst>
            </p:cNvPr>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pole tekstowe 87">
            <a:extLst>
              <a:ext uri="{FF2B5EF4-FFF2-40B4-BE49-F238E27FC236}">
                <a16:creationId xmlns:a16="http://schemas.microsoft.com/office/drawing/2014/main" id="{0B299B3B-5C42-4CC9-A19A-32FC78E25313}"/>
              </a:ext>
            </a:extLst>
          </p:cNvPr>
          <p:cNvSpPr txBox="1"/>
          <p:nvPr/>
        </p:nvSpPr>
        <p:spPr>
          <a:xfrm>
            <a:off x="277756" y="1017253"/>
            <a:ext cx="3382078" cy="738664"/>
          </a:xfrm>
          <a:prstGeom prst="rect">
            <a:avLst/>
          </a:prstGeom>
          <a:noFill/>
        </p:spPr>
        <p:txBody>
          <a:bodyPr wrap="square">
            <a:spAutoFit/>
          </a:bodyPr>
          <a:lstStyle/>
          <a:p>
            <a:r>
              <a:rPr lang="pl-PL" b="0" i="0" dirty="0" err="1">
                <a:solidFill>
                  <a:schemeClr val="accent6"/>
                </a:solidFill>
                <a:effectLst/>
                <a:latin typeface="Source Sans Pro" panose="020B0503030403020204" pitchFamily="34" charset="0"/>
                <a:ea typeface="Source Sans Pro" panose="020B0503030403020204" pitchFamily="34" charset="0"/>
              </a:rPr>
              <a:t>Jednaz</a:t>
            </a:r>
            <a:r>
              <a:rPr lang="pl-PL" b="0" i="0" dirty="0">
                <a:solidFill>
                  <a:schemeClr val="accent6"/>
                </a:solidFill>
                <a:effectLst/>
                <a:latin typeface="Source Sans Pro" panose="020B0503030403020204" pitchFamily="34" charset="0"/>
                <a:ea typeface="Source Sans Pro" panose="020B0503030403020204" pitchFamily="34" charset="0"/>
              </a:rPr>
              <a:t> dwóch wiodących prywatnych grup telewizyjnych w Polsce pod względem przychodów i udziału w rynku reklamy.</a:t>
            </a:r>
            <a:endParaRPr lang="pl-PL" dirty="0">
              <a:solidFill>
                <a:schemeClr val="accent6"/>
              </a:solidFill>
              <a:latin typeface="Source Sans Pro" panose="020B0503030403020204" pitchFamily="34" charset="0"/>
              <a:ea typeface="Source Sans Pro" panose="020B0503030403020204" pitchFamily="34" charset="0"/>
            </a:endParaRPr>
          </a:p>
        </p:txBody>
      </p:sp>
      <p:sp>
        <p:nvSpPr>
          <p:cNvPr id="90" name="pole tekstowe 89">
            <a:extLst>
              <a:ext uri="{FF2B5EF4-FFF2-40B4-BE49-F238E27FC236}">
                <a16:creationId xmlns:a16="http://schemas.microsoft.com/office/drawing/2014/main" id="{9AD1EBC4-51A2-4EA0-9FC2-3100B1C1C527}"/>
              </a:ext>
            </a:extLst>
          </p:cNvPr>
          <p:cNvSpPr txBox="1"/>
          <p:nvPr/>
        </p:nvSpPr>
        <p:spPr>
          <a:xfrm>
            <a:off x="5891191" y="1079038"/>
            <a:ext cx="2919356" cy="738664"/>
          </a:xfrm>
          <a:prstGeom prst="rect">
            <a:avLst/>
          </a:prstGeom>
          <a:noFill/>
        </p:spPr>
        <p:txBody>
          <a:bodyPr wrap="square">
            <a:spAutoFit/>
          </a:bodyPr>
          <a:lstStyle/>
          <a:p>
            <a:pPr algn="r"/>
            <a:r>
              <a:rPr lang="pl-PL" dirty="0">
                <a:latin typeface="Source Sans Pro" panose="020B0503030403020204" pitchFamily="34" charset="0"/>
                <a:ea typeface="Source Sans Pro" panose="020B0503030403020204" pitchFamily="34" charset="0"/>
              </a:rPr>
              <a:t>Po nabyciu Grupy Interia.pl spółka regularnie docierającym do blisko 70% internautów w kraju.</a:t>
            </a:r>
          </a:p>
        </p:txBody>
      </p:sp>
      <p:sp>
        <p:nvSpPr>
          <p:cNvPr id="91" name="pole tekstowe 90">
            <a:extLst>
              <a:ext uri="{FF2B5EF4-FFF2-40B4-BE49-F238E27FC236}">
                <a16:creationId xmlns:a16="http://schemas.microsoft.com/office/drawing/2014/main" id="{0A261B8A-E42E-4A23-8F12-18702EC78148}"/>
              </a:ext>
            </a:extLst>
          </p:cNvPr>
          <p:cNvSpPr txBox="1"/>
          <p:nvPr/>
        </p:nvSpPr>
        <p:spPr>
          <a:xfrm>
            <a:off x="288026" y="2354965"/>
            <a:ext cx="2736385" cy="954107"/>
          </a:xfrm>
          <a:prstGeom prst="rect">
            <a:avLst/>
          </a:prstGeom>
          <a:noFill/>
        </p:spPr>
        <p:txBody>
          <a:bodyPr wrap="square">
            <a:spAutoFit/>
          </a:bodyPr>
          <a:lstStyle/>
          <a:p>
            <a:r>
              <a:rPr lang="pl-PL" dirty="0">
                <a:solidFill>
                  <a:schemeClr val="accent6"/>
                </a:solidFill>
                <a:latin typeface="Source Sans Pro" panose="020B0503030403020204" pitchFamily="34" charset="0"/>
                <a:ea typeface="Source Sans Pro" panose="020B0503030403020204" pitchFamily="34" charset="0"/>
              </a:rPr>
              <a:t>M</a:t>
            </a:r>
            <a:r>
              <a:rPr lang="pl-PL" b="0" i="0" dirty="0">
                <a:solidFill>
                  <a:schemeClr val="accent6"/>
                </a:solidFill>
                <a:effectLst/>
                <a:latin typeface="Source Sans Pro" panose="020B0503030403020204" pitchFamily="34" charset="0"/>
                <a:ea typeface="Source Sans Pro" panose="020B0503030403020204" pitchFamily="34" charset="0"/>
              </a:rPr>
              <a:t>obilne usługi telekomunikacyjne poprzez spółkę Polkomtel, jednego z wiodących polskich operatorów sieci mobilnych.</a:t>
            </a:r>
            <a:endParaRPr lang="pl-PL" dirty="0">
              <a:solidFill>
                <a:schemeClr val="accent6"/>
              </a:solidFill>
              <a:latin typeface="Source Sans Pro" panose="020B0503030403020204" pitchFamily="34" charset="0"/>
              <a:ea typeface="Source Sans Pro" panose="020B0503030403020204" pitchFamily="34" charset="0"/>
            </a:endParaRPr>
          </a:p>
        </p:txBody>
      </p:sp>
      <p:sp>
        <p:nvSpPr>
          <p:cNvPr id="92" name="pole tekstowe 91">
            <a:extLst>
              <a:ext uri="{FF2B5EF4-FFF2-40B4-BE49-F238E27FC236}">
                <a16:creationId xmlns:a16="http://schemas.microsoft.com/office/drawing/2014/main" id="{850401B8-64DE-4924-9FF0-119F1481B462}"/>
              </a:ext>
            </a:extLst>
          </p:cNvPr>
          <p:cNvSpPr txBox="1"/>
          <p:nvPr/>
        </p:nvSpPr>
        <p:spPr>
          <a:xfrm>
            <a:off x="268682" y="3861799"/>
            <a:ext cx="3308601" cy="954107"/>
          </a:xfrm>
          <a:prstGeom prst="rect">
            <a:avLst/>
          </a:prstGeom>
          <a:noFill/>
        </p:spPr>
        <p:txBody>
          <a:bodyPr wrap="square">
            <a:spAutoFit/>
          </a:bodyPr>
          <a:lstStyle/>
          <a:p>
            <a:r>
              <a:rPr lang="pl-PL" b="0" i="0" dirty="0">
                <a:solidFill>
                  <a:schemeClr val="accent6"/>
                </a:solidFill>
                <a:effectLst/>
                <a:latin typeface="Source Sans Pro" panose="020B0503030403020204" pitchFamily="34" charset="0"/>
                <a:ea typeface="Source Sans Pro" panose="020B0503030403020204" pitchFamily="34" charset="0"/>
              </a:rPr>
              <a:t>Cyfrowy Polsat jest największym dostawcą płatnej telewizji w Polsce oraz czołową platformą satelitarną w Europie pod względem liczby klientów. </a:t>
            </a:r>
            <a:endParaRPr lang="pl-PL" dirty="0">
              <a:solidFill>
                <a:schemeClr val="accent6"/>
              </a:solidFill>
              <a:latin typeface="Source Sans Pro" panose="020B0503030403020204" pitchFamily="34" charset="0"/>
              <a:ea typeface="Source Sans Pro" panose="020B0503030403020204" pitchFamily="34" charset="0"/>
            </a:endParaRPr>
          </a:p>
        </p:txBody>
      </p:sp>
      <p:sp>
        <p:nvSpPr>
          <p:cNvPr id="93" name="pole tekstowe 92">
            <a:extLst>
              <a:ext uri="{FF2B5EF4-FFF2-40B4-BE49-F238E27FC236}">
                <a16:creationId xmlns:a16="http://schemas.microsoft.com/office/drawing/2014/main" id="{9DCFC88A-0E75-4C67-8E27-C19D4C9C88A7}"/>
              </a:ext>
            </a:extLst>
          </p:cNvPr>
          <p:cNvSpPr txBox="1"/>
          <p:nvPr/>
        </p:nvSpPr>
        <p:spPr>
          <a:xfrm>
            <a:off x="6126735" y="2347536"/>
            <a:ext cx="2793828" cy="954107"/>
          </a:xfrm>
          <a:prstGeom prst="rect">
            <a:avLst/>
          </a:prstGeom>
          <a:noFill/>
        </p:spPr>
        <p:txBody>
          <a:bodyPr wrap="square">
            <a:spAutoFit/>
          </a:bodyPr>
          <a:lstStyle/>
          <a:p>
            <a:pPr algn="r"/>
            <a:r>
              <a:rPr lang="pl-PL" dirty="0">
                <a:solidFill>
                  <a:schemeClr val="accent6"/>
                </a:solidFill>
                <a:latin typeface="Source Sans Pro" panose="020B0503030403020204" pitchFamily="34" charset="0"/>
                <a:ea typeface="Source Sans Pro" panose="020B0503030403020204" pitchFamily="34" charset="0"/>
              </a:rPr>
              <a:t>T</a:t>
            </a:r>
            <a:r>
              <a:rPr lang="pl-PL" b="0" i="0" dirty="0">
                <a:solidFill>
                  <a:schemeClr val="accent6"/>
                </a:solidFill>
                <a:effectLst/>
                <a:latin typeface="Source Sans Pro" panose="020B0503030403020204" pitchFamily="34" charset="0"/>
                <a:ea typeface="Source Sans Pro" panose="020B0503030403020204" pitchFamily="34" charset="0"/>
              </a:rPr>
              <a:t>elewizja internetowa IPLA jest liderem rynku dystrybucji treści programowych wideo w Internecie w Polsce.</a:t>
            </a:r>
            <a:endParaRPr lang="pl-PL" dirty="0">
              <a:solidFill>
                <a:schemeClr val="accent6"/>
              </a:solidFill>
              <a:latin typeface="Source Sans Pro" panose="020B0503030403020204" pitchFamily="34" charset="0"/>
              <a:ea typeface="Source Sans Pro" panose="020B0503030403020204" pitchFamily="34" charset="0"/>
            </a:endParaRPr>
          </a:p>
        </p:txBody>
      </p:sp>
      <p:sp>
        <p:nvSpPr>
          <p:cNvPr id="94" name="pole tekstowe 93">
            <a:extLst>
              <a:ext uri="{FF2B5EF4-FFF2-40B4-BE49-F238E27FC236}">
                <a16:creationId xmlns:a16="http://schemas.microsoft.com/office/drawing/2014/main" id="{BE834D6F-012C-4EE6-B78C-49C698F4FE23}"/>
              </a:ext>
            </a:extLst>
          </p:cNvPr>
          <p:cNvSpPr txBox="1"/>
          <p:nvPr/>
        </p:nvSpPr>
        <p:spPr>
          <a:xfrm>
            <a:off x="5555817" y="3813211"/>
            <a:ext cx="3364746" cy="954107"/>
          </a:xfrm>
          <a:prstGeom prst="rect">
            <a:avLst/>
          </a:prstGeom>
          <a:noFill/>
        </p:spPr>
        <p:txBody>
          <a:bodyPr wrap="square">
            <a:spAutoFit/>
          </a:bodyPr>
          <a:lstStyle/>
          <a:p>
            <a:pPr algn="r"/>
            <a:r>
              <a:rPr lang="pl-PL" b="0" i="0" dirty="0">
                <a:solidFill>
                  <a:schemeClr val="accent6"/>
                </a:solidFill>
                <a:effectLst/>
                <a:latin typeface="Source Sans Pro" panose="020B0503030403020204" pitchFamily="34" charset="0"/>
                <a:ea typeface="Source Sans Pro" panose="020B0503030403020204" pitchFamily="34" charset="0"/>
              </a:rPr>
              <a:t>Grupa medialno-telekomunikacyjna Cyfrowy Polsat posiada wiodącą pozycję na rynku zintegrowanych usług multimedialnych w Polsce.</a:t>
            </a:r>
            <a:endParaRPr lang="pl-PL" dirty="0">
              <a:solidFill>
                <a:schemeClr val="accent6"/>
              </a:solidFill>
              <a:latin typeface="Source Sans Pro" panose="020B0503030403020204" pitchFamily="34" charset="0"/>
              <a:ea typeface="Source Sans Pro" panose="020B0503030403020204" pitchFamily="34"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78"/>
          <p:cNvSpPr txBox="1">
            <a:spLocks noGrp="1"/>
          </p:cNvSpPr>
          <p:nvPr>
            <p:ph type="title"/>
          </p:nvPr>
        </p:nvSpPr>
        <p:spPr>
          <a:xfrm>
            <a:off x="865625" y="1019977"/>
            <a:ext cx="2898600"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Rynki i konkurencja</a:t>
            </a:r>
            <a:endParaRPr dirty="0"/>
          </a:p>
        </p:txBody>
      </p:sp>
      <p:sp>
        <p:nvSpPr>
          <p:cNvPr id="1901" name="Google Shape;1901;p78"/>
          <p:cNvSpPr txBox="1">
            <a:spLocks noGrp="1"/>
          </p:cNvSpPr>
          <p:nvPr>
            <p:ph type="subTitle" idx="1"/>
          </p:nvPr>
        </p:nvSpPr>
        <p:spPr>
          <a:xfrm>
            <a:off x="865625" y="2037331"/>
            <a:ext cx="2673000" cy="135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Spółka cyfrowy Polsat konkuruje z innymi firmami na dwóch głównych rynkach: rynku nadawców telewizyjnych oraz rynku operatorów telekomunikacyjnych</a:t>
            </a:r>
            <a:endParaRPr lang="en-US" dirty="0"/>
          </a:p>
        </p:txBody>
      </p:sp>
      <p:grpSp>
        <p:nvGrpSpPr>
          <p:cNvPr id="1903" name="Google Shape;1903;p78"/>
          <p:cNvGrpSpPr/>
          <p:nvPr/>
        </p:nvGrpSpPr>
        <p:grpSpPr>
          <a:xfrm>
            <a:off x="4042091" y="1328064"/>
            <a:ext cx="3126571" cy="2487371"/>
            <a:chOff x="3665860" y="811601"/>
            <a:chExt cx="4758136" cy="3785377"/>
          </a:xfrm>
        </p:grpSpPr>
        <p:grpSp>
          <p:nvGrpSpPr>
            <p:cNvPr id="1904" name="Google Shape;1904;p78"/>
            <p:cNvGrpSpPr/>
            <p:nvPr/>
          </p:nvGrpSpPr>
          <p:grpSpPr>
            <a:xfrm>
              <a:off x="3665860" y="811601"/>
              <a:ext cx="4758136" cy="3785377"/>
              <a:chOff x="518725" y="238125"/>
              <a:chExt cx="6524250" cy="5190425"/>
            </a:xfrm>
          </p:grpSpPr>
          <p:sp>
            <p:nvSpPr>
              <p:cNvPr id="1905" name="Google Shape;1905;p7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8"/>
              <p:cNvSpPr/>
              <p:nvPr/>
            </p:nvSpPr>
            <p:spPr>
              <a:xfrm>
                <a:off x="518725" y="23812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8"/>
              <p:cNvSpPr/>
              <p:nvPr/>
            </p:nvSpPr>
            <p:spPr>
              <a:xfrm>
                <a:off x="2599850" y="4700425"/>
                <a:ext cx="2362025" cy="728125"/>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78"/>
            <p:cNvSpPr/>
            <p:nvPr/>
          </p:nvSpPr>
          <p:spPr>
            <a:xfrm>
              <a:off x="5947879" y="3739978"/>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929;p80">
            <a:extLst>
              <a:ext uri="{FF2B5EF4-FFF2-40B4-BE49-F238E27FC236}">
                <a16:creationId xmlns:a16="http://schemas.microsoft.com/office/drawing/2014/main" id="{9F2DE216-1CE3-49DE-AAE8-1D846EC95C79}"/>
              </a:ext>
            </a:extLst>
          </p:cNvPr>
          <p:cNvSpPr/>
          <p:nvPr/>
        </p:nvSpPr>
        <p:spPr>
          <a:xfrm>
            <a:off x="7446528" y="1609777"/>
            <a:ext cx="1244347" cy="24812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pole tekstowe 17">
            <a:extLst>
              <a:ext uri="{FF2B5EF4-FFF2-40B4-BE49-F238E27FC236}">
                <a16:creationId xmlns:a16="http://schemas.microsoft.com/office/drawing/2014/main" id="{49E31FAD-7B99-4471-935E-8B63B7887FF0}"/>
              </a:ext>
            </a:extLst>
          </p:cNvPr>
          <p:cNvSpPr txBox="1"/>
          <p:nvPr/>
        </p:nvSpPr>
        <p:spPr>
          <a:xfrm>
            <a:off x="7672128" y="2362138"/>
            <a:ext cx="895402"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Staatliches"/>
              <a:buNone/>
              <a:tabLst/>
              <a:defRPr/>
            </a:pPr>
            <a:r>
              <a:rPr kumimoji="0" lang="en" sz="6600" b="0" i="0" u="none" strike="noStrike" kern="0" cap="none" spc="0" normalizeH="0" baseline="0" noProof="0" dirty="0">
                <a:ln>
                  <a:noFill/>
                </a:ln>
                <a:solidFill>
                  <a:srgbClr val="DE4C4D"/>
                </a:solidFill>
                <a:effectLst/>
                <a:uLnTx/>
                <a:uFillTx/>
                <a:latin typeface="Staatliches"/>
                <a:sym typeface="Staatliches"/>
              </a:rPr>
              <a:t> 2</a:t>
            </a:r>
          </a:p>
        </p:txBody>
      </p:sp>
      <p:sp>
        <p:nvSpPr>
          <p:cNvPr id="19" name="pole tekstowe 18">
            <a:extLst>
              <a:ext uri="{FF2B5EF4-FFF2-40B4-BE49-F238E27FC236}">
                <a16:creationId xmlns:a16="http://schemas.microsoft.com/office/drawing/2014/main" id="{CBFB496F-C517-4BAE-8AA6-ED3530021B02}"/>
              </a:ext>
            </a:extLst>
          </p:cNvPr>
          <p:cNvSpPr txBox="1"/>
          <p:nvPr/>
        </p:nvSpPr>
        <p:spPr>
          <a:xfrm>
            <a:off x="5275949" y="1808140"/>
            <a:ext cx="895402"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Staatliches"/>
              <a:buNone/>
              <a:tabLst/>
              <a:defRPr/>
            </a:pPr>
            <a:r>
              <a:rPr kumimoji="0" lang="en" sz="6600" b="0" i="0" u="none" strike="noStrike" kern="0" cap="none" spc="0" normalizeH="0" baseline="0" noProof="0" dirty="0">
                <a:ln>
                  <a:noFill/>
                </a:ln>
                <a:solidFill>
                  <a:srgbClr val="DE4C4D"/>
                </a:solidFill>
                <a:effectLst/>
                <a:uLnTx/>
                <a:uFillTx/>
                <a:latin typeface="Staatliches"/>
                <a:sym typeface="Staatliches"/>
              </a:rPr>
              <a:t> </a:t>
            </a:r>
            <a:r>
              <a:rPr lang="pl-PL" sz="6600" dirty="0">
                <a:solidFill>
                  <a:srgbClr val="DE4C4D"/>
                </a:solidFill>
                <a:latin typeface="Staatliches"/>
                <a:sym typeface="Staatliches"/>
              </a:rPr>
              <a:t>1</a:t>
            </a:r>
            <a:endParaRPr kumimoji="0" lang="en" sz="6600" b="0" i="0" u="none" strike="noStrike" kern="0" cap="none" spc="0" normalizeH="0" baseline="0" noProof="0" dirty="0">
              <a:ln>
                <a:noFill/>
              </a:ln>
              <a:solidFill>
                <a:srgbClr val="DE4C4D"/>
              </a:solidFill>
              <a:effectLst/>
              <a:uLnTx/>
              <a:uFillTx/>
              <a:latin typeface="Staatliches"/>
              <a:sym typeface="Staatliches"/>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Rynek nadawców telewizyjnych </a:t>
            </a:r>
            <a:endParaRPr dirty="0"/>
          </a:p>
        </p:txBody>
      </p:sp>
      <p:sp>
        <p:nvSpPr>
          <p:cNvPr id="1589" name="Google Shape;1589;p71"/>
          <p:cNvSpPr txBox="1">
            <a:spLocks noGrp="1"/>
          </p:cNvSpPr>
          <p:nvPr>
            <p:ph type="subTitle" idx="1"/>
          </p:nvPr>
        </p:nvSpPr>
        <p:spPr>
          <a:xfrm>
            <a:off x="659438" y="2139386"/>
            <a:ext cx="4709875" cy="2825936"/>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pl-PL" b="1" dirty="0"/>
              <a:t>TVN </a:t>
            </a:r>
            <a:r>
              <a:rPr lang="pl-PL" dirty="0"/>
              <a:t>- </a:t>
            </a:r>
            <a:r>
              <a:rPr lang="pl-PL" u="sng" dirty="0"/>
              <a:t>pierwszy</a:t>
            </a:r>
            <a:r>
              <a:rPr lang="pl-PL" dirty="0"/>
              <a:t> największy kanał 2010,  oglądalność: </a:t>
            </a:r>
            <a:r>
              <a:rPr lang="pl-PL" b="1" dirty="0"/>
              <a:t>16,4% , </a:t>
            </a:r>
            <a:r>
              <a:rPr lang="pl-PL" dirty="0"/>
              <a:t>zasięg techniczny: </a:t>
            </a:r>
            <a:r>
              <a:rPr lang="pl-PL" b="1" dirty="0"/>
              <a:t>90%</a:t>
            </a:r>
            <a:r>
              <a:rPr lang="pl-PL" dirty="0"/>
              <a:t> . Kanały tematyczne Grupy TVN osiągnęły w sumie </a:t>
            </a:r>
            <a:r>
              <a:rPr lang="pl-PL" b="1" dirty="0"/>
              <a:t>5,9%</a:t>
            </a:r>
            <a:r>
              <a:rPr lang="pl-PL" dirty="0"/>
              <a:t> udziału w oglądalności.</a:t>
            </a:r>
          </a:p>
          <a:p>
            <a:pPr marL="158750" lvl="0" indent="0" algn="l" rtl="0">
              <a:spcBef>
                <a:spcPts val="0"/>
              </a:spcBef>
              <a:spcAft>
                <a:spcPts val="0"/>
              </a:spcAft>
              <a:buSzPts val="1100"/>
              <a:buNone/>
            </a:pPr>
            <a:r>
              <a:rPr lang="pl-PL" dirty="0"/>
              <a:t> </a:t>
            </a:r>
            <a:endParaRPr dirty="0"/>
          </a:p>
          <a:p>
            <a:pPr marL="457200" lvl="0" indent="-298450" algn="l" rtl="0">
              <a:spcBef>
                <a:spcPts val="0"/>
              </a:spcBef>
              <a:spcAft>
                <a:spcPts val="0"/>
              </a:spcAft>
              <a:buSzPts val="1100"/>
              <a:buChar char="●"/>
            </a:pPr>
            <a:r>
              <a:rPr lang="pl-PL" b="1" dirty="0"/>
              <a:t>TVP1 i TVP2 </a:t>
            </a:r>
            <a:r>
              <a:rPr lang="pl-PL" dirty="0"/>
              <a:t>- TVP1 był </a:t>
            </a:r>
            <a:r>
              <a:rPr lang="pl-PL" u="sng" dirty="0"/>
              <a:t>trzecim</a:t>
            </a:r>
            <a:r>
              <a:rPr lang="pl-PL" dirty="0"/>
              <a:t> głównym kanałem telewizyjnym: oglądalność </a:t>
            </a:r>
            <a:r>
              <a:rPr lang="pl-PL" b="1" dirty="0"/>
              <a:t>15,9%</a:t>
            </a:r>
            <a:r>
              <a:rPr lang="pl-PL" dirty="0"/>
              <a:t>, TVP2 osiągnął udział w oglądalność: </a:t>
            </a:r>
            <a:r>
              <a:rPr lang="pl-PL" b="1" dirty="0"/>
              <a:t>13,5%</a:t>
            </a:r>
            <a:r>
              <a:rPr lang="pl-PL" dirty="0"/>
              <a:t>. Zasięg techniczny TVP1 i TVP2 to </a:t>
            </a:r>
            <a:r>
              <a:rPr lang="pl-PL" b="1" dirty="0"/>
              <a:t>100%</a:t>
            </a:r>
            <a:r>
              <a:rPr lang="pl-PL" dirty="0"/>
              <a:t>. Regionalne kablowe i satelitarne kanały TVP uzyskały </a:t>
            </a:r>
            <a:r>
              <a:rPr lang="pl-PL" b="1" dirty="0"/>
              <a:t>3,6%</a:t>
            </a:r>
            <a:r>
              <a:rPr lang="pl-PL" dirty="0"/>
              <a:t> udział w oglądalności.</a:t>
            </a:r>
            <a:endParaRPr dirty="0"/>
          </a:p>
          <a:p>
            <a:pPr marL="0" lvl="0" indent="0" algn="l" rtl="0">
              <a:spcBef>
                <a:spcPts val="1600"/>
              </a:spcBef>
              <a:spcAft>
                <a:spcPts val="1600"/>
              </a:spcAft>
              <a:buNone/>
            </a:pPr>
            <a:endParaRPr dirty="0"/>
          </a:p>
        </p:txBody>
      </p:sp>
      <p:sp>
        <p:nvSpPr>
          <p:cNvPr id="1590" name="Google Shape;1590;p71"/>
          <p:cNvSpPr txBox="1">
            <a:spLocks noGrp="1"/>
          </p:cNvSpPr>
          <p:nvPr>
            <p:ph type="subTitle" idx="2"/>
          </p:nvPr>
        </p:nvSpPr>
        <p:spPr>
          <a:xfrm>
            <a:off x="5497028" y="2035253"/>
            <a:ext cx="3195485" cy="162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Główny kanał POLSAT w 2010 roku był </a:t>
            </a:r>
            <a:r>
              <a:rPr lang="pl-PL" u="sng" dirty="0"/>
              <a:t>drugim</a:t>
            </a:r>
            <a:r>
              <a:rPr lang="pl-PL" dirty="0"/>
              <a:t> największym kanałem telewizyjnym w Polsce, z </a:t>
            </a:r>
            <a:r>
              <a:rPr lang="pl-PL" b="1" dirty="0"/>
              <a:t>16,0%</a:t>
            </a:r>
            <a:r>
              <a:rPr lang="pl-PL" dirty="0"/>
              <a:t> udziałem w oglądalności i około </a:t>
            </a:r>
            <a:r>
              <a:rPr lang="pl-PL" b="1" dirty="0"/>
              <a:t>95%</a:t>
            </a:r>
            <a:r>
              <a:rPr lang="pl-PL" dirty="0"/>
              <a:t> zasięgiem technicznym. Kanały tematyczne uzyskały w 2010 roku </a:t>
            </a:r>
            <a:r>
              <a:rPr lang="pl-PL" b="1" dirty="0"/>
              <a:t>3,2%</a:t>
            </a:r>
            <a:r>
              <a:rPr lang="pl-PL" dirty="0"/>
              <a:t> udział w oglądalności. </a:t>
            </a:r>
            <a:endParaRPr lang="en-US" dirty="0"/>
          </a:p>
        </p:txBody>
      </p:sp>
      <p:sp>
        <p:nvSpPr>
          <p:cNvPr id="1591" name="Google Shape;1591;p71"/>
          <p:cNvSpPr txBox="1">
            <a:spLocks noGrp="1"/>
          </p:cNvSpPr>
          <p:nvPr>
            <p:ph type="subTitle" idx="3"/>
          </p:nvPr>
        </p:nvSpPr>
        <p:spPr>
          <a:xfrm>
            <a:off x="1196225" y="1566637"/>
            <a:ext cx="3636300" cy="5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konkurencja</a:t>
            </a:r>
            <a:endParaRPr dirty="0"/>
          </a:p>
        </p:txBody>
      </p:sp>
      <p:sp>
        <p:nvSpPr>
          <p:cNvPr id="1592" name="Google Shape;1592;p71"/>
          <p:cNvSpPr txBox="1">
            <a:spLocks noGrp="1"/>
          </p:cNvSpPr>
          <p:nvPr>
            <p:ph type="subTitle" idx="4"/>
          </p:nvPr>
        </p:nvSpPr>
        <p:spPr>
          <a:xfrm>
            <a:off x="5489754" y="1566637"/>
            <a:ext cx="3639300" cy="5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solidFill>
                  <a:srgbClr val="F68100"/>
                </a:solidFill>
              </a:rPr>
              <a:t>Cyfrowy Polsat </a:t>
            </a:r>
            <a:r>
              <a:rPr lang="pl-PL" dirty="0" err="1">
                <a:solidFill>
                  <a:srgbClr val="F68100"/>
                </a:solidFill>
              </a:rPr>
              <a:t>sa</a:t>
            </a:r>
            <a:endParaRPr dirty="0">
              <a:solidFill>
                <a:srgbClr val="F68100"/>
              </a:solidFill>
            </a:endParaRPr>
          </a:p>
        </p:txBody>
      </p:sp>
      <p:sp>
        <p:nvSpPr>
          <p:cNvPr id="1593" name="Google Shape;1593;p71"/>
          <p:cNvSpPr/>
          <p:nvPr/>
        </p:nvSpPr>
        <p:spPr>
          <a:xfrm>
            <a:off x="7485240" y="3585841"/>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71"/>
          <p:cNvGrpSpPr/>
          <p:nvPr/>
        </p:nvGrpSpPr>
        <p:grpSpPr>
          <a:xfrm rot="-5400000">
            <a:off x="7798403" y="2984000"/>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pole tekstowe 26">
            <a:extLst>
              <a:ext uri="{FF2B5EF4-FFF2-40B4-BE49-F238E27FC236}">
                <a16:creationId xmlns:a16="http://schemas.microsoft.com/office/drawing/2014/main" id="{E6E32020-A502-4CBF-A491-2EA1BF71F720}"/>
              </a:ext>
            </a:extLst>
          </p:cNvPr>
          <p:cNvSpPr txBox="1"/>
          <p:nvPr/>
        </p:nvSpPr>
        <p:spPr>
          <a:xfrm>
            <a:off x="660549" y="765130"/>
            <a:ext cx="5126276" cy="773032"/>
          </a:xfrm>
          <a:prstGeom prst="rect">
            <a:avLst/>
          </a:prstGeom>
          <a:noFill/>
        </p:spPr>
        <p:txBody>
          <a:bodyPr wrap="square">
            <a:spAutoFit/>
          </a:bodyPr>
          <a:lstStyle/>
          <a:p>
            <a:pPr indent="449580">
              <a:lnSpc>
                <a:spcPct val="107000"/>
              </a:lnSpc>
              <a:spcAft>
                <a:spcPts val="800"/>
              </a:spcAft>
            </a:pPr>
            <a:r>
              <a:rPr lang="pl-PL" dirty="0">
                <a:effectLst/>
                <a:latin typeface="Source Sans Pro" panose="020B0503030403020204" pitchFamily="34" charset="0"/>
                <a:ea typeface="Source Sans Pro" panose="020B0503030403020204" pitchFamily="34" charset="0"/>
                <a:cs typeface="Arial" panose="020B0604020202020204" pitchFamily="34" charset="0"/>
              </a:rPr>
              <a:t>Polski rynek telewizyjny jest zdominowany przez cztery największe kanały FTA: TVP1, TVP2, TVN i POLSAT, które w 2010 roku miały łącznie około 62% udziału w oglądalności. </a:t>
            </a:r>
          </a:p>
        </p:txBody>
      </p:sp>
      <p:pic>
        <p:nvPicPr>
          <p:cNvPr id="2050" name="Picture 2" descr="Grupa TVN – Wikipedia, wolna encyklopedia">
            <a:extLst>
              <a:ext uri="{FF2B5EF4-FFF2-40B4-BE49-F238E27FC236}">
                <a16:creationId xmlns:a16="http://schemas.microsoft.com/office/drawing/2014/main" id="{BAB463FF-2304-4369-947D-139F41DD0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 y="1851195"/>
            <a:ext cx="1014026" cy="10140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VP1 – Wikipedia, wolna encyklopedia">
            <a:extLst>
              <a:ext uri="{FF2B5EF4-FFF2-40B4-BE49-F238E27FC236}">
                <a16:creationId xmlns:a16="http://schemas.microsoft.com/office/drawing/2014/main" id="{04EA7117-AC02-4A6F-8035-6AB0F8879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1" y="3074341"/>
            <a:ext cx="1161428" cy="4335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VP2 – Wikipedia, wolna encyklopedia">
            <a:extLst>
              <a:ext uri="{FF2B5EF4-FFF2-40B4-BE49-F238E27FC236}">
                <a16:creationId xmlns:a16="http://schemas.microsoft.com/office/drawing/2014/main" id="{50E6D108-7D6E-4659-9D36-AD53993CEF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69605"/>
            <a:ext cx="1173079" cy="43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4340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765987" y="151001"/>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Rynek operatorów telekomunikacyjnych</a:t>
            </a:r>
            <a:endParaRPr dirty="0"/>
          </a:p>
        </p:txBody>
      </p:sp>
      <p:sp>
        <p:nvSpPr>
          <p:cNvPr id="1590" name="Google Shape;1590;p71"/>
          <p:cNvSpPr txBox="1">
            <a:spLocks noGrp="1"/>
          </p:cNvSpPr>
          <p:nvPr>
            <p:ph type="subTitle" idx="2"/>
          </p:nvPr>
        </p:nvSpPr>
        <p:spPr>
          <a:xfrm>
            <a:off x="5537875" y="2357087"/>
            <a:ext cx="3639300" cy="19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przejęcie Netii to krok pozwalający Cyfrowemu Polsatowi wejść na obecnie bardzo słabo spenetrowany przez niego rynek dużych i średnich miast</a:t>
            </a:r>
            <a:endParaRPr lang="en-US" dirty="0"/>
          </a:p>
        </p:txBody>
      </p:sp>
      <p:sp>
        <p:nvSpPr>
          <p:cNvPr id="1591" name="Google Shape;1591;p71"/>
          <p:cNvSpPr txBox="1">
            <a:spLocks noGrp="1"/>
          </p:cNvSpPr>
          <p:nvPr>
            <p:ph type="subTitle" idx="3"/>
          </p:nvPr>
        </p:nvSpPr>
        <p:spPr>
          <a:xfrm>
            <a:off x="1229804" y="1618216"/>
            <a:ext cx="3636300" cy="5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konkurencja</a:t>
            </a:r>
            <a:endParaRPr dirty="0"/>
          </a:p>
        </p:txBody>
      </p:sp>
      <p:sp>
        <p:nvSpPr>
          <p:cNvPr id="1592" name="Google Shape;1592;p71"/>
          <p:cNvSpPr txBox="1">
            <a:spLocks noGrp="1"/>
          </p:cNvSpPr>
          <p:nvPr>
            <p:ph type="subTitle" idx="4"/>
          </p:nvPr>
        </p:nvSpPr>
        <p:spPr>
          <a:xfrm>
            <a:off x="5498123" y="1618216"/>
            <a:ext cx="3639300" cy="513000"/>
          </a:xfrm>
          <a:prstGeom prst="rect">
            <a:avLst/>
          </a:prstGeom>
        </p:spPr>
        <p:txBody>
          <a:bodyPr spcFirstLastPara="1" wrap="square" lIns="91425" tIns="91425" rIns="91425" bIns="91425" anchor="t" anchorCtr="0">
            <a:noAutofit/>
          </a:bodyPr>
          <a:lstStyle/>
          <a:p>
            <a:pPr marL="0" indent="0">
              <a:spcAft>
                <a:spcPts val="1600"/>
              </a:spcAft>
            </a:pPr>
            <a:r>
              <a:rPr lang="pl-PL" dirty="0">
                <a:solidFill>
                  <a:srgbClr val="F68100"/>
                </a:solidFill>
              </a:rPr>
              <a:t>Cyfrowy Polsat </a:t>
            </a:r>
            <a:r>
              <a:rPr lang="pl-PL" dirty="0" err="1">
                <a:solidFill>
                  <a:srgbClr val="F68100"/>
                </a:solidFill>
              </a:rPr>
              <a:t>sa</a:t>
            </a:r>
            <a:endParaRPr lang="pl-PL" dirty="0">
              <a:solidFill>
                <a:srgbClr val="F68100"/>
              </a:solidFill>
            </a:endParaRPr>
          </a:p>
          <a:p>
            <a:pPr marL="0" lvl="0" indent="0" algn="l" rtl="0">
              <a:spcBef>
                <a:spcPts val="0"/>
              </a:spcBef>
              <a:spcAft>
                <a:spcPts val="1600"/>
              </a:spcAft>
              <a:buNone/>
            </a:pPr>
            <a:endParaRPr dirty="0"/>
          </a:p>
        </p:txBody>
      </p:sp>
      <p:sp>
        <p:nvSpPr>
          <p:cNvPr id="1593" name="Google Shape;1593;p71"/>
          <p:cNvSpPr/>
          <p:nvPr/>
        </p:nvSpPr>
        <p:spPr>
          <a:xfrm>
            <a:off x="8243975" y="4183833"/>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71"/>
          <p:cNvGrpSpPr/>
          <p:nvPr/>
        </p:nvGrpSpPr>
        <p:grpSpPr>
          <a:xfrm rot="-5400000">
            <a:off x="7798403" y="2984000"/>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1"/>
          <p:cNvGrpSpPr/>
          <p:nvPr/>
        </p:nvGrpSpPr>
        <p:grpSpPr>
          <a:xfrm rot="10800000">
            <a:off x="112710" y="433859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361127" y="-288245"/>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pole tekstowe 26">
            <a:extLst>
              <a:ext uri="{FF2B5EF4-FFF2-40B4-BE49-F238E27FC236}">
                <a16:creationId xmlns:a16="http://schemas.microsoft.com/office/drawing/2014/main" id="{856B4540-8645-4BD3-A8E2-960A864F12DE}"/>
              </a:ext>
            </a:extLst>
          </p:cNvPr>
          <p:cNvSpPr txBox="1"/>
          <p:nvPr/>
        </p:nvSpPr>
        <p:spPr>
          <a:xfrm>
            <a:off x="716282" y="724326"/>
            <a:ext cx="7245968" cy="738664"/>
          </a:xfrm>
          <a:prstGeom prst="rect">
            <a:avLst/>
          </a:prstGeom>
          <a:noFill/>
        </p:spPr>
        <p:txBody>
          <a:bodyPr wrap="square">
            <a:spAutoFit/>
          </a:bodyPr>
          <a:lstStyle/>
          <a:p>
            <a:r>
              <a:rPr lang="pl-PL" dirty="0">
                <a:effectLst/>
                <a:latin typeface="Source Sans Pro" panose="020B0503030403020204" pitchFamily="34" charset="0"/>
                <a:ea typeface="Source Sans Pro" panose="020B0503030403020204" pitchFamily="34" charset="0"/>
                <a:cs typeface="Arial" panose="020B0604020202020204" pitchFamily="34" charset="0"/>
              </a:rPr>
              <a:t>Ostra konkurencja przez wiele lat była kluczowym powodem, dla którego wartość polskiego rynku telekomunikacyjnego spadała. Mimo rosnącej bazy klientów i nasycenia, wartość rynku obniżyła się do około 39,5 mld złotych w 2016 r. z 43 mld złotych w roku 2008. </a:t>
            </a:r>
            <a:endParaRPr lang="pl-PL" dirty="0">
              <a:latin typeface="Source Sans Pro" panose="020B0503030403020204" pitchFamily="34" charset="0"/>
              <a:ea typeface="Source Sans Pro" panose="020B0503030403020204" pitchFamily="34" charset="0"/>
            </a:endParaRPr>
          </a:p>
        </p:txBody>
      </p:sp>
      <p:pic>
        <p:nvPicPr>
          <p:cNvPr id="1026" name="Picture 2">
            <a:extLst>
              <a:ext uri="{FF2B5EF4-FFF2-40B4-BE49-F238E27FC236}">
                <a16:creationId xmlns:a16="http://schemas.microsoft.com/office/drawing/2014/main" id="{96D79F4A-2686-4284-891A-5A477F3EF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9" y="2036578"/>
            <a:ext cx="658222" cy="661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orzystaj z nieograniczonego kontaktu z bliskimi dzięki atrakcyjnym ofertom  Play - Portal telekomunikacyjny Telix.pl">
            <a:extLst>
              <a:ext uri="{FF2B5EF4-FFF2-40B4-BE49-F238E27FC236}">
                <a16:creationId xmlns:a16="http://schemas.microsoft.com/office/drawing/2014/main" id="{2D3FFA19-BBF4-4066-B362-242DFA0EE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25" y="2698988"/>
            <a:ext cx="826830" cy="8268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Mobile - Wikipedia">
            <a:extLst>
              <a:ext uri="{FF2B5EF4-FFF2-40B4-BE49-F238E27FC236}">
                <a16:creationId xmlns:a16="http://schemas.microsoft.com/office/drawing/2014/main" id="{D6C9CB38-2FCD-4909-9313-81931D5B6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61" y="3931886"/>
            <a:ext cx="1027043" cy="503893"/>
          </a:xfrm>
          <a:prstGeom prst="rect">
            <a:avLst/>
          </a:prstGeom>
          <a:noFill/>
          <a:extLst>
            <a:ext uri="{909E8E84-426E-40DD-AFC4-6F175D3DCCD1}">
              <a14:hiddenFill xmlns:a14="http://schemas.microsoft.com/office/drawing/2010/main">
                <a:solidFill>
                  <a:srgbClr val="FFFFFF"/>
                </a:solidFill>
              </a14:hiddenFill>
            </a:ext>
          </a:extLst>
        </p:spPr>
      </p:pic>
      <p:sp>
        <p:nvSpPr>
          <p:cNvPr id="1589" name="Google Shape;1589;p71"/>
          <p:cNvSpPr txBox="1">
            <a:spLocks noGrp="1"/>
          </p:cNvSpPr>
          <p:nvPr>
            <p:ph type="subTitle" idx="1"/>
          </p:nvPr>
        </p:nvSpPr>
        <p:spPr>
          <a:xfrm>
            <a:off x="834161" y="2220777"/>
            <a:ext cx="4541495" cy="2574244"/>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pl-PL" b="1" dirty="0"/>
              <a:t>Orange </a:t>
            </a:r>
            <a:r>
              <a:rPr lang="pl-PL" dirty="0"/>
              <a:t>- operator telekomunikacyjny, były monopolista, a obecnie dominujący dostawca telefonii stacjonarnej w Polsce.</a:t>
            </a:r>
            <a:endParaRPr dirty="0"/>
          </a:p>
          <a:p>
            <a:pPr marL="457200" lvl="0" indent="-298450" algn="l" rtl="0">
              <a:spcBef>
                <a:spcPts val="0"/>
              </a:spcBef>
              <a:spcAft>
                <a:spcPts val="0"/>
              </a:spcAft>
              <a:buSzPts val="1100"/>
              <a:buChar char="●"/>
            </a:pPr>
            <a:r>
              <a:rPr lang="pl-PL" b="1" dirty="0"/>
              <a:t>Play </a:t>
            </a:r>
            <a:r>
              <a:rPr lang="pl-PL" dirty="0"/>
              <a:t>- sieć telefonii komórkowej w Polsce. W 2019 roku sieć miała 15 milionów 35 tysięcy aktywnych kart SIM, co czyniło ją pod tym względem największym operatorem w Polsce.</a:t>
            </a:r>
          </a:p>
          <a:p>
            <a:pPr marL="457200" lvl="0" indent="-298450" algn="l" rtl="0">
              <a:spcBef>
                <a:spcPts val="0"/>
              </a:spcBef>
              <a:spcAft>
                <a:spcPts val="0"/>
              </a:spcAft>
              <a:buSzPts val="1100"/>
              <a:buChar char="●"/>
            </a:pPr>
            <a:r>
              <a:rPr lang="pl-PL" b="1" dirty="0"/>
              <a:t>T-Mobile </a:t>
            </a:r>
            <a:r>
              <a:rPr lang="pl-PL" dirty="0"/>
              <a:t>- operator sieci telefonii komórkowej GSM, UMTS oraz LTE. Obecnie jest czwartym operatorem komórkowym w Polsce pod względem liczby abonentów</a:t>
            </a:r>
            <a:endParaRPr dirty="0"/>
          </a:p>
          <a:p>
            <a:pPr marL="158750" lvl="0" indent="0" algn="l" rtl="0">
              <a:spcBef>
                <a:spcPts val="0"/>
              </a:spcBef>
              <a:spcAft>
                <a:spcPts val="0"/>
              </a:spcAft>
              <a:buSzPts val="1100"/>
              <a:buNone/>
            </a:pPr>
            <a:endParaRPr b="1" dirty="0"/>
          </a:p>
          <a:p>
            <a:pPr marL="45720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258096309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15194" r="15194"/>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304225" y="2184600"/>
            <a:ext cx="2880900"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Ocena płynności finansowej</a:t>
            </a:r>
            <a:endParaRPr sz="3200" dirty="0"/>
          </a:p>
        </p:txBody>
      </p:sp>
      <p:sp>
        <p:nvSpPr>
          <p:cNvPr id="647" name="Google Shape;647;p36"/>
          <p:cNvSpPr txBox="1">
            <a:spLocks noGrp="1"/>
          </p:cNvSpPr>
          <p:nvPr>
            <p:ph type="title" idx="2"/>
          </p:nvPr>
        </p:nvSpPr>
        <p:spPr>
          <a:xfrm>
            <a:off x="386025" y="1270563"/>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2</a:t>
            </a:r>
            <a:endParaRPr dirty="0"/>
          </a:p>
        </p:txBody>
      </p:sp>
      <p:sp>
        <p:nvSpPr>
          <p:cNvPr id="648" name="Google Shape;648;p36"/>
          <p:cNvSpPr/>
          <p:nvPr/>
        </p:nvSpPr>
        <p:spPr>
          <a:xfrm>
            <a:off x="705679" y="2958900"/>
            <a:ext cx="1429276" cy="201743"/>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Analiza w ujęciu statycznym i dynamicznym </a:t>
            </a:r>
            <a:endParaRPr lang="en-US" dirty="0"/>
          </a:p>
        </p:txBody>
      </p:sp>
    </p:spTree>
    <p:extLst>
      <p:ext uri="{BB962C8B-B14F-4D97-AF65-F5344CB8AC3E}">
        <p14:creationId xmlns:p14="http://schemas.microsoft.com/office/powerpoint/2010/main" val="28334522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w ujęciu statycznym</a:t>
            </a:r>
            <a:endParaRPr sz="3200" dirty="0"/>
          </a:p>
        </p:txBody>
      </p:sp>
      <p:sp>
        <p:nvSpPr>
          <p:cNvPr id="9" name="pole tekstowe 8">
            <a:extLst>
              <a:ext uri="{FF2B5EF4-FFF2-40B4-BE49-F238E27FC236}">
                <a16:creationId xmlns:a16="http://schemas.microsoft.com/office/drawing/2014/main" id="{78FCC2A0-5180-46D4-B81B-B61E2D8A108B}"/>
              </a:ext>
            </a:extLst>
          </p:cNvPr>
          <p:cNvSpPr txBox="1"/>
          <p:nvPr/>
        </p:nvSpPr>
        <p:spPr>
          <a:xfrm>
            <a:off x="1196281" y="1223141"/>
            <a:ext cx="5267737" cy="2985433"/>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WSKAŹNIK PŁYNNOŚCI BIEŻĄCEJ </a:t>
            </a:r>
          </a:p>
          <a:p>
            <a:pPr marL="457200" indent="-457200">
              <a:buAutoNum type="arabicPeriod"/>
            </a:pPr>
            <a:r>
              <a:rPr lang="pl-PL" sz="2400" dirty="0">
                <a:solidFill>
                  <a:schemeClr val="accent4"/>
                </a:solidFill>
                <a:latin typeface="Staatliches" panose="020B0604020202020204" charset="0"/>
              </a:rPr>
              <a:t>WSKAŹNIK PŁYNNOŚCI SZYBKIEJ </a:t>
            </a:r>
          </a:p>
          <a:p>
            <a:pPr marL="457200" indent="-457200">
              <a:buAutoNum type="arabicPeriod"/>
            </a:pPr>
            <a:r>
              <a:rPr lang="pl-PL" sz="2400" dirty="0">
                <a:solidFill>
                  <a:schemeClr val="accent5"/>
                </a:solidFill>
                <a:latin typeface="Staatliches" panose="020B0604020202020204" charset="0"/>
              </a:rPr>
              <a:t>WSKAŹNIK PŁYNNOŚCI NATYCHMIASTOWEJ</a:t>
            </a:r>
          </a:p>
          <a:p>
            <a:pPr marL="457200" indent="-457200">
              <a:buAutoNum type="arabicPeriod"/>
            </a:pPr>
            <a:r>
              <a:rPr lang="pl-PL" sz="2400" dirty="0">
                <a:solidFill>
                  <a:schemeClr val="accent5">
                    <a:lumMod val="50000"/>
                  </a:schemeClr>
                </a:solidFill>
                <a:latin typeface="Staatliches" panose="020B0604020202020204" charset="0"/>
              </a:rPr>
              <a:t>WSKAŹNIK POKRYCIA ZPBOWIĄZAŃ NALEŻNOŚĆIAMI </a:t>
            </a:r>
          </a:p>
          <a:p>
            <a:pPr marL="457200" indent="-457200">
              <a:buAutoNum type="arabicPeriod"/>
            </a:pPr>
            <a:r>
              <a:rPr lang="pl-PL" sz="2400" dirty="0">
                <a:solidFill>
                  <a:schemeClr val="accent6">
                    <a:lumMod val="85000"/>
                    <a:lumOff val="15000"/>
                  </a:schemeClr>
                </a:solidFill>
                <a:latin typeface="Staatliches" panose="020B0604020202020204" charset="0"/>
              </a:rPr>
              <a:t>WSKAŹNIK UDZIAŁU KAPITAŁU PRACUJĄCEGO W AKTYWACH</a:t>
            </a:r>
          </a:p>
          <a:p>
            <a:endParaRPr lang="pl-PL" sz="1800" dirty="0">
              <a:solidFill>
                <a:schemeClr val="accent5"/>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377694206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5488793"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WSKAŹNIK PŁYNNOŚCI Bieżącej  </a:t>
            </a:r>
            <a:r>
              <a:rPr lang="pl-PL" sz="2800" dirty="0">
                <a:solidFill>
                  <a:schemeClr val="accent6"/>
                </a:solidFill>
                <a:latin typeface="Staatliches" panose="020B0604020202020204" charset="0"/>
              </a:rPr>
              <a:t>WPB</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WPB = aktywa obrotowe/zobowiązania krótkoterminowe</a:t>
            </a:r>
          </a:p>
        </p:txBody>
      </p:sp>
      <p:sp>
        <p:nvSpPr>
          <p:cNvPr id="2" name="Prostokąt 1">
            <a:extLst>
              <a:ext uri="{FF2B5EF4-FFF2-40B4-BE49-F238E27FC236}">
                <a16:creationId xmlns:a16="http://schemas.microsoft.com/office/drawing/2014/main" id="{D512F65A-44C1-408B-AF7E-CC74EA3DAED9}"/>
              </a:ext>
            </a:extLst>
          </p:cNvPr>
          <p:cNvSpPr/>
          <p:nvPr/>
        </p:nvSpPr>
        <p:spPr>
          <a:xfrm>
            <a:off x="5352222" y="1080732"/>
            <a:ext cx="3568148" cy="3585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1" name="Tabela 10">
            <a:extLst>
              <a:ext uri="{FF2B5EF4-FFF2-40B4-BE49-F238E27FC236}">
                <a16:creationId xmlns:a16="http://schemas.microsoft.com/office/drawing/2014/main" id="{DF1FD983-AF02-4387-88F2-6B7E0FB4F567}"/>
              </a:ext>
            </a:extLst>
          </p:cNvPr>
          <p:cNvGraphicFramePr>
            <a:graphicFrameLocks noGrp="1"/>
          </p:cNvGraphicFramePr>
          <p:nvPr>
            <p:extLst>
              <p:ext uri="{D42A27DB-BD31-4B8C-83A1-F6EECF244321}">
                <p14:modId xmlns:p14="http://schemas.microsoft.com/office/powerpoint/2010/main" val="2819624388"/>
              </p:ext>
            </p:extLst>
          </p:nvPr>
        </p:nvGraphicFramePr>
        <p:xfrm>
          <a:off x="178907" y="1215386"/>
          <a:ext cx="5059016" cy="1333500"/>
        </p:xfrm>
        <a:graphic>
          <a:graphicData uri="http://schemas.openxmlformats.org/drawingml/2006/table">
            <a:tbl>
              <a:tblPr firstRow="1" firstCol="1" bandRow="1">
                <a:tableStyleId>{0E3FDE45-AF77-4B5C-9715-49D594BDF05E}</a:tableStyleId>
              </a:tblPr>
              <a:tblGrid>
                <a:gridCol w="2872408">
                  <a:extLst>
                    <a:ext uri="{9D8B030D-6E8A-4147-A177-3AD203B41FA5}">
                      <a16:colId xmlns:a16="http://schemas.microsoft.com/office/drawing/2014/main" val="3699287422"/>
                    </a:ext>
                  </a:extLst>
                </a:gridCol>
                <a:gridCol w="685800">
                  <a:extLst>
                    <a:ext uri="{9D8B030D-6E8A-4147-A177-3AD203B41FA5}">
                      <a16:colId xmlns:a16="http://schemas.microsoft.com/office/drawing/2014/main" val="835790029"/>
                    </a:ext>
                  </a:extLst>
                </a:gridCol>
                <a:gridCol w="795130">
                  <a:extLst>
                    <a:ext uri="{9D8B030D-6E8A-4147-A177-3AD203B41FA5}">
                      <a16:colId xmlns:a16="http://schemas.microsoft.com/office/drawing/2014/main" val="4068856284"/>
                    </a:ext>
                  </a:extLst>
                </a:gridCol>
                <a:gridCol w="705678">
                  <a:extLst>
                    <a:ext uri="{9D8B030D-6E8A-4147-A177-3AD203B41FA5}">
                      <a16:colId xmlns:a16="http://schemas.microsoft.com/office/drawing/2014/main" val="3790973509"/>
                    </a:ext>
                  </a:extLst>
                </a:gridCol>
              </a:tblGrid>
              <a:tr h="190500">
                <a:tc>
                  <a:txBody>
                    <a:bodyPr/>
                    <a:lstStyle/>
                    <a:p>
                      <a:pPr algn="r">
                        <a:lnSpc>
                          <a:spcPct val="107000"/>
                        </a:lnSpc>
                        <a:spcAft>
                          <a:spcPts val="800"/>
                        </a:spcAft>
                      </a:pPr>
                      <a:r>
                        <a:rPr lang="pl-PL" sz="1200">
                          <a:solidFill>
                            <a:srgbClr val="000000"/>
                          </a:solidFill>
                          <a:effectLst/>
                        </a:rPr>
                        <a:t>NAZWA: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200" b="1">
                          <a:solidFill>
                            <a:srgbClr val="000080"/>
                          </a:solidFill>
                          <a:effectLst/>
                        </a:rPr>
                        <a:t>Cyfrowy Polsat S.A. (Polska)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04776864"/>
                  </a:ext>
                </a:extLst>
              </a:tr>
              <a:tr h="190500">
                <a:tc>
                  <a:txBody>
                    <a:bodyPr/>
                    <a:lstStyle/>
                    <a:p>
                      <a:pPr algn="r">
                        <a:lnSpc>
                          <a:spcPct val="107000"/>
                        </a:lnSpc>
                        <a:spcAft>
                          <a:spcPts val="800"/>
                        </a:spcAft>
                      </a:pPr>
                      <a:r>
                        <a:rPr lang="pl-PL" sz="1200" dirty="0">
                          <a:solidFill>
                            <a:srgbClr val="000000"/>
                          </a:solidFill>
                          <a:effectLst/>
                        </a:rPr>
                        <a:t>ROK:</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a:solidFill>
                            <a:srgbClr val="000000"/>
                          </a:solidFill>
                          <a:effectLst/>
                        </a:rPr>
                        <a:t>2019</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a:solidFill>
                            <a:srgbClr val="000000"/>
                          </a:solidFill>
                          <a:effectLst/>
                        </a:rPr>
                        <a:t>2018</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dirty="0">
                          <a:solidFill>
                            <a:srgbClr val="000000"/>
                          </a:solidFill>
                          <a:effectLst/>
                        </a:rPr>
                        <a:t>2017</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286578581"/>
                  </a:ext>
                </a:extLst>
              </a:tr>
              <a:tr h="190500">
                <a:tc>
                  <a:txBody>
                    <a:bodyPr/>
                    <a:lstStyle/>
                    <a:p>
                      <a:pPr>
                        <a:lnSpc>
                          <a:spcPct val="107000"/>
                        </a:lnSpc>
                        <a:spcAft>
                          <a:spcPts val="800"/>
                        </a:spcAft>
                      </a:pPr>
                      <a:r>
                        <a:rPr lang="pl-PL" sz="1200" b="1">
                          <a:solidFill>
                            <a:srgbClr val="808080"/>
                          </a:solidFill>
                          <a:effectLst/>
                        </a:rPr>
                        <a:t>WSKAŹNIK PŁYNNOŚCI BIERZĄCEJ</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200" dirty="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extLst>
                  <a:ext uri="{0D108BD9-81ED-4DB2-BD59-A6C34878D82A}">
                    <a16:rowId xmlns:a16="http://schemas.microsoft.com/office/drawing/2014/main" val="310391380"/>
                  </a:ext>
                </a:extLst>
              </a:tr>
              <a:tr h="190500">
                <a:tc>
                  <a:txBody>
                    <a:bodyPr/>
                    <a:lstStyle/>
                    <a:p>
                      <a:pPr>
                        <a:lnSpc>
                          <a:spcPct val="107000"/>
                        </a:lnSpc>
                        <a:spcAft>
                          <a:spcPts val="800"/>
                        </a:spcAft>
                      </a:pPr>
                      <a:r>
                        <a:rPr lang="pl-PL" sz="1200" dirty="0">
                          <a:solidFill>
                            <a:srgbClr val="000000"/>
                          </a:solidFill>
                          <a:effectLst/>
                        </a:rPr>
                        <a:t>aktywa obrotowe</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dirty="0">
                          <a:solidFill>
                            <a:srgbClr val="000000"/>
                          </a:solidFill>
                          <a:effectLst/>
                        </a:rPr>
                        <a:t>4984900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dirty="0">
                          <a:solidFill>
                            <a:srgbClr val="000000"/>
                          </a:solidFill>
                          <a:effectLst/>
                        </a:rPr>
                        <a:t>5422700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dirty="0">
                          <a:solidFill>
                            <a:srgbClr val="000000"/>
                          </a:solidFill>
                          <a:effectLst/>
                        </a:rPr>
                        <a:t>3931500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396624272"/>
                  </a:ext>
                </a:extLst>
              </a:tr>
              <a:tr h="190500">
                <a:tc>
                  <a:txBody>
                    <a:bodyPr/>
                    <a:lstStyle/>
                    <a:p>
                      <a:pPr>
                        <a:lnSpc>
                          <a:spcPct val="107000"/>
                        </a:lnSpc>
                        <a:spcAft>
                          <a:spcPts val="800"/>
                        </a:spcAft>
                      </a:pPr>
                      <a:r>
                        <a:rPr lang="pl-PL" sz="1200">
                          <a:solidFill>
                            <a:srgbClr val="000000"/>
                          </a:solidFill>
                          <a:effectLst/>
                        </a:rPr>
                        <a:t>zobowiązania krótkoterminowe</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5868200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dirty="0">
                          <a:solidFill>
                            <a:srgbClr val="000000"/>
                          </a:solidFill>
                          <a:effectLst/>
                        </a:rPr>
                        <a:t>5018600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3915500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139340881"/>
                  </a:ext>
                </a:extLst>
              </a:tr>
              <a:tr h="190500">
                <a:tc>
                  <a:txBody>
                    <a:bodyPr/>
                    <a:lstStyle/>
                    <a:p>
                      <a:pPr>
                        <a:lnSpc>
                          <a:spcPct val="107000"/>
                        </a:lnSpc>
                        <a:spcAft>
                          <a:spcPts val="800"/>
                        </a:spcAft>
                      </a:pPr>
                      <a:r>
                        <a:rPr lang="pl-PL" sz="1200" b="1">
                          <a:solidFill>
                            <a:srgbClr val="000000"/>
                          </a:solidFill>
                          <a:effectLst/>
                        </a:rPr>
                        <a:t>WPB</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dirty="0">
                          <a:solidFill>
                            <a:srgbClr val="000000"/>
                          </a:solidFill>
                          <a:effectLst/>
                        </a:rPr>
                        <a:t>0,849</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dirty="0">
                          <a:solidFill>
                            <a:srgbClr val="000000"/>
                          </a:solidFill>
                          <a:effectLst/>
                        </a:rPr>
                        <a:t>1,081</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200" b="1" dirty="0">
                          <a:solidFill>
                            <a:srgbClr val="000000"/>
                          </a:solidFill>
                          <a:effectLst/>
                        </a:rPr>
                        <a:t>1,004</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178632341"/>
                  </a:ext>
                </a:extLst>
              </a:tr>
              <a:tr h="190500">
                <a:tc>
                  <a:txBody>
                    <a:bodyPr/>
                    <a:lstStyle/>
                    <a:p>
                      <a:pPr>
                        <a:lnSpc>
                          <a:spcPct val="107000"/>
                        </a:lnSpc>
                        <a:spcAft>
                          <a:spcPts val="800"/>
                        </a:spcAft>
                      </a:pPr>
                      <a:r>
                        <a:rPr lang="pl-PL" sz="1200" b="1">
                          <a:solidFill>
                            <a:srgbClr val="000000"/>
                          </a:solidFill>
                          <a:effectLst/>
                        </a:rPr>
                        <a:t> </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 </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dirty="0">
                          <a:solidFill>
                            <a:srgbClr val="000000"/>
                          </a:solidFill>
                          <a:effectLst/>
                        </a:rPr>
                        <a:t> </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dirty="0">
                          <a:solidFill>
                            <a:srgbClr val="000000"/>
                          </a:solidFill>
                          <a:effectLst/>
                        </a:rPr>
                        <a:t> </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828155341"/>
                  </a:ext>
                </a:extLst>
              </a:tr>
            </a:tbl>
          </a:graphicData>
        </a:graphic>
      </p:graphicFrame>
      <p:graphicFrame>
        <p:nvGraphicFramePr>
          <p:cNvPr id="12" name="Tabela 11">
            <a:extLst>
              <a:ext uri="{FF2B5EF4-FFF2-40B4-BE49-F238E27FC236}">
                <a16:creationId xmlns:a16="http://schemas.microsoft.com/office/drawing/2014/main" id="{9D33C996-2224-48AB-A048-B0C135DD4BE0}"/>
              </a:ext>
            </a:extLst>
          </p:cNvPr>
          <p:cNvGraphicFramePr>
            <a:graphicFrameLocks noGrp="1"/>
          </p:cNvGraphicFramePr>
          <p:nvPr>
            <p:extLst>
              <p:ext uri="{D42A27DB-BD31-4B8C-83A1-F6EECF244321}">
                <p14:modId xmlns:p14="http://schemas.microsoft.com/office/powerpoint/2010/main" val="1763542915"/>
              </p:ext>
            </p:extLst>
          </p:nvPr>
        </p:nvGraphicFramePr>
        <p:xfrm>
          <a:off x="178906" y="2873520"/>
          <a:ext cx="5059017" cy="1707771"/>
        </p:xfrm>
        <a:graphic>
          <a:graphicData uri="http://schemas.openxmlformats.org/drawingml/2006/table">
            <a:tbl>
              <a:tblPr firstRow="1" firstCol="1" bandRow="1">
                <a:tableStyleId>{0E3FDE45-AF77-4B5C-9715-49D594BDF05E}</a:tableStyleId>
              </a:tblPr>
              <a:tblGrid>
                <a:gridCol w="1993376">
                  <a:extLst>
                    <a:ext uri="{9D8B030D-6E8A-4147-A177-3AD203B41FA5}">
                      <a16:colId xmlns:a16="http://schemas.microsoft.com/office/drawing/2014/main" val="782869524"/>
                    </a:ext>
                  </a:extLst>
                </a:gridCol>
                <a:gridCol w="974169">
                  <a:extLst>
                    <a:ext uri="{9D8B030D-6E8A-4147-A177-3AD203B41FA5}">
                      <a16:colId xmlns:a16="http://schemas.microsoft.com/office/drawing/2014/main" val="2737244911"/>
                    </a:ext>
                  </a:extLst>
                </a:gridCol>
                <a:gridCol w="1045736">
                  <a:extLst>
                    <a:ext uri="{9D8B030D-6E8A-4147-A177-3AD203B41FA5}">
                      <a16:colId xmlns:a16="http://schemas.microsoft.com/office/drawing/2014/main" val="997499194"/>
                    </a:ext>
                  </a:extLst>
                </a:gridCol>
                <a:gridCol w="1045736">
                  <a:extLst>
                    <a:ext uri="{9D8B030D-6E8A-4147-A177-3AD203B41FA5}">
                      <a16:colId xmlns:a16="http://schemas.microsoft.com/office/drawing/2014/main" val="3147009602"/>
                    </a:ext>
                  </a:extLst>
                </a:gridCol>
              </a:tblGrid>
              <a:tr h="294640">
                <a:tc>
                  <a:txBody>
                    <a:bodyPr/>
                    <a:lstStyle/>
                    <a:p>
                      <a:pPr algn="l">
                        <a:lnSpc>
                          <a:spcPct val="107000"/>
                        </a:lnSpc>
                        <a:spcAft>
                          <a:spcPts val="800"/>
                        </a:spcAft>
                      </a:pPr>
                      <a:r>
                        <a:rPr lang="pl-PL" sz="1200">
                          <a:effectLst/>
                        </a:rPr>
                        <a:t> Spółki konkurencyjne WPB</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27766177"/>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1,123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0,923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1,284</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20301259"/>
                  </a:ext>
                </a:extLst>
              </a:tr>
              <a:tr h="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0,854</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0,668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0,542</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60918401"/>
                  </a:ext>
                </a:extLst>
              </a:tr>
              <a:tr h="294640">
                <a:tc>
                  <a:txBody>
                    <a:bodyPr/>
                    <a:lstStyle/>
                    <a:p>
                      <a:pPr algn="l">
                        <a:lnSpc>
                          <a:spcPct val="107000"/>
                        </a:lnSpc>
                        <a:spcAft>
                          <a:spcPts val="800"/>
                        </a:spcAft>
                      </a:pPr>
                      <a:r>
                        <a:rPr lang="en-GB" sz="1200" dirty="0">
                          <a:effectLst/>
                        </a:rPr>
                        <a:t>Play Communications S.A. (</a:t>
                      </a:r>
                      <a:r>
                        <a:rPr lang="en-GB" sz="1200" dirty="0" err="1">
                          <a:effectLst/>
                        </a:rPr>
                        <a:t>Polska</a:t>
                      </a:r>
                      <a:r>
                        <a:rPr lang="en-GB" sz="1200" dirty="0">
                          <a:effectLst/>
                        </a:rPr>
                        <a:t>)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1,484</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1,231</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1,580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059607379"/>
                  </a:ext>
                </a:extLst>
              </a:tr>
            </a:tbl>
          </a:graphicData>
        </a:graphic>
      </p:graphicFrame>
      <p:graphicFrame>
        <p:nvGraphicFramePr>
          <p:cNvPr id="8" name="Wykres 7">
            <a:extLst>
              <a:ext uri="{FF2B5EF4-FFF2-40B4-BE49-F238E27FC236}">
                <a16:creationId xmlns:a16="http://schemas.microsoft.com/office/drawing/2014/main" id="{35E724CF-FB22-47A3-AF77-9A47F10AAB20}"/>
              </a:ext>
            </a:extLst>
          </p:cNvPr>
          <p:cNvGraphicFramePr>
            <a:graphicFrameLocks/>
          </p:cNvGraphicFramePr>
          <p:nvPr>
            <p:extLst>
              <p:ext uri="{D42A27DB-BD31-4B8C-83A1-F6EECF244321}">
                <p14:modId xmlns:p14="http://schemas.microsoft.com/office/powerpoint/2010/main" val="2093041642"/>
              </p:ext>
            </p:extLst>
          </p:nvPr>
        </p:nvGraphicFramePr>
        <p:xfrm>
          <a:off x="5237923" y="1215386"/>
          <a:ext cx="3906077" cy="33659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3455689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5488793" cy="572700"/>
          </a:xfrm>
          <a:prstGeom prst="rect">
            <a:avLst/>
          </a:prstGeom>
        </p:spPr>
        <p:txBody>
          <a:bodyPr spcFirstLastPara="1" wrap="square" lIns="91425" tIns="91425" rIns="91425" bIns="91425" anchor="t" anchorCtr="0">
            <a:noAutofit/>
          </a:bodyPr>
          <a:lstStyle/>
          <a:p>
            <a:r>
              <a:rPr lang="pl-PL" sz="2800" dirty="0">
                <a:solidFill>
                  <a:schemeClr val="accent4"/>
                </a:solidFill>
                <a:latin typeface="Staatliches" panose="020B0604020202020204" charset="0"/>
              </a:rPr>
              <a:t>WSKAŹNIK PŁYNNOŚCI SZYBKIEJ   </a:t>
            </a:r>
            <a:r>
              <a:rPr lang="pl-PL" sz="2800" dirty="0">
                <a:solidFill>
                  <a:schemeClr val="accent6"/>
                </a:solidFill>
                <a:latin typeface="Staatliches" panose="020B0604020202020204" charset="0"/>
              </a:rPr>
              <a:t>WPS</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nSpc>
                <a:spcPct val="107000"/>
              </a:lnSpc>
              <a:spcAft>
                <a:spcPts val="800"/>
              </a:spcAft>
            </a:pPr>
            <a:r>
              <a:rPr lang="pl-PL" dirty="0">
                <a:latin typeface="Source Sans Pro" panose="020B0503030403020204" pitchFamily="34" charset="0"/>
                <a:ea typeface="Source Sans Pro" panose="020B0503030403020204" pitchFamily="34" charset="0"/>
              </a:rPr>
              <a:t>WPS=(należności krótkoterminowe + środki pieniężne)/ zobowiązania krótkoterminowe </a:t>
            </a:r>
          </a:p>
        </p:txBody>
      </p:sp>
      <p:graphicFrame>
        <p:nvGraphicFramePr>
          <p:cNvPr id="3" name="Tabela 2">
            <a:extLst>
              <a:ext uri="{FF2B5EF4-FFF2-40B4-BE49-F238E27FC236}">
                <a16:creationId xmlns:a16="http://schemas.microsoft.com/office/drawing/2014/main" id="{8F5AE343-8BA3-4158-803C-A81DE37A736D}"/>
              </a:ext>
            </a:extLst>
          </p:cNvPr>
          <p:cNvGraphicFramePr>
            <a:graphicFrameLocks noGrp="1"/>
          </p:cNvGraphicFramePr>
          <p:nvPr>
            <p:extLst>
              <p:ext uri="{D42A27DB-BD31-4B8C-83A1-F6EECF244321}">
                <p14:modId xmlns:p14="http://schemas.microsoft.com/office/powerpoint/2010/main" val="1524569501"/>
              </p:ext>
            </p:extLst>
          </p:nvPr>
        </p:nvGraphicFramePr>
        <p:xfrm>
          <a:off x="178906" y="976361"/>
          <a:ext cx="5049077" cy="1333500"/>
        </p:xfrm>
        <a:graphic>
          <a:graphicData uri="http://schemas.openxmlformats.org/drawingml/2006/table">
            <a:tbl>
              <a:tblPr firstRow="1" firstCol="1" bandRow="1">
                <a:tableStyleId>{3B4B98B0-60AC-42C2-AFA5-B58CD77FA1E5}</a:tableStyleId>
              </a:tblPr>
              <a:tblGrid>
                <a:gridCol w="2713643">
                  <a:extLst>
                    <a:ext uri="{9D8B030D-6E8A-4147-A177-3AD203B41FA5}">
                      <a16:colId xmlns:a16="http://schemas.microsoft.com/office/drawing/2014/main" val="1171642975"/>
                    </a:ext>
                  </a:extLst>
                </a:gridCol>
                <a:gridCol w="869879">
                  <a:extLst>
                    <a:ext uri="{9D8B030D-6E8A-4147-A177-3AD203B41FA5}">
                      <a16:colId xmlns:a16="http://schemas.microsoft.com/office/drawing/2014/main" val="2557931498"/>
                    </a:ext>
                  </a:extLst>
                </a:gridCol>
                <a:gridCol w="699685">
                  <a:extLst>
                    <a:ext uri="{9D8B030D-6E8A-4147-A177-3AD203B41FA5}">
                      <a16:colId xmlns:a16="http://schemas.microsoft.com/office/drawing/2014/main" val="3446400267"/>
                    </a:ext>
                  </a:extLst>
                </a:gridCol>
                <a:gridCol w="765870">
                  <a:extLst>
                    <a:ext uri="{9D8B030D-6E8A-4147-A177-3AD203B41FA5}">
                      <a16:colId xmlns:a16="http://schemas.microsoft.com/office/drawing/2014/main" val="3557144909"/>
                    </a:ext>
                  </a:extLst>
                </a:gridCol>
              </a:tblGrid>
              <a:tr h="190500">
                <a:tc>
                  <a:txBody>
                    <a:bodyPr/>
                    <a:lstStyle/>
                    <a:p>
                      <a:pPr algn="r">
                        <a:lnSpc>
                          <a:spcPct val="107000"/>
                        </a:lnSpc>
                        <a:spcAft>
                          <a:spcPts val="800"/>
                        </a:spcAft>
                      </a:pPr>
                      <a:r>
                        <a:rPr lang="pl-PL" sz="1200">
                          <a:solidFill>
                            <a:srgbClr val="000000"/>
                          </a:solidFill>
                          <a:effectLst/>
                        </a:rPr>
                        <a:t>NAZWA: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200" b="1">
                          <a:solidFill>
                            <a:srgbClr val="000080"/>
                          </a:solidFill>
                          <a:effectLst/>
                        </a:rPr>
                        <a:t>Cyfrowy Polsat S.A. (Polska)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129704455"/>
                  </a:ext>
                </a:extLst>
              </a:tr>
              <a:tr h="190500">
                <a:tc>
                  <a:txBody>
                    <a:bodyPr/>
                    <a:lstStyle/>
                    <a:p>
                      <a:pPr algn="r">
                        <a:lnSpc>
                          <a:spcPct val="107000"/>
                        </a:lnSpc>
                        <a:spcAft>
                          <a:spcPts val="800"/>
                        </a:spcAft>
                      </a:pPr>
                      <a:r>
                        <a:rPr lang="pl-PL" sz="1200">
                          <a:solidFill>
                            <a:srgbClr val="000000"/>
                          </a:solidFill>
                          <a:effectLst/>
                        </a:rPr>
                        <a:t>ROK:</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b="1">
                          <a:solidFill>
                            <a:srgbClr val="000000"/>
                          </a:solidFill>
                          <a:effectLst/>
                        </a:rPr>
                        <a:t>2019</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b="1">
                          <a:solidFill>
                            <a:srgbClr val="000000"/>
                          </a:solidFill>
                          <a:effectLst/>
                        </a:rPr>
                        <a:t>2018</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b="1" dirty="0">
                          <a:solidFill>
                            <a:srgbClr val="000000"/>
                          </a:solidFill>
                          <a:effectLst/>
                        </a:rPr>
                        <a:t>2017</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extLst>
                  <a:ext uri="{0D108BD9-81ED-4DB2-BD59-A6C34878D82A}">
                    <a16:rowId xmlns:a16="http://schemas.microsoft.com/office/drawing/2014/main" val="4127233651"/>
                  </a:ext>
                </a:extLst>
              </a:tr>
              <a:tr h="190500">
                <a:tc>
                  <a:txBody>
                    <a:bodyPr/>
                    <a:lstStyle/>
                    <a:p>
                      <a:pPr>
                        <a:lnSpc>
                          <a:spcPct val="107000"/>
                        </a:lnSpc>
                        <a:spcAft>
                          <a:spcPts val="800"/>
                        </a:spcAft>
                      </a:pPr>
                      <a:r>
                        <a:rPr lang="pl-PL" sz="1200" b="1">
                          <a:solidFill>
                            <a:srgbClr val="808080"/>
                          </a:solidFill>
                          <a:effectLst/>
                        </a:rPr>
                        <a:t>WSKAŹNIK PŁYNNOŚCI SZYBKIEJ</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200" dirty="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extLst>
                  <a:ext uri="{0D108BD9-81ED-4DB2-BD59-A6C34878D82A}">
                    <a16:rowId xmlns:a16="http://schemas.microsoft.com/office/drawing/2014/main" val="1577613495"/>
                  </a:ext>
                </a:extLst>
              </a:tr>
              <a:tr h="190500">
                <a:tc>
                  <a:txBody>
                    <a:bodyPr/>
                    <a:lstStyle/>
                    <a:p>
                      <a:pPr>
                        <a:lnSpc>
                          <a:spcPct val="107000"/>
                        </a:lnSpc>
                        <a:spcAft>
                          <a:spcPts val="800"/>
                        </a:spcAft>
                      </a:pPr>
                      <a:r>
                        <a:rPr lang="pl-PL" sz="1200" dirty="0">
                          <a:solidFill>
                            <a:srgbClr val="000000"/>
                          </a:solidFill>
                          <a:effectLst/>
                        </a:rPr>
                        <a:t>należności krótkoterminowe</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dirty="0">
                          <a:solidFill>
                            <a:srgbClr val="000000"/>
                          </a:solidFill>
                          <a:effectLst/>
                        </a:rPr>
                        <a:t>781300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a:solidFill>
                            <a:srgbClr val="000000"/>
                          </a:solidFill>
                          <a:effectLst/>
                        </a:rPr>
                        <a:t>34600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dirty="0">
                          <a:solidFill>
                            <a:srgbClr val="000000"/>
                          </a:solidFill>
                          <a:effectLst/>
                        </a:rPr>
                        <a:t>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extLst>
                  <a:ext uri="{0D108BD9-81ED-4DB2-BD59-A6C34878D82A}">
                    <a16:rowId xmlns:a16="http://schemas.microsoft.com/office/drawing/2014/main" val="581056134"/>
                  </a:ext>
                </a:extLst>
              </a:tr>
              <a:tr h="190500">
                <a:tc>
                  <a:txBody>
                    <a:bodyPr/>
                    <a:lstStyle/>
                    <a:p>
                      <a:pPr>
                        <a:lnSpc>
                          <a:spcPct val="107000"/>
                        </a:lnSpc>
                        <a:spcAft>
                          <a:spcPts val="800"/>
                        </a:spcAft>
                      </a:pPr>
                      <a:r>
                        <a:rPr lang="pl-PL" sz="1200" dirty="0">
                          <a:solidFill>
                            <a:srgbClr val="000000"/>
                          </a:solidFill>
                          <a:effectLst/>
                        </a:rPr>
                        <a:t>środki pieniężne </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753100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1178700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1172000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08498217"/>
                  </a:ext>
                </a:extLst>
              </a:tr>
              <a:tr h="190500">
                <a:tc>
                  <a:txBody>
                    <a:bodyPr/>
                    <a:lstStyle/>
                    <a:p>
                      <a:pPr>
                        <a:lnSpc>
                          <a:spcPct val="107000"/>
                        </a:lnSpc>
                        <a:spcAft>
                          <a:spcPts val="800"/>
                        </a:spcAft>
                      </a:pPr>
                      <a:r>
                        <a:rPr lang="pl-PL" sz="1200">
                          <a:solidFill>
                            <a:srgbClr val="000000"/>
                          </a:solidFill>
                          <a:effectLst/>
                        </a:rPr>
                        <a:t>zobowiązania krótkoterminowe</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a:solidFill>
                            <a:srgbClr val="000000"/>
                          </a:solidFill>
                          <a:effectLst/>
                        </a:rPr>
                        <a:t>5868200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a:solidFill>
                            <a:srgbClr val="000000"/>
                          </a:solidFill>
                          <a:effectLst/>
                        </a:rPr>
                        <a:t>5018600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tc>
                  <a:txBody>
                    <a:bodyPr/>
                    <a:lstStyle/>
                    <a:p>
                      <a:pPr algn="r">
                        <a:lnSpc>
                          <a:spcPct val="107000"/>
                        </a:lnSpc>
                        <a:spcAft>
                          <a:spcPts val="800"/>
                        </a:spcAft>
                      </a:pPr>
                      <a:r>
                        <a:rPr lang="pl-PL" sz="1200" dirty="0">
                          <a:solidFill>
                            <a:srgbClr val="000000"/>
                          </a:solidFill>
                          <a:effectLst/>
                        </a:rPr>
                        <a:t>3915500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68100">
                        <a:alpha val="20000"/>
                      </a:srgbClr>
                    </a:solidFill>
                  </a:tcPr>
                </a:tc>
                <a:extLst>
                  <a:ext uri="{0D108BD9-81ED-4DB2-BD59-A6C34878D82A}">
                    <a16:rowId xmlns:a16="http://schemas.microsoft.com/office/drawing/2014/main" val="1612556801"/>
                  </a:ext>
                </a:extLst>
              </a:tr>
              <a:tr h="190500">
                <a:tc>
                  <a:txBody>
                    <a:bodyPr/>
                    <a:lstStyle/>
                    <a:p>
                      <a:pPr>
                        <a:lnSpc>
                          <a:spcPct val="107000"/>
                        </a:lnSpc>
                        <a:spcAft>
                          <a:spcPts val="800"/>
                        </a:spcAft>
                      </a:pPr>
                      <a:r>
                        <a:rPr lang="pl-PL" sz="1200" b="1">
                          <a:solidFill>
                            <a:srgbClr val="000000"/>
                          </a:solidFill>
                          <a:effectLst/>
                        </a:rPr>
                        <a:t>WPS</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0,261</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0,242</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dirty="0">
                          <a:solidFill>
                            <a:srgbClr val="000000"/>
                          </a:solidFill>
                          <a:effectLst/>
                        </a:rPr>
                        <a:t>0,299</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726621709"/>
                  </a:ext>
                </a:extLst>
              </a:tr>
            </a:tbl>
          </a:graphicData>
        </a:graphic>
      </p:graphicFrame>
      <p:graphicFrame>
        <p:nvGraphicFramePr>
          <p:cNvPr id="4" name="Tabela 3">
            <a:extLst>
              <a:ext uri="{FF2B5EF4-FFF2-40B4-BE49-F238E27FC236}">
                <a16:creationId xmlns:a16="http://schemas.microsoft.com/office/drawing/2014/main" id="{C60B23FE-5DC8-4C58-BD5E-F129CE5CA7E8}"/>
              </a:ext>
            </a:extLst>
          </p:cNvPr>
          <p:cNvGraphicFramePr>
            <a:graphicFrameLocks noGrp="1"/>
          </p:cNvGraphicFramePr>
          <p:nvPr>
            <p:extLst>
              <p:ext uri="{D42A27DB-BD31-4B8C-83A1-F6EECF244321}">
                <p14:modId xmlns:p14="http://schemas.microsoft.com/office/powerpoint/2010/main" val="189393140"/>
              </p:ext>
            </p:extLst>
          </p:nvPr>
        </p:nvGraphicFramePr>
        <p:xfrm>
          <a:off x="178904" y="2872409"/>
          <a:ext cx="5049078" cy="1761553"/>
        </p:xfrm>
        <a:graphic>
          <a:graphicData uri="http://schemas.openxmlformats.org/drawingml/2006/table">
            <a:tbl>
              <a:tblPr firstRow="1" firstCol="1" bandRow="1">
                <a:tableStyleId>{3B4B98B0-60AC-42C2-AFA5-B58CD77FA1E5}</a:tableStyleId>
              </a:tblPr>
              <a:tblGrid>
                <a:gridCol w="1989459">
                  <a:extLst>
                    <a:ext uri="{9D8B030D-6E8A-4147-A177-3AD203B41FA5}">
                      <a16:colId xmlns:a16="http://schemas.microsoft.com/office/drawing/2014/main" val="2157072443"/>
                    </a:ext>
                  </a:extLst>
                </a:gridCol>
                <a:gridCol w="972255">
                  <a:extLst>
                    <a:ext uri="{9D8B030D-6E8A-4147-A177-3AD203B41FA5}">
                      <a16:colId xmlns:a16="http://schemas.microsoft.com/office/drawing/2014/main" val="3821813446"/>
                    </a:ext>
                  </a:extLst>
                </a:gridCol>
                <a:gridCol w="1043682">
                  <a:extLst>
                    <a:ext uri="{9D8B030D-6E8A-4147-A177-3AD203B41FA5}">
                      <a16:colId xmlns:a16="http://schemas.microsoft.com/office/drawing/2014/main" val="3005162060"/>
                    </a:ext>
                  </a:extLst>
                </a:gridCol>
                <a:gridCol w="1043682">
                  <a:extLst>
                    <a:ext uri="{9D8B030D-6E8A-4147-A177-3AD203B41FA5}">
                      <a16:colId xmlns:a16="http://schemas.microsoft.com/office/drawing/2014/main" val="568052858"/>
                    </a:ext>
                  </a:extLst>
                </a:gridCol>
              </a:tblGrid>
              <a:tr h="344286">
                <a:tc>
                  <a:txBody>
                    <a:bodyPr/>
                    <a:lstStyle/>
                    <a:p>
                      <a:pPr algn="l">
                        <a:lnSpc>
                          <a:spcPct val="107000"/>
                        </a:lnSpc>
                        <a:spcAft>
                          <a:spcPts val="800"/>
                        </a:spcAft>
                      </a:pPr>
                      <a:r>
                        <a:rPr lang="pl-PL" sz="1200" dirty="0">
                          <a:effectLst/>
                        </a:rPr>
                        <a:t> Spółki konkurencyjne WPS</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9766735"/>
                  </a:ext>
                </a:extLst>
              </a:tr>
              <a:tr h="404907">
                <a:tc>
                  <a:txBody>
                    <a:bodyPr/>
                    <a:lstStyle/>
                    <a:p>
                      <a:pPr algn="l">
                        <a:lnSpc>
                          <a:spcPct val="107000"/>
                        </a:lnSpc>
                        <a:spcAft>
                          <a:spcPts val="800"/>
                        </a:spcAft>
                      </a:pPr>
                      <a:r>
                        <a:rPr lang="pl-PL" sz="1200" dirty="0">
                          <a:effectLst/>
                        </a:rPr>
                        <a:t>Telewizja Polska S.A. (Polska)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a:effectLst/>
                        </a:rPr>
                        <a:t>0,420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a:effectLst/>
                        </a:rPr>
                        <a:t>0,040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dirty="0">
                          <a:effectLst/>
                        </a:rPr>
                        <a:t>0,328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94712949"/>
                  </a:ext>
                </a:extLst>
              </a:tr>
              <a:tr h="404907">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0,210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0,196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0,195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5179539"/>
                  </a:ext>
                </a:extLst>
              </a:tr>
              <a:tr h="404907">
                <a:tc>
                  <a:txBody>
                    <a:bodyPr/>
                    <a:lstStyle/>
                    <a:p>
                      <a:pPr algn="l">
                        <a:lnSpc>
                          <a:spcPct val="107000"/>
                        </a:lnSpc>
                        <a:spcAft>
                          <a:spcPts val="800"/>
                        </a:spcAft>
                      </a:pPr>
                      <a:r>
                        <a:rPr lang="en-GB" sz="1200" dirty="0">
                          <a:effectLst/>
                        </a:rPr>
                        <a:t>Play Communications S.A. (</a:t>
                      </a:r>
                      <a:r>
                        <a:rPr lang="en-GB" sz="1200" dirty="0" err="1">
                          <a:effectLst/>
                        </a:rPr>
                        <a:t>Polska</a:t>
                      </a:r>
                      <a:r>
                        <a:rPr lang="en-GB" sz="1200" dirty="0">
                          <a:effectLst/>
                        </a:rPr>
                        <a:t>)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a:effectLst/>
                        </a:rPr>
                        <a:t>0,171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a:effectLst/>
                        </a:rPr>
                        <a:t>0,162</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gn="l">
                        <a:lnSpc>
                          <a:spcPct val="107000"/>
                        </a:lnSpc>
                        <a:spcAft>
                          <a:spcPts val="800"/>
                        </a:spcAft>
                      </a:pPr>
                      <a:r>
                        <a:rPr lang="pl-PL" sz="1200" dirty="0">
                          <a:effectLst/>
                        </a:rPr>
                        <a:t>0,305</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728420077"/>
                  </a:ext>
                </a:extLst>
              </a:tr>
            </a:tbl>
          </a:graphicData>
        </a:graphic>
      </p:graphicFrame>
      <p:sp>
        <p:nvSpPr>
          <p:cNvPr id="7" name="Prostokąt 6">
            <a:extLst>
              <a:ext uri="{FF2B5EF4-FFF2-40B4-BE49-F238E27FC236}">
                <a16:creationId xmlns:a16="http://schemas.microsoft.com/office/drawing/2014/main" id="{55B883BD-9A84-4561-92AE-BC054DD41FA7}"/>
              </a:ext>
            </a:extLst>
          </p:cNvPr>
          <p:cNvSpPr/>
          <p:nvPr/>
        </p:nvSpPr>
        <p:spPr>
          <a:xfrm>
            <a:off x="5352222" y="1080732"/>
            <a:ext cx="3568148" cy="3585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0" name="Wykres 9">
            <a:extLst>
              <a:ext uri="{FF2B5EF4-FFF2-40B4-BE49-F238E27FC236}">
                <a16:creationId xmlns:a16="http://schemas.microsoft.com/office/drawing/2014/main" id="{D38517FD-3FD3-415B-9C4B-3FCAF7E8AEBF}"/>
              </a:ext>
            </a:extLst>
          </p:cNvPr>
          <p:cNvGraphicFramePr>
            <a:graphicFrameLocks/>
          </p:cNvGraphicFramePr>
          <p:nvPr>
            <p:extLst>
              <p:ext uri="{D42A27DB-BD31-4B8C-83A1-F6EECF244321}">
                <p14:modId xmlns:p14="http://schemas.microsoft.com/office/powerpoint/2010/main" val="1246436393"/>
              </p:ext>
            </p:extLst>
          </p:nvPr>
        </p:nvGraphicFramePr>
        <p:xfrm>
          <a:off x="5227982" y="976361"/>
          <a:ext cx="4065105" cy="3657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59153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4"/>
          <p:cNvSpPr txBox="1">
            <a:spLocks noGrp="1"/>
          </p:cNvSpPr>
          <p:nvPr>
            <p:ph type="title"/>
          </p:nvPr>
        </p:nvSpPr>
        <p:spPr>
          <a:xfrm>
            <a:off x="713250" y="34750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Spis treści</a:t>
            </a:r>
            <a:endParaRPr dirty="0"/>
          </a:p>
        </p:txBody>
      </p:sp>
      <p:sp>
        <p:nvSpPr>
          <p:cNvPr id="622" name="Google Shape;622;p34"/>
          <p:cNvSpPr txBox="1">
            <a:spLocks noGrp="1"/>
          </p:cNvSpPr>
          <p:nvPr>
            <p:ph type="subTitle" idx="1"/>
          </p:nvPr>
        </p:nvSpPr>
        <p:spPr>
          <a:xfrm>
            <a:off x="1417900" y="915744"/>
            <a:ext cx="2763682" cy="76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2200" dirty="0">
                <a:solidFill>
                  <a:srgbClr val="F68100"/>
                </a:solidFill>
                <a:hlinkClick r:id="rId3" action="ppaction://hlinksldjump">
                  <a:extLst>
                    <a:ext uri="{A12FA001-AC4F-418D-AE19-62706E023703}">
                      <ahyp:hlinkClr xmlns:ahyp="http://schemas.microsoft.com/office/drawing/2018/hyperlinkcolor" val="tx"/>
                    </a:ext>
                  </a:extLst>
                </a:hlinkClick>
              </a:rPr>
              <a:t>Charakterystyka firmy</a:t>
            </a:r>
            <a:endParaRPr sz="2200" dirty="0">
              <a:solidFill>
                <a:srgbClr val="F68100"/>
              </a:solidFill>
              <a:hlinkClick r:id="rId3" action="ppaction://hlinksldjump">
                <a:extLst>
                  <a:ext uri="{A12FA001-AC4F-418D-AE19-62706E023703}">
                    <ahyp:hlinkClr xmlns:ahyp="http://schemas.microsoft.com/office/drawing/2018/hyperlinkcolor" val="tx"/>
                  </a:ext>
                </a:extLst>
              </a:hlinkClick>
            </a:endParaRPr>
          </a:p>
        </p:txBody>
      </p:sp>
      <p:sp>
        <p:nvSpPr>
          <p:cNvPr id="623" name="Google Shape;623;p34"/>
          <p:cNvSpPr txBox="1">
            <a:spLocks noGrp="1"/>
          </p:cNvSpPr>
          <p:nvPr>
            <p:ph type="title" idx="2"/>
          </p:nvPr>
        </p:nvSpPr>
        <p:spPr>
          <a:xfrm>
            <a:off x="401677" y="922072"/>
            <a:ext cx="7575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pl-PL" dirty="0"/>
              <a:t>  </a:t>
            </a:r>
            <a:r>
              <a:rPr lang="en" dirty="0"/>
              <a:t>1</a:t>
            </a:r>
            <a:endParaRPr dirty="0"/>
          </a:p>
        </p:txBody>
      </p:sp>
      <p:sp>
        <p:nvSpPr>
          <p:cNvPr id="626" name="Google Shape;626;p34"/>
          <p:cNvSpPr txBox="1">
            <a:spLocks noGrp="1"/>
          </p:cNvSpPr>
          <p:nvPr>
            <p:ph type="title" idx="5"/>
          </p:nvPr>
        </p:nvSpPr>
        <p:spPr>
          <a:xfrm>
            <a:off x="401666" y="1724559"/>
            <a:ext cx="7575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pl-PL" dirty="0"/>
              <a:t> </a:t>
            </a:r>
            <a:r>
              <a:rPr lang="en" dirty="0"/>
              <a:t>2</a:t>
            </a:r>
            <a:endParaRPr dirty="0"/>
          </a:p>
        </p:txBody>
      </p:sp>
      <p:sp>
        <p:nvSpPr>
          <p:cNvPr id="628" name="Google Shape;628;p34"/>
          <p:cNvSpPr txBox="1">
            <a:spLocks noGrp="1"/>
          </p:cNvSpPr>
          <p:nvPr>
            <p:ph type="subTitle" idx="7"/>
          </p:nvPr>
        </p:nvSpPr>
        <p:spPr>
          <a:xfrm>
            <a:off x="1417900" y="1718961"/>
            <a:ext cx="2763682" cy="76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2200" dirty="0">
                <a:solidFill>
                  <a:srgbClr val="F68100"/>
                </a:solidFill>
                <a:hlinkClick r:id="rId4" action="ppaction://hlinksldjump">
                  <a:extLst>
                    <a:ext uri="{A12FA001-AC4F-418D-AE19-62706E023703}">
                      <ahyp:hlinkClr xmlns:ahyp="http://schemas.microsoft.com/office/drawing/2018/hyperlinkcolor" val="tx"/>
                    </a:ext>
                  </a:extLst>
                </a:hlinkClick>
              </a:rPr>
              <a:t>Ocena płynności finansowej</a:t>
            </a:r>
            <a:endParaRPr sz="2200" dirty="0">
              <a:solidFill>
                <a:srgbClr val="F68100"/>
              </a:solidFill>
            </a:endParaRPr>
          </a:p>
        </p:txBody>
      </p:sp>
      <p:sp>
        <p:nvSpPr>
          <p:cNvPr id="629" name="Google Shape;629;p34"/>
          <p:cNvSpPr txBox="1">
            <a:spLocks noGrp="1"/>
          </p:cNvSpPr>
          <p:nvPr>
            <p:ph type="title" idx="8"/>
          </p:nvPr>
        </p:nvSpPr>
        <p:spPr>
          <a:xfrm>
            <a:off x="401666" y="2571750"/>
            <a:ext cx="7575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pl-PL" dirty="0"/>
              <a:t> </a:t>
            </a:r>
            <a:r>
              <a:rPr lang="en" dirty="0"/>
              <a:t>3</a:t>
            </a:r>
            <a:endParaRPr dirty="0"/>
          </a:p>
        </p:txBody>
      </p:sp>
      <p:sp>
        <p:nvSpPr>
          <p:cNvPr id="632" name="Google Shape;632;p34"/>
          <p:cNvSpPr txBox="1">
            <a:spLocks noGrp="1"/>
          </p:cNvSpPr>
          <p:nvPr>
            <p:ph type="title" idx="14"/>
          </p:nvPr>
        </p:nvSpPr>
        <p:spPr>
          <a:xfrm>
            <a:off x="401666" y="3374237"/>
            <a:ext cx="7575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pl-PL" dirty="0"/>
              <a:t> </a:t>
            </a:r>
            <a:r>
              <a:rPr lang="en" dirty="0"/>
              <a:t>4</a:t>
            </a:r>
            <a:endParaRPr dirty="0"/>
          </a:p>
        </p:txBody>
      </p:sp>
      <p:sp>
        <p:nvSpPr>
          <p:cNvPr id="23" name="Google Shape;628;p34">
            <a:hlinkClick r:id="rId5" action="ppaction://hlinksldjump"/>
            <a:extLst>
              <a:ext uri="{FF2B5EF4-FFF2-40B4-BE49-F238E27FC236}">
                <a16:creationId xmlns:a16="http://schemas.microsoft.com/office/drawing/2014/main" id="{14B55447-B9C8-4D89-956D-107B4E48C015}"/>
              </a:ext>
            </a:extLst>
          </p:cNvPr>
          <p:cNvSpPr txBox="1">
            <a:spLocks/>
          </p:cNvSpPr>
          <p:nvPr/>
        </p:nvSpPr>
        <p:spPr>
          <a:xfrm>
            <a:off x="1388777" y="2618064"/>
            <a:ext cx="2804636"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5" action="ppaction://hlinksldjump">
                  <a:extLst>
                    <a:ext uri="{A12FA001-AC4F-418D-AE19-62706E023703}">
                      <ahyp:hlinkClr xmlns:ahyp="http://schemas.microsoft.com/office/drawing/2018/hyperlinkcolor" val="tx"/>
                    </a:ext>
                  </a:extLst>
                </a:hlinkClick>
              </a:rPr>
              <a:t>Analiza rentowności</a:t>
            </a:r>
            <a:endParaRPr lang="pl-PL" sz="2200" dirty="0">
              <a:solidFill>
                <a:srgbClr val="F68100"/>
              </a:solidFill>
            </a:endParaRPr>
          </a:p>
        </p:txBody>
      </p:sp>
      <p:sp>
        <p:nvSpPr>
          <p:cNvPr id="24" name="Google Shape;628;p34">
            <a:hlinkClick r:id="rId6" action="ppaction://hlinksldjump"/>
            <a:extLst>
              <a:ext uri="{FF2B5EF4-FFF2-40B4-BE49-F238E27FC236}">
                <a16:creationId xmlns:a16="http://schemas.microsoft.com/office/drawing/2014/main" id="{B2E2313F-837E-4CAE-8CF6-C2C72A29EC4B}"/>
              </a:ext>
            </a:extLst>
          </p:cNvPr>
          <p:cNvSpPr txBox="1">
            <a:spLocks/>
          </p:cNvSpPr>
          <p:nvPr/>
        </p:nvSpPr>
        <p:spPr>
          <a:xfrm>
            <a:off x="1388776" y="3382464"/>
            <a:ext cx="2792805"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6" action="ppaction://hlinksldjump">
                  <a:extLst>
                    <a:ext uri="{A12FA001-AC4F-418D-AE19-62706E023703}">
                      <ahyp:hlinkClr xmlns:ahyp="http://schemas.microsoft.com/office/drawing/2018/hyperlinkcolor" val="tx"/>
                    </a:ext>
                  </a:extLst>
                </a:hlinkClick>
              </a:rPr>
              <a:t>Analiza sytuacji majątkowo-kapitałowej</a:t>
            </a:r>
            <a:endParaRPr lang="pl-PL" sz="2200" dirty="0">
              <a:solidFill>
                <a:srgbClr val="F68100"/>
              </a:solidFill>
            </a:endParaRPr>
          </a:p>
        </p:txBody>
      </p:sp>
      <p:sp>
        <p:nvSpPr>
          <p:cNvPr id="37" name="Google Shape;623;p34">
            <a:extLst>
              <a:ext uri="{FF2B5EF4-FFF2-40B4-BE49-F238E27FC236}">
                <a16:creationId xmlns:a16="http://schemas.microsoft.com/office/drawing/2014/main" id="{929A47F4-6264-40A8-931C-C451432C6E90}"/>
              </a:ext>
            </a:extLst>
          </p:cNvPr>
          <p:cNvSpPr txBox="1">
            <a:spLocks/>
          </p:cNvSpPr>
          <p:nvPr/>
        </p:nvSpPr>
        <p:spPr>
          <a:xfrm>
            <a:off x="4572000" y="922072"/>
            <a:ext cx="757500" cy="9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Staatliches"/>
              <a:buNone/>
              <a:defRPr sz="4000" b="0" i="0" u="none" strike="noStrike" cap="none">
                <a:solidFill>
                  <a:srgbClr val="DE4C4D"/>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9pPr>
          </a:lstStyle>
          <a:p>
            <a:r>
              <a:rPr lang="en" dirty="0"/>
              <a:t>0 </a:t>
            </a:r>
            <a:r>
              <a:rPr lang="pl-PL" dirty="0"/>
              <a:t>5</a:t>
            </a:r>
            <a:endParaRPr lang="en" dirty="0"/>
          </a:p>
        </p:txBody>
      </p:sp>
      <p:sp>
        <p:nvSpPr>
          <p:cNvPr id="38" name="Google Shape;626;p34">
            <a:extLst>
              <a:ext uri="{FF2B5EF4-FFF2-40B4-BE49-F238E27FC236}">
                <a16:creationId xmlns:a16="http://schemas.microsoft.com/office/drawing/2014/main" id="{51BA0553-6891-4D3C-BB57-4BE9BF6E3853}"/>
              </a:ext>
            </a:extLst>
          </p:cNvPr>
          <p:cNvSpPr txBox="1">
            <a:spLocks/>
          </p:cNvSpPr>
          <p:nvPr/>
        </p:nvSpPr>
        <p:spPr>
          <a:xfrm>
            <a:off x="4571989" y="1724559"/>
            <a:ext cx="757500" cy="9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Staatliches"/>
              <a:buNone/>
              <a:defRPr sz="4000" b="0" i="0" u="none" strike="noStrike" cap="none">
                <a:solidFill>
                  <a:srgbClr val="DE4C4D"/>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9pPr>
          </a:lstStyle>
          <a:p>
            <a:r>
              <a:rPr lang="en" dirty="0"/>
              <a:t>0 </a:t>
            </a:r>
            <a:r>
              <a:rPr lang="pl-PL" dirty="0"/>
              <a:t>6</a:t>
            </a:r>
            <a:endParaRPr lang="en" dirty="0"/>
          </a:p>
        </p:txBody>
      </p:sp>
      <p:sp>
        <p:nvSpPr>
          <p:cNvPr id="39" name="Google Shape;629;p34">
            <a:extLst>
              <a:ext uri="{FF2B5EF4-FFF2-40B4-BE49-F238E27FC236}">
                <a16:creationId xmlns:a16="http://schemas.microsoft.com/office/drawing/2014/main" id="{447E2A5D-EEEE-4283-B9FC-D5215516D51D}"/>
              </a:ext>
            </a:extLst>
          </p:cNvPr>
          <p:cNvSpPr txBox="1">
            <a:spLocks/>
          </p:cNvSpPr>
          <p:nvPr/>
        </p:nvSpPr>
        <p:spPr>
          <a:xfrm>
            <a:off x="4571989" y="2571750"/>
            <a:ext cx="757500" cy="9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Staatliches"/>
              <a:buNone/>
              <a:defRPr sz="4000" b="0" i="0" u="none" strike="noStrike" cap="none">
                <a:solidFill>
                  <a:srgbClr val="DE4C4D"/>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9pPr>
          </a:lstStyle>
          <a:p>
            <a:r>
              <a:rPr lang="en" dirty="0"/>
              <a:t>0 </a:t>
            </a:r>
            <a:r>
              <a:rPr lang="pl-PL" dirty="0"/>
              <a:t>7</a:t>
            </a:r>
            <a:endParaRPr lang="en" dirty="0"/>
          </a:p>
        </p:txBody>
      </p:sp>
      <p:sp>
        <p:nvSpPr>
          <p:cNvPr id="40" name="Google Shape;632;p34">
            <a:extLst>
              <a:ext uri="{FF2B5EF4-FFF2-40B4-BE49-F238E27FC236}">
                <a16:creationId xmlns:a16="http://schemas.microsoft.com/office/drawing/2014/main" id="{91F8E5AC-EAB2-4A34-B74B-1BE2F9FFBD3B}"/>
              </a:ext>
            </a:extLst>
          </p:cNvPr>
          <p:cNvSpPr txBox="1">
            <a:spLocks/>
          </p:cNvSpPr>
          <p:nvPr/>
        </p:nvSpPr>
        <p:spPr>
          <a:xfrm>
            <a:off x="4571989" y="3374237"/>
            <a:ext cx="757500" cy="9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Staatliches"/>
              <a:buNone/>
              <a:defRPr sz="4000" b="0" i="0" u="none" strike="noStrike" cap="none">
                <a:solidFill>
                  <a:srgbClr val="DE4C4D"/>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2pPr>
            <a:lvl3pPr marR="0" lvl="2"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3pPr>
            <a:lvl4pPr marR="0" lvl="3"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4pPr>
            <a:lvl5pPr marR="0" lvl="4"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5pPr>
            <a:lvl6pPr marR="0" lvl="5"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6pPr>
            <a:lvl7pPr marR="0" lvl="6"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7pPr>
            <a:lvl8pPr marR="0" lvl="7"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8pPr>
            <a:lvl9pPr marR="0" lvl="8" algn="ctr" rtl="0">
              <a:lnSpc>
                <a:spcPct val="100000"/>
              </a:lnSpc>
              <a:spcBef>
                <a:spcPts val="0"/>
              </a:spcBef>
              <a:spcAft>
                <a:spcPts val="0"/>
              </a:spcAft>
              <a:buClr>
                <a:schemeClr val="dk1"/>
              </a:buClr>
              <a:buSzPts val="4000"/>
              <a:buFont typeface="Oswald Regular"/>
              <a:buNone/>
              <a:defRPr sz="4000" b="0" i="0" u="none" strike="noStrike" cap="none">
                <a:solidFill>
                  <a:schemeClr val="dk1"/>
                </a:solidFill>
                <a:latin typeface="Oswald Regular"/>
                <a:ea typeface="Oswald Regular"/>
                <a:cs typeface="Oswald Regular"/>
                <a:sym typeface="Oswald Regular"/>
              </a:defRPr>
            </a:lvl9pPr>
          </a:lstStyle>
          <a:p>
            <a:r>
              <a:rPr lang="en" dirty="0"/>
              <a:t>0 </a:t>
            </a:r>
            <a:r>
              <a:rPr lang="pl-PL" dirty="0"/>
              <a:t>8</a:t>
            </a:r>
            <a:endParaRPr lang="en" dirty="0"/>
          </a:p>
        </p:txBody>
      </p:sp>
      <p:sp>
        <p:nvSpPr>
          <p:cNvPr id="41" name="Google Shape;622;p34">
            <a:extLst>
              <a:ext uri="{FF2B5EF4-FFF2-40B4-BE49-F238E27FC236}">
                <a16:creationId xmlns:a16="http://schemas.microsoft.com/office/drawing/2014/main" id="{BF46D841-B5CC-4136-9087-227CFEF08C8F}"/>
              </a:ext>
            </a:extLst>
          </p:cNvPr>
          <p:cNvSpPr txBox="1">
            <a:spLocks/>
          </p:cNvSpPr>
          <p:nvPr/>
        </p:nvSpPr>
        <p:spPr>
          <a:xfrm>
            <a:off x="5626125" y="915744"/>
            <a:ext cx="2508000"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7" action="ppaction://hlinksldjump">
                  <a:extLst>
                    <a:ext uri="{A12FA001-AC4F-418D-AE19-62706E023703}">
                      <ahyp:hlinkClr xmlns:ahyp="http://schemas.microsoft.com/office/drawing/2018/hyperlinkcolor" val="tx"/>
                    </a:ext>
                  </a:extLst>
                </a:hlinkClick>
              </a:rPr>
              <a:t>Analiza pozycji rynkowej</a:t>
            </a:r>
            <a:endParaRPr lang="pl-PL" sz="2200" dirty="0">
              <a:solidFill>
                <a:srgbClr val="F68100"/>
              </a:solidFill>
            </a:endParaRPr>
          </a:p>
        </p:txBody>
      </p:sp>
      <p:sp>
        <p:nvSpPr>
          <p:cNvPr id="42" name="Google Shape;622;p34">
            <a:extLst>
              <a:ext uri="{FF2B5EF4-FFF2-40B4-BE49-F238E27FC236}">
                <a16:creationId xmlns:a16="http://schemas.microsoft.com/office/drawing/2014/main" id="{F271D745-6FF8-4F1A-887A-C2B30F15E969}"/>
              </a:ext>
            </a:extLst>
          </p:cNvPr>
          <p:cNvSpPr txBox="1">
            <a:spLocks/>
          </p:cNvSpPr>
          <p:nvPr/>
        </p:nvSpPr>
        <p:spPr>
          <a:xfrm>
            <a:off x="5626125" y="1824909"/>
            <a:ext cx="2508000"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8" action="ppaction://hlinksldjump">
                  <a:extLst>
                    <a:ext uri="{A12FA001-AC4F-418D-AE19-62706E023703}">
                      <ahyp:hlinkClr xmlns:ahyp="http://schemas.microsoft.com/office/drawing/2018/hyperlinkcolor" val="tx"/>
                    </a:ext>
                  </a:extLst>
                </a:hlinkClick>
              </a:rPr>
              <a:t>Analiza syntetyczna</a:t>
            </a:r>
            <a:endParaRPr lang="pl-PL" sz="2200" dirty="0">
              <a:solidFill>
                <a:srgbClr val="F68100"/>
              </a:solidFill>
            </a:endParaRPr>
          </a:p>
        </p:txBody>
      </p:sp>
      <p:sp>
        <p:nvSpPr>
          <p:cNvPr id="43" name="Google Shape;622;p34">
            <a:extLst>
              <a:ext uri="{FF2B5EF4-FFF2-40B4-BE49-F238E27FC236}">
                <a16:creationId xmlns:a16="http://schemas.microsoft.com/office/drawing/2014/main" id="{8B56BB9B-7702-4127-854F-4241A32F111F}"/>
              </a:ext>
            </a:extLst>
          </p:cNvPr>
          <p:cNvSpPr txBox="1">
            <a:spLocks/>
          </p:cNvSpPr>
          <p:nvPr/>
        </p:nvSpPr>
        <p:spPr>
          <a:xfrm>
            <a:off x="5626125" y="2672100"/>
            <a:ext cx="2508000"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9" action="ppaction://hlinksldjump">
                  <a:extLst>
                    <a:ext uri="{A12FA001-AC4F-418D-AE19-62706E023703}">
                      <ahyp:hlinkClr xmlns:ahyp="http://schemas.microsoft.com/office/drawing/2018/hyperlinkcolor" val="tx"/>
                    </a:ext>
                  </a:extLst>
                </a:hlinkClick>
              </a:rPr>
              <a:t>Ostateczne wnioski</a:t>
            </a:r>
            <a:endParaRPr lang="pl-PL" sz="2200" dirty="0">
              <a:solidFill>
                <a:srgbClr val="F68100"/>
              </a:solidFill>
            </a:endParaRPr>
          </a:p>
        </p:txBody>
      </p:sp>
      <p:sp>
        <p:nvSpPr>
          <p:cNvPr id="44" name="Google Shape;622;p34">
            <a:extLst>
              <a:ext uri="{FF2B5EF4-FFF2-40B4-BE49-F238E27FC236}">
                <a16:creationId xmlns:a16="http://schemas.microsoft.com/office/drawing/2014/main" id="{620E211A-F243-46BD-9891-D902D6BE5324}"/>
              </a:ext>
            </a:extLst>
          </p:cNvPr>
          <p:cNvSpPr txBox="1">
            <a:spLocks/>
          </p:cNvSpPr>
          <p:nvPr/>
        </p:nvSpPr>
        <p:spPr>
          <a:xfrm>
            <a:off x="5626125" y="3474587"/>
            <a:ext cx="2508000" cy="76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swald Regular"/>
              <a:buNone/>
              <a:defRPr sz="2400" b="0" i="0" u="none" strike="noStrike" cap="none">
                <a:solidFill>
                  <a:srgbClr val="1500B1"/>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2pPr>
            <a:lvl3pPr marL="1371600" marR="0" lvl="2"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3pPr>
            <a:lvl4pPr marL="1828800" marR="0" lvl="3"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4pPr>
            <a:lvl5pPr marL="2286000" marR="0" lvl="4"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5pPr>
            <a:lvl6pPr marL="2743200" marR="0" lvl="5"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6pPr>
            <a:lvl7pPr marL="3200400" marR="0" lvl="6"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7pPr>
            <a:lvl8pPr marL="3657600" marR="0" lvl="7" indent="-317500" algn="l" rtl="0">
              <a:lnSpc>
                <a:spcPct val="115000"/>
              </a:lnSpc>
              <a:spcBef>
                <a:spcPts val="1600"/>
              </a:spcBef>
              <a:spcAft>
                <a:spcPts val="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8pPr>
            <a:lvl9pPr marL="4114800" marR="0" lvl="8" indent="-317500" algn="l" rtl="0">
              <a:lnSpc>
                <a:spcPct val="115000"/>
              </a:lnSpc>
              <a:spcBef>
                <a:spcPts val="1600"/>
              </a:spcBef>
              <a:spcAft>
                <a:spcPts val="1600"/>
              </a:spcAft>
              <a:buClr>
                <a:schemeClr val="dk1"/>
              </a:buClr>
              <a:buSzPts val="1400"/>
              <a:buFont typeface="Oswald Regular"/>
              <a:buNone/>
              <a:defRPr sz="1400" b="0" i="0" u="none" strike="noStrike" cap="none">
                <a:solidFill>
                  <a:schemeClr val="dk1"/>
                </a:solidFill>
                <a:latin typeface="Oswald Regular"/>
                <a:ea typeface="Oswald Regular"/>
                <a:cs typeface="Oswald Regular"/>
                <a:sym typeface="Oswald Regular"/>
              </a:defRPr>
            </a:lvl9pPr>
          </a:lstStyle>
          <a:p>
            <a:pPr marL="0" indent="0">
              <a:spcAft>
                <a:spcPts val="1600"/>
              </a:spcAft>
            </a:pPr>
            <a:r>
              <a:rPr lang="pl-PL" sz="2200" dirty="0">
                <a:solidFill>
                  <a:srgbClr val="F68100"/>
                </a:solidFill>
                <a:hlinkClick r:id="rId10" action="ppaction://hlinksldjump">
                  <a:extLst>
                    <a:ext uri="{A12FA001-AC4F-418D-AE19-62706E023703}">
                      <ahyp:hlinkClr xmlns:ahyp="http://schemas.microsoft.com/office/drawing/2018/hyperlinkcolor" val="tx"/>
                    </a:ext>
                  </a:extLst>
                </a:hlinkClick>
              </a:rPr>
              <a:t>bibliografia</a:t>
            </a:r>
            <a:endParaRPr lang="pl-PL" sz="2200" dirty="0">
              <a:solidFill>
                <a:srgbClr val="F68100"/>
              </a:solidFil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234227"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WSKAŹNIK PŁYNNOŚCI NATYCHMIASTOWEJ</a:t>
            </a:r>
            <a:r>
              <a:rPr lang="pl-PL" sz="2000" dirty="0">
                <a:solidFill>
                  <a:schemeClr val="accent5"/>
                </a:solidFill>
                <a:latin typeface="Staatliches" panose="020B0604020202020204" charset="0"/>
                <a:ea typeface="Source Sans Pro" panose="020B0503030403020204" pitchFamily="34" charset="0"/>
              </a:rPr>
              <a:t> </a:t>
            </a:r>
            <a:r>
              <a:rPr lang="pl-PL" sz="2800" dirty="0" err="1">
                <a:solidFill>
                  <a:schemeClr val="accent6"/>
                </a:solidFill>
                <a:latin typeface="Staatliches" panose="020B0604020202020204" charset="0"/>
              </a:rPr>
              <a:t>WPn</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WPN=inwestycje krótkoterminowe/zobowiązania krótkoterminowe</a:t>
            </a:r>
          </a:p>
        </p:txBody>
      </p:sp>
      <p:graphicFrame>
        <p:nvGraphicFramePr>
          <p:cNvPr id="7" name="Tabela 6">
            <a:extLst>
              <a:ext uri="{FF2B5EF4-FFF2-40B4-BE49-F238E27FC236}">
                <a16:creationId xmlns:a16="http://schemas.microsoft.com/office/drawing/2014/main" id="{AD536E02-3DC5-4825-BC09-10C6F0437A48}"/>
              </a:ext>
            </a:extLst>
          </p:cNvPr>
          <p:cNvGraphicFramePr>
            <a:graphicFrameLocks noGrp="1"/>
          </p:cNvGraphicFramePr>
          <p:nvPr>
            <p:extLst>
              <p:ext uri="{D42A27DB-BD31-4B8C-83A1-F6EECF244321}">
                <p14:modId xmlns:p14="http://schemas.microsoft.com/office/powerpoint/2010/main" val="2259247324"/>
              </p:ext>
            </p:extLst>
          </p:nvPr>
        </p:nvGraphicFramePr>
        <p:xfrm>
          <a:off x="183494" y="1315550"/>
          <a:ext cx="5114065" cy="1330516"/>
        </p:xfrm>
        <a:graphic>
          <a:graphicData uri="http://schemas.openxmlformats.org/drawingml/2006/table">
            <a:tbl>
              <a:tblPr firstRow="1" firstCol="1" bandRow="1">
                <a:tableStyleId>{5FD0F851-EC5A-4D38-B0AD-8093EC10F338}</a:tableStyleId>
              </a:tblPr>
              <a:tblGrid>
                <a:gridCol w="2893044">
                  <a:extLst>
                    <a:ext uri="{9D8B030D-6E8A-4147-A177-3AD203B41FA5}">
                      <a16:colId xmlns:a16="http://schemas.microsoft.com/office/drawing/2014/main" val="2349206181"/>
                    </a:ext>
                  </a:extLst>
                </a:gridCol>
                <a:gridCol w="790241">
                  <a:extLst>
                    <a:ext uri="{9D8B030D-6E8A-4147-A177-3AD203B41FA5}">
                      <a16:colId xmlns:a16="http://schemas.microsoft.com/office/drawing/2014/main" val="1970171670"/>
                    </a:ext>
                  </a:extLst>
                </a:gridCol>
                <a:gridCol w="712192">
                  <a:extLst>
                    <a:ext uri="{9D8B030D-6E8A-4147-A177-3AD203B41FA5}">
                      <a16:colId xmlns:a16="http://schemas.microsoft.com/office/drawing/2014/main" val="1677871626"/>
                    </a:ext>
                  </a:extLst>
                </a:gridCol>
                <a:gridCol w="718588">
                  <a:extLst>
                    <a:ext uri="{9D8B030D-6E8A-4147-A177-3AD203B41FA5}">
                      <a16:colId xmlns:a16="http://schemas.microsoft.com/office/drawing/2014/main" val="1177727481"/>
                    </a:ext>
                  </a:extLst>
                </a:gridCol>
              </a:tblGrid>
              <a:tr h="190500">
                <a:tc>
                  <a:txBody>
                    <a:bodyPr/>
                    <a:lstStyle/>
                    <a:p>
                      <a:pPr algn="r">
                        <a:lnSpc>
                          <a:spcPct val="107000"/>
                        </a:lnSpc>
                        <a:spcAft>
                          <a:spcPts val="800"/>
                        </a:spcAft>
                      </a:pPr>
                      <a:r>
                        <a:rPr lang="pl-PL" sz="1200">
                          <a:solidFill>
                            <a:srgbClr val="000000"/>
                          </a:solidFill>
                          <a:effectLst/>
                        </a:rPr>
                        <a:t>NAZWA: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200" b="1" dirty="0">
                          <a:solidFill>
                            <a:srgbClr val="000080"/>
                          </a:solidFill>
                          <a:effectLst/>
                        </a:rPr>
                        <a:t>Cyfrowy Polsat S.A. (Polska)</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776807288"/>
                  </a:ext>
                </a:extLst>
              </a:tr>
              <a:tr h="190500">
                <a:tc>
                  <a:txBody>
                    <a:bodyPr/>
                    <a:lstStyle/>
                    <a:p>
                      <a:pPr algn="r">
                        <a:lnSpc>
                          <a:spcPct val="107000"/>
                        </a:lnSpc>
                        <a:spcAft>
                          <a:spcPts val="800"/>
                        </a:spcAft>
                      </a:pPr>
                      <a:r>
                        <a:rPr lang="pl-PL" sz="1200">
                          <a:solidFill>
                            <a:srgbClr val="000000"/>
                          </a:solidFill>
                          <a:effectLst/>
                        </a:rPr>
                        <a:t>ROK:</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2019</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2018</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2017</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268136691"/>
                  </a:ext>
                </a:extLst>
              </a:tr>
              <a:tr h="190500">
                <a:tc>
                  <a:txBody>
                    <a:bodyPr/>
                    <a:lstStyle/>
                    <a:p>
                      <a:pPr>
                        <a:lnSpc>
                          <a:spcPct val="107000"/>
                        </a:lnSpc>
                        <a:spcAft>
                          <a:spcPts val="800"/>
                        </a:spcAft>
                      </a:pPr>
                      <a:r>
                        <a:rPr lang="pl-PL" sz="1200" b="1">
                          <a:solidFill>
                            <a:srgbClr val="808080"/>
                          </a:solidFill>
                          <a:effectLst/>
                        </a:rPr>
                        <a:t>WSKAŹNIK PŁYNNOŚCI NATYCHMIASTOWEJ</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extLst>
                  <a:ext uri="{0D108BD9-81ED-4DB2-BD59-A6C34878D82A}">
                    <a16:rowId xmlns:a16="http://schemas.microsoft.com/office/drawing/2014/main" val="1747948227"/>
                  </a:ext>
                </a:extLst>
              </a:tr>
              <a:tr h="190500">
                <a:tc>
                  <a:txBody>
                    <a:bodyPr/>
                    <a:lstStyle/>
                    <a:p>
                      <a:pPr>
                        <a:lnSpc>
                          <a:spcPct val="107000"/>
                        </a:lnSpc>
                        <a:spcAft>
                          <a:spcPts val="800"/>
                        </a:spcAft>
                      </a:pPr>
                      <a:r>
                        <a:rPr lang="pl-PL" sz="1200" dirty="0">
                          <a:solidFill>
                            <a:srgbClr val="000000"/>
                          </a:solidFill>
                          <a:effectLst/>
                        </a:rPr>
                        <a:t>inwestycje krótkoterminowe</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marR="0" algn="r" rtl="0" fontAlgn="b">
                        <a:lnSpc>
                          <a:spcPct val="107000"/>
                        </a:lnSpc>
                        <a:spcBef>
                          <a:spcPts val="0"/>
                        </a:spcBef>
                        <a:spcAft>
                          <a:spcPts val="800"/>
                        </a:spcAft>
                        <a:buClr>
                          <a:srgbClr val="000000"/>
                        </a:buClr>
                        <a:buFont typeface="Arial"/>
                      </a:pPr>
                      <a:r>
                        <a:rPr lang="pl-PL" sz="1200" b="0" i="0" u="none" strike="noStrike" cap="none" dirty="0">
                          <a:solidFill>
                            <a:srgbClr val="000000"/>
                          </a:solidFill>
                          <a:effectLst/>
                          <a:latin typeface="+mn-lt"/>
                          <a:ea typeface="+mn-ea"/>
                          <a:cs typeface="+mn-cs"/>
                          <a:sym typeface="Arial"/>
                        </a:rPr>
                        <a:t>753100</a:t>
                      </a:r>
                    </a:p>
                  </a:txBody>
                  <a:tcPr marL="9525" marR="9525" marT="9525" marB="0" anchor="b"/>
                </a:tc>
                <a:tc>
                  <a:txBody>
                    <a:bodyPr/>
                    <a:lstStyle/>
                    <a:p>
                      <a:pPr marR="0" algn="r" rtl="0" fontAlgn="b">
                        <a:lnSpc>
                          <a:spcPct val="107000"/>
                        </a:lnSpc>
                        <a:spcBef>
                          <a:spcPts val="0"/>
                        </a:spcBef>
                        <a:spcAft>
                          <a:spcPts val="800"/>
                        </a:spcAft>
                        <a:buClr>
                          <a:srgbClr val="000000"/>
                        </a:buClr>
                        <a:buFont typeface="Arial"/>
                      </a:pPr>
                      <a:r>
                        <a:rPr lang="pl-PL" sz="1200" b="0" i="0" u="none" strike="noStrike" cap="none" dirty="0">
                          <a:solidFill>
                            <a:srgbClr val="000000"/>
                          </a:solidFill>
                          <a:effectLst/>
                          <a:latin typeface="+mn-lt"/>
                          <a:ea typeface="+mn-ea"/>
                          <a:cs typeface="+mn-cs"/>
                          <a:sym typeface="Arial"/>
                        </a:rPr>
                        <a:t>1178700</a:t>
                      </a:r>
                    </a:p>
                  </a:txBody>
                  <a:tcPr marL="9525" marR="9525" marT="9525" marB="0" anchor="b"/>
                </a:tc>
                <a:tc>
                  <a:txBody>
                    <a:bodyPr/>
                    <a:lstStyle/>
                    <a:p>
                      <a:pPr marR="0" algn="r" rtl="0" fontAlgn="b">
                        <a:lnSpc>
                          <a:spcPct val="107000"/>
                        </a:lnSpc>
                        <a:spcBef>
                          <a:spcPts val="0"/>
                        </a:spcBef>
                        <a:spcAft>
                          <a:spcPts val="800"/>
                        </a:spcAft>
                        <a:buClr>
                          <a:srgbClr val="000000"/>
                        </a:buClr>
                        <a:buFont typeface="Arial"/>
                      </a:pPr>
                      <a:r>
                        <a:rPr lang="pl-PL" sz="1200" b="0" i="0" u="none" strike="noStrike" cap="none" dirty="0">
                          <a:solidFill>
                            <a:srgbClr val="000000"/>
                          </a:solidFill>
                          <a:effectLst/>
                          <a:latin typeface="+mn-lt"/>
                          <a:ea typeface="+mn-ea"/>
                          <a:cs typeface="+mn-cs"/>
                          <a:sym typeface="Arial"/>
                        </a:rPr>
                        <a:t>1177100</a:t>
                      </a:r>
                    </a:p>
                  </a:txBody>
                  <a:tcPr marL="9525" marR="9525" marT="9525" marB="0" anchor="b"/>
                </a:tc>
                <a:extLst>
                  <a:ext uri="{0D108BD9-81ED-4DB2-BD59-A6C34878D82A}">
                    <a16:rowId xmlns:a16="http://schemas.microsoft.com/office/drawing/2014/main" val="791672325"/>
                  </a:ext>
                </a:extLst>
              </a:tr>
              <a:tr h="190500">
                <a:tc>
                  <a:txBody>
                    <a:bodyPr/>
                    <a:lstStyle/>
                    <a:p>
                      <a:pPr>
                        <a:lnSpc>
                          <a:spcPct val="107000"/>
                        </a:lnSpc>
                        <a:spcAft>
                          <a:spcPts val="800"/>
                        </a:spcAft>
                      </a:pPr>
                      <a:r>
                        <a:rPr lang="pl-PL" sz="1200" dirty="0">
                          <a:solidFill>
                            <a:srgbClr val="000000"/>
                          </a:solidFill>
                          <a:effectLst/>
                        </a:rPr>
                        <a:t>zobowiązania krótkoterminowe</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marR="0" algn="r" rtl="0">
                        <a:lnSpc>
                          <a:spcPct val="107000"/>
                        </a:lnSpc>
                        <a:spcBef>
                          <a:spcPts val="0"/>
                        </a:spcBef>
                        <a:spcAft>
                          <a:spcPts val="800"/>
                        </a:spcAft>
                        <a:buClr>
                          <a:srgbClr val="000000"/>
                        </a:buClr>
                        <a:buFont typeface="Arial"/>
                      </a:pPr>
                      <a:r>
                        <a:rPr lang="pl-PL" sz="1200" b="0" i="0" u="none" strike="noStrike" cap="none" dirty="0">
                          <a:solidFill>
                            <a:srgbClr val="000000"/>
                          </a:solidFill>
                          <a:effectLst/>
                          <a:latin typeface="+mn-lt"/>
                          <a:ea typeface="+mn-ea"/>
                          <a:cs typeface="+mn-cs"/>
                          <a:sym typeface="Arial"/>
                        </a:rPr>
                        <a:t>5868200</a:t>
                      </a:r>
                    </a:p>
                  </a:txBody>
                  <a:tcPr marL="44450" marR="44450" marT="0" marB="0" anchor="b"/>
                </a:tc>
                <a:tc>
                  <a:txBody>
                    <a:bodyPr/>
                    <a:lstStyle/>
                    <a:p>
                      <a:pPr algn="r">
                        <a:lnSpc>
                          <a:spcPct val="107000"/>
                        </a:lnSpc>
                        <a:spcAft>
                          <a:spcPts val="800"/>
                        </a:spcAft>
                      </a:pPr>
                      <a:r>
                        <a:rPr lang="pl-PL" sz="1200" dirty="0">
                          <a:solidFill>
                            <a:srgbClr val="000000"/>
                          </a:solidFill>
                          <a:effectLst/>
                        </a:rPr>
                        <a:t>5018600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dirty="0">
                          <a:solidFill>
                            <a:srgbClr val="000000"/>
                          </a:solidFill>
                          <a:effectLst/>
                        </a:rPr>
                        <a:t>3915500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974091002"/>
                  </a:ext>
                </a:extLst>
              </a:tr>
              <a:tr h="190500">
                <a:tc>
                  <a:txBody>
                    <a:bodyPr/>
                    <a:lstStyle/>
                    <a:p>
                      <a:pPr>
                        <a:lnSpc>
                          <a:spcPct val="107000"/>
                        </a:lnSpc>
                        <a:spcAft>
                          <a:spcPts val="800"/>
                        </a:spcAft>
                      </a:pPr>
                      <a:r>
                        <a:rPr lang="pl-PL" sz="1200" b="1">
                          <a:solidFill>
                            <a:srgbClr val="000000"/>
                          </a:solidFill>
                          <a:effectLst/>
                        </a:rPr>
                        <a:t>WPN</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marR="0" algn="r" rtl="0" fontAlgn="b">
                        <a:lnSpc>
                          <a:spcPct val="107000"/>
                        </a:lnSpc>
                        <a:spcBef>
                          <a:spcPts val="0"/>
                        </a:spcBef>
                        <a:spcAft>
                          <a:spcPts val="800"/>
                        </a:spcAft>
                        <a:buClr>
                          <a:srgbClr val="000000"/>
                        </a:buClr>
                        <a:buFont typeface="Arial"/>
                      </a:pPr>
                      <a:r>
                        <a:rPr lang="pl-PL" sz="1200" b="1" i="0" u="none" strike="noStrike" cap="none" dirty="0">
                          <a:solidFill>
                            <a:srgbClr val="000000"/>
                          </a:solidFill>
                          <a:effectLst/>
                          <a:latin typeface="+mn-lt"/>
                          <a:ea typeface="+mn-ea"/>
                          <a:cs typeface="+mn-cs"/>
                          <a:sym typeface="Arial"/>
                        </a:rPr>
                        <a:t>0,128</a:t>
                      </a:r>
                    </a:p>
                  </a:txBody>
                  <a:tcPr marL="9525" marR="9525" marT="9525" marB="0" anchor="b"/>
                </a:tc>
                <a:tc>
                  <a:txBody>
                    <a:bodyPr/>
                    <a:lstStyle/>
                    <a:p>
                      <a:pPr marR="0" algn="r" rtl="0" fontAlgn="b">
                        <a:lnSpc>
                          <a:spcPct val="107000"/>
                        </a:lnSpc>
                        <a:spcBef>
                          <a:spcPts val="0"/>
                        </a:spcBef>
                        <a:spcAft>
                          <a:spcPts val="800"/>
                        </a:spcAft>
                        <a:buClr>
                          <a:srgbClr val="000000"/>
                        </a:buClr>
                        <a:buFont typeface="Arial"/>
                      </a:pPr>
                      <a:r>
                        <a:rPr lang="pl-PL" sz="1200" b="1" i="0" u="none" strike="noStrike" cap="none" dirty="0">
                          <a:solidFill>
                            <a:srgbClr val="000000"/>
                          </a:solidFill>
                          <a:effectLst/>
                          <a:latin typeface="+mn-lt"/>
                          <a:ea typeface="+mn-ea"/>
                          <a:cs typeface="+mn-cs"/>
                          <a:sym typeface="Arial"/>
                        </a:rPr>
                        <a:t>0,235</a:t>
                      </a:r>
                    </a:p>
                  </a:txBody>
                  <a:tcPr marL="9525" marR="9525" marT="9525" marB="0" anchor="b"/>
                </a:tc>
                <a:tc>
                  <a:txBody>
                    <a:bodyPr/>
                    <a:lstStyle/>
                    <a:p>
                      <a:pPr marR="0" algn="r" rtl="0" fontAlgn="b">
                        <a:lnSpc>
                          <a:spcPct val="107000"/>
                        </a:lnSpc>
                        <a:spcBef>
                          <a:spcPts val="0"/>
                        </a:spcBef>
                        <a:spcAft>
                          <a:spcPts val="800"/>
                        </a:spcAft>
                        <a:buClr>
                          <a:srgbClr val="000000"/>
                        </a:buClr>
                        <a:buFont typeface="Arial"/>
                      </a:pPr>
                      <a:r>
                        <a:rPr lang="pl-PL" sz="1200" b="1" i="0" u="none" strike="noStrike" cap="none" dirty="0">
                          <a:solidFill>
                            <a:srgbClr val="000000"/>
                          </a:solidFill>
                          <a:effectLst/>
                          <a:latin typeface="+mn-lt"/>
                          <a:ea typeface="+mn-ea"/>
                          <a:cs typeface="+mn-cs"/>
                          <a:sym typeface="Arial"/>
                        </a:rPr>
                        <a:t>0,301</a:t>
                      </a:r>
                    </a:p>
                  </a:txBody>
                  <a:tcPr marL="9525" marR="9525" marT="9525" marB="0" anchor="b"/>
                </a:tc>
                <a:extLst>
                  <a:ext uri="{0D108BD9-81ED-4DB2-BD59-A6C34878D82A}">
                    <a16:rowId xmlns:a16="http://schemas.microsoft.com/office/drawing/2014/main" val="2939557836"/>
                  </a:ext>
                </a:extLst>
              </a:tr>
            </a:tbl>
          </a:graphicData>
        </a:graphic>
      </p:graphicFrame>
      <p:graphicFrame>
        <p:nvGraphicFramePr>
          <p:cNvPr id="8" name="Tabela 7">
            <a:extLst>
              <a:ext uri="{FF2B5EF4-FFF2-40B4-BE49-F238E27FC236}">
                <a16:creationId xmlns:a16="http://schemas.microsoft.com/office/drawing/2014/main" id="{3D53FFCA-EEDA-4296-89B8-BB9F7C3C6124}"/>
              </a:ext>
            </a:extLst>
          </p:cNvPr>
          <p:cNvGraphicFramePr>
            <a:graphicFrameLocks noGrp="1"/>
          </p:cNvGraphicFramePr>
          <p:nvPr>
            <p:extLst>
              <p:ext uri="{D42A27DB-BD31-4B8C-83A1-F6EECF244321}">
                <p14:modId xmlns:p14="http://schemas.microsoft.com/office/powerpoint/2010/main" val="1042366750"/>
              </p:ext>
            </p:extLst>
          </p:nvPr>
        </p:nvGraphicFramePr>
        <p:xfrm>
          <a:off x="178906" y="2863580"/>
          <a:ext cx="5118653" cy="1758116"/>
        </p:xfrm>
        <a:graphic>
          <a:graphicData uri="http://schemas.openxmlformats.org/drawingml/2006/table">
            <a:tbl>
              <a:tblPr firstRow="1" firstCol="1" bandRow="1">
                <a:tableStyleId>{5FD0F851-EC5A-4D38-B0AD-8093EC10F338}</a:tableStyleId>
              </a:tblPr>
              <a:tblGrid>
                <a:gridCol w="2016874">
                  <a:extLst>
                    <a:ext uri="{9D8B030D-6E8A-4147-A177-3AD203B41FA5}">
                      <a16:colId xmlns:a16="http://schemas.microsoft.com/office/drawing/2014/main" val="2953660788"/>
                    </a:ext>
                  </a:extLst>
                </a:gridCol>
                <a:gridCol w="985653">
                  <a:extLst>
                    <a:ext uri="{9D8B030D-6E8A-4147-A177-3AD203B41FA5}">
                      <a16:colId xmlns:a16="http://schemas.microsoft.com/office/drawing/2014/main" val="1890013742"/>
                    </a:ext>
                  </a:extLst>
                </a:gridCol>
                <a:gridCol w="1058063">
                  <a:extLst>
                    <a:ext uri="{9D8B030D-6E8A-4147-A177-3AD203B41FA5}">
                      <a16:colId xmlns:a16="http://schemas.microsoft.com/office/drawing/2014/main" val="2677247084"/>
                    </a:ext>
                  </a:extLst>
                </a:gridCol>
                <a:gridCol w="1058063">
                  <a:extLst>
                    <a:ext uri="{9D8B030D-6E8A-4147-A177-3AD203B41FA5}">
                      <a16:colId xmlns:a16="http://schemas.microsoft.com/office/drawing/2014/main" val="403358404"/>
                    </a:ext>
                  </a:extLst>
                </a:gridCol>
              </a:tblGrid>
              <a:tr h="389160">
                <a:tc>
                  <a:txBody>
                    <a:bodyPr/>
                    <a:lstStyle/>
                    <a:p>
                      <a:pPr algn="l">
                        <a:lnSpc>
                          <a:spcPct val="107000"/>
                        </a:lnSpc>
                        <a:spcAft>
                          <a:spcPts val="800"/>
                        </a:spcAft>
                      </a:pPr>
                      <a:r>
                        <a:rPr lang="pl-PL" sz="1200">
                          <a:effectLst/>
                        </a:rPr>
                        <a:t> Spółki konkurencyjne WPN</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07085792"/>
                  </a:ext>
                </a:extLst>
              </a:tr>
              <a:tr h="38916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0,415</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0,034</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0,321</a:t>
                      </a:r>
                    </a:p>
                  </a:txBody>
                  <a:tcPr marL="9525" marR="9525" marT="9525" marB="0" anchor="b"/>
                </a:tc>
                <a:extLst>
                  <a:ext uri="{0D108BD9-81ED-4DB2-BD59-A6C34878D82A}">
                    <a16:rowId xmlns:a16="http://schemas.microsoft.com/office/drawing/2014/main" val="3634732551"/>
                  </a:ext>
                </a:extLst>
              </a:tr>
              <a:tr h="38916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0,099</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0,112</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0,107</a:t>
                      </a:r>
                    </a:p>
                  </a:txBody>
                  <a:tcPr marL="9525" marR="9525" marT="9525" marB="0" anchor="b"/>
                </a:tc>
                <a:extLst>
                  <a:ext uri="{0D108BD9-81ED-4DB2-BD59-A6C34878D82A}">
                    <a16:rowId xmlns:a16="http://schemas.microsoft.com/office/drawing/2014/main" val="1796261112"/>
                  </a:ext>
                </a:extLst>
              </a:tr>
              <a:tr h="590636">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0,166</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0,155</a:t>
                      </a:r>
                    </a:p>
                  </a:txBody>
                  <a:tcPr marL="9525" marR="9525" marT="9525" marB="0" anchor="b"/>
                </a:tc>
                <a:tc>
                  <a:txBody>
                    <a:bodyPr/>
                    <a:lstStyle/>
                    <a:p>
                      <a:pPr marR="0" algn="l" rtl="0" fontAlgn="b">
                        <a:lnSpc>
                          <a:spcPct val="107000"/>
                        </a:lnSpc>
                        <a:spcBef>
                          <a:spcPts val="0"/>
                        </a:spcBef>
                        <a:spcAft>
                          <a:spcPts val="800"/>
                        </a:spcAft>
                        <a:buClr>
                          <a:srgbClr val="000000"/>
                        </a:buClr>
                        <a:buFont typeface="Arial"/>
                      </a:pPr>
                      <a:r>
                        <a:rPr lang="pl-PL" sz="1200" b="0" i="0" u="none" strike="noStrike" cap="none" dirty="0">
                          <a:solidFill>
                            <a:schemeClr val="tx1"/>
                          </a:solidFill>
                          <a:effectLst/>
                          <a:latin typeface="+mn-lt"/>
                          <a:ea typeface="+mn-ea"/>
                          <a:cs typeface="+mn-cs"/>
                          <a:sym typeface="Arial"/>
                        </a:rPr>
                        <a:t>0,299</a:t>
                      </a:r>
                    </a:p>
                  </a:txBody>
                  <a:tcPr marL="9525" marR="9525" marT="9525" marB="0" anchor="b"/>
                </a:tc>
                <a:extLst>
                  <a:ext uri="{0D108BD9-81ED-4DB2-BD59-A6C34878D82A}">
                    <a16:rowId xmlns:a16="http://schemas.microsoft.com/office/drawing/2014/main" val="4089352522"/>
                  </a:ext>
                </a:extLst>
              </a:tr>
            </a:tbl>
          </a:graphicData>
        </a:graphic>
      </p:graphicFrame>
      <p:sp>
        <p:nvSpPr>
          <p:cNvPr id="2" name="Prostokąt 1">
            <a:extLst>
              <a:ext uri="{FF2B5EF4-FFF2-40B4-BE49-F238E27FC236}">
                <a16:creationId xmlns:a16="http://schemas.microsoft.com/office/drawing/2014/main" id="{C8DFAD34-5EB8-4EDD-8878-2F45B3FDD8FD}"/>
              </a:ext>
            </a:extLst>
          </p:cNvPr>
          <p:cNvSpPr/>
          <p:nvPr/>
        </p:nvSpPr>
        <p:spPr>
          <a:xfrm>
            <a:off x="5426765" y="1024092"/>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3" name="Wykres 12">
            <a:extLst>
              <a:ext uri="{FF2B5EF4-FFF2-40B4-BE49-F238E27FC236}">
                <a16:creationId xmlns:a16="http://schemas.microsoft.com/office/drawing/2014/main" id="{86E80C18-C710-407A-A713-1E156CF281BB}"/>
              </a:ext>
            </a:extLst>
          </p:cNvPr>
          <p:cNvGraphicFramePr>
            <a:graphicFrameLocks/>
          </p:cNvGraphicFramePr>
          <p:nvPr>
            <p:extLst>
              <p:ext uri="{D42A27DB-BD31-4B8C-83A1-F6EECF244321}">
                <p14:modId xmlns:p14="http://schemas.microsoft.com/office/powerpoint/2010/main" val="2237991155"/>
              </p:ext>
            </p:extLst>
          </p:nvPr>
        </p:nvGraphicFramePr>
        <p:xfrm>
          <a:off x="5297559" y="1024092"/>
          <a:ext cx="4094919" cy="3597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12103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178445" cy="572700"/>
          </a:xfrm>
          <a:prstGeom prst="rect">
            <a:avLst/>
          </a:prstGeom>
        </p:spPr>
        <p:txBody>
          <a:bodyPr spcFirstLastPara="1" wrap="square" lIns="91425" tIns="91425" rIns="91425" bIns="91425" anchor="t" anchorCtr="0">
            <a:noAutofit/>
          </a:bodyPr>
          <a:lstStyle/>
          <a:p>
            <a:r>
              <a:rPr lang="pl-PL" sz="2800" dirty="0">
                <a:solidFill>
                  <a:schemeClr val="accent5">
                    <a:lumMod val="50000"/>
                  </a:schemeClr>
                </a:solidFill>
                <a:latin typeface="Staatliches" panose="020B0604020202020204" charset="0"/>
              </a:rPr>
              <a:t>WSKAŹNIK POKRYCIA ZPBOWIĄZAŃ NALEŻNOŚĆIAMI </a:t>
            </a:r>
            <a:r>
              <a:rPr lang="pl-PL" sz="2800" dirty="0">
                <a:solidFill>
                  <a:schemeClr val="accent6">
                    <a:lumMod val="95000"/>
                    <a:lumOff val="5000"/>
                  </a:schemeClr>
                </a:solidFill>
                <a:latin typeface="Staatliches" panose="020B0604020202020204" charset="0"/>
              </a:rPr>
              <a:t>WPZN</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WPZN= Należności krótkoterminowe/Zobowiązania krótkoterminowe</a:t>
            </a:r>
          </a:p>
        </p:txBody>
      </p:sp>
      <p:graphicFrame>
        <p:nvGraphicFramePr>
          <p:cNvPr id="3" name="Tabela 2">
            <a:extLst>
              <a:ext uri="{FF2B5EF4-FFF2-40B4-BE49-F238E27FC236}">
                <a16:creationId xmlns:a16="http://schemas.microsoft.com/office/drawing/2014/main" id="{130FC6E4-7C35-44B9-82E2-1A5020ABC1FE}"/>
              </a:ext>
            </a:extLst>
          </p:cNvPr>
          <p:cNvGraphicFramePr>
            <a:graphicFrameLocks noGrp="1"/>
          </p:cNvGraphicFramePr>
          <p:nvPr>
            <p:extLst>
              <p:ext uri="{D42A27DB-BD31-4B8C-83A1-F6EECF244321}">
                <p14:modId xmlns:p14="http://schemas.microsoft.com/office/powerpoint/2010/main" val="2213797215"/>
              </p:ext>
            </p:extLst>
          </p:nvPr>
        </p:nvGraphicFramePr>
        <p:xfrm>
          <a:off x="178905" y="1183119"/>
          <a:ext cx="5019260" cy="1330516"/>
        </p:xfrm>
        <a:graphic>
          <a:graphicData uri="http://schemas.openxmlformats.org/drawingml/2006/table">
            <a:tbl>
              <a:tblPr firstRow="1" firstCol="1" bandRow="1">
                <a:tableStyleId>{68D230F3-CF80-4859-8CE7-A43EE81993B5}</a:tableStyleId>
              </a:tblPr>
              <a:tblGrid>
                <a:gridCol w="2832652">
                  <a:extLst>
                    <a:ext uri="{9D8B030D-6E8A-4147-A177-3AD203B41FA5}">
                      <a16:colId xmlns:a16="http://schemas.microsoft.com/office/drawing/2014/main" val="2712464989"/>
                    </a:ext>
                  </a:extLst>
                </a:gridCol>
                <a:gridCol w="685800">
                  <a:extLst>
                    <a:ext uri="{9D8B030D-6E8A-4147-A177-3AD203B41FA5}">
                      <a16:colId xmlns:a16="http://schemas.microsoft.com/office/drawing/2014/main" val="2101506088"/>
                    </a:ext>
                  </a:extLst>
                </a:gridCol>
                <a:gridCol w="795130">
                  <a:extLst>
                    <a:ext uri="{9D8B030D-6E8A-4147-A177-3AD203B41FA5}">
                      <a16:colId xmlns:a16="http://schemas.microsoft.com/office/drawing/2014/main" val="2419171503"/>
                    </a:ext>
                  </a:extLst>
                </a:gridCol>
                <a:gridCol w="705678">
                  <a:extLst>
                    <a:ext uri="{9D8B030D-6E8A-4147-A177-3AD203B41FA5}">
                      <a16:colId xmlns:a16="http://schemas.microsoft.com/office/drawing/2014/main" val="1610664939"/>
                    </a:ext>
                  </a:extLst>
                </a:gridCol>
              </a:tblGrid>
              <a:tr h="190500">
                <a:tc>
                  <a:txBody>
                    <a:bodyPr/>
                    <a:lstStyle/>
                    <a:p>
                      <a:pPr algn="r">
                        <a:lnSpc>
                          <a:spcPct val="107000"/>
                        </a:lnSpc>
                        <a:spcAft>
                          <a:spcPts val="800"/>
                        </a:spcAft>
                      </a:pPr>
                      <a:r>
                        <a:rPr lang="pl-PL" sz="1200" dirty="0">
                          <a:solidFill>
                            <a:srgbClr val="000000"/>
                          </a:solidFill>
                          <a:effectLst/>
                        </a:rPr>
                        <a:t>NAZWA:</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200" b="1">
                          <a:solidFill>
                            <a:srgbClr val="000080"/>
                          </a:solidFill>
                          <a:effectLst/>
                        </a:rPr>
                        <a:t>Cyfrowy Polsat S.A. (Polska)</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108187013"/>
                  </a:ext>
                </a:extLst>
              </a:tr>
              <a:tr h="190500">
                <a:tc>
                  <a:txBody>
                    <a:bodyPr/>
                    <a:lstStyle/>
                    <a:p>
                      <a:pPr algn="r">
                        <a:lnSpc>
                          <a:spcPct val="107000"/>
                        </a:lnSpc>
                        <a:spcAft>
                          <a:spcPts val="800"/>
                        </a:spcAft>
                      </a:pPr>
                      <a:r>
                        <a:rPr lang="pl-PL" sz="1200">
                          <a:solidFill>
                            <a:srgbClr val="000000"/>
                          </a:solidFill>
                          <a:effectLst/>
                        </a:rPr>
                        <a:t>ROK:</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2019</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2018</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dirty="0">
                          <a:solidFill>
                            <a:srgbClr val="000000"/>
                          </a:solidFill>
                          <a:effectLst/>
                        </a:rPr>
                        <a:t>2017</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208911842"/>
                  </a:ext>
                </a:extLst>
              </a:tr>
              <a:tr h="190500">
                <a:tc>
                  <a:txBody>
                    <a:bodyPr/>
                    <a:lstStyle/>
                    <a:p>
                      <a:pPr>
                        <a:lnSpc>
                          <a:spcPct val="107000"/>
                        </a:lnSpc>
                        <a:spcAft>
                          <a:spcPts val="800"/>
                        </a:spcAft>
                      </a:pPr>
                      <a:r>
                        <a:rPr lang="pl-PL" sz="1200" b="1">
                          <a:solidFill>
                            <a:srgbClr val="808080"/>
                          </a:solidFill>
                          <a:effectLst/>
                        </a:rPr>
                        <a:t>WSKAŹNIK POKRYCIA ZPBOWIĄZAŃ NALEŻNOŚĆIAMI</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tc>
                  <a:txBody>
                    <a:bodyPr/>
                    <a:lstStyle/>
                    <a:p>
                      <a:pPr>
                        <a:lnSpc>
                          <a:spcPct val="107000"/>
                        </a:lnSpc>
                      </a:pPr>
                      <a:endParaRPr lang="pl-PL" sz="1200">
                        <a:effectLst/>
                        <a:latin typeface="Calibri" panose="020F0502020204030204" pitchFamily="34" charset="0"/>
                      </a:endParaRPr>
                    </a:p>
                  </a:txBody>
                  <a:tcPr marL="44450" marR="44450" marT="0" marB="0" anchor="b"/>
                </a:tc>
                <a:extLst>
                  <a:ext uri="{0D108BD9-81ED-4DB2-BD59-A6C34878D82A}">
                    <a16:rowId xmlns:a16="http://schemas.microsoft.com/office/drawing/2014/main" val="1468431661"/>
                  </a:ext>
                </a:extLst>
              </a:tr>
              <a:tr h="190500">
                <a:tc>
                  <a:txBody>
                    <a:bodyPr/>
                    <a:lstStyle/>
                    <a:p>
                      <a:pPr>
                        <a:lnSpc>
                          <a:spcPct val="107000"/>
                        </a:lnSpc>
                        <a:spcAft>
                          <a:spcPts val="800"/>
                        </a:spcAft>
                      </a:pPr>
                      <a:r>
                        <a:rPr lang="pl-PL" sz="1200">
                          <a:solidFill>
                            <a:srgbClr val="000000"/>
                          </a:solidFill>
                          <a:effectLst/>
                        </a:rPr>
                        <a:t>należności krótkoterminowe</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781300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34600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240080683"/>
                  </a:ext>
                </a:extLst>
              </a:tr>
              <a:tr h="190500">
                <a:tc>
                  <a:txBody>
                    <a:bodyPr/>
                    <a:lstStyle/>
                    <a:p>
                      <a:pPr>
                        <a:lnSpc>
                          <a:spcPct val="107000"/>
                        </a:lnSpc>
                        <a:spcAft>
                          <a:spcPts val="800"/>
                        </a:spcAft>
                      </a:pPr>
                      <a:r>
                        <a:rPr lang="pl-PL" sz="1200">
                          <a:solidFill>
                            <a:srgbClr val="000000"/>
                          </a:solidFill>
                          <a:effectLst/>
                        </a:rPr>
                        <a:t>zobowiązania krótkoterminowe</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5868200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5018600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a:solidFill>
                            <a:srgbClr val="000000"/>
                          </a:solidFill>
                          <a:effectLst/>
                        </a:rPr>
                        <a:t>3915500</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752178650"/>
                  </a:ext>
                </a:extLst>
              </a:tr>
              <a:tr h="190500">
                <a:tc>
                  <a:txBody>
                    <a:bodyPr/>
                    <a:lstStyle/>
                    <a:p>
                      <a:pPr>
                        <a:lnSpc>
                          <a:spcPct val="107000"/>
                        </a:lnSpc>
                        <a:spcAft>
                          <a:spcPts val="800"/>
                        </a:spcAft>
                      </a:pPr>
                      <a:r>
                        <a:rPr lang="pl-PL" sz="1200" b="1">
                          <a:solidFill>
                            <a:srgbClr val="000000"/>
                          </a:solidFill>
                          <a:effectLst/>
                        </a:rPr>
                        <a:t>WPZN</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0,133</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a:solidFill>
                            <a:srgbClr val="000000"/>
                          </a:solidFill>
                          <a:effectLst/>
                        </a:rPr>
                        <a:t>0,007</a:t>
                      </a:r>
                      <a:endParaRPr lang="pl-PL"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200" b="1" dirty="0">
                          <a:solidFill>
                            <a:srgbClr val="000000"/>
                          </a:solidFill>
                          <a:effectLst/>
                        </a:rPr>
                        <a:t>0,000</a:t>
                      </a:r>
                      <a:endParaRPr lang="pl-PL" sz="14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736809732"/>
                  </a:ext>
                </a:extLst>
              </a:tr>
            </a:tbl>
          </a:graphicData>
        </a:graphic>
      </p:graphicFrame>
      <p:graphicFrame>
        <p:nvGraphicFramePr>
          <p:cNvPr id="4" name="Tabela 3">
            <a:extLst>
              <a:ext uri="{FF2B5EF4-FFF2-40B4-BE49-F238E27FC236}">
                <a16:creationId xmlns:a16="http://schemas.microsoft.com/office/drawing/2014/main" id="{ED616973-15FE-4DD1-902C-C9348D2DFB1C}"/>
              </a:ext>
            </a:extLst>
          </p:cNvPr>
          <p:cNvGraphicFramePr>
            <a:graphicFrameLocks noGrp="1"/>
          </p:cNvGraphicFramePr>
          <p:nvPr>
            <p:extLst>
              <p:ext uri="{D42A27DB-BD31-4B8C-83A1-F6EECF244321}">
                <p14:modId xmlns:p14="http://schemas.microsoft.com/office/powerpoint/2010/main" val="3957075337"/>
              </p:ext>
            </p:extLst>
          </p:nvPr>
        </p:nvGraphicFramePr>
        <p:xfrm>
          <a:off x="178906" y="2860178"/>
          <a:ext cx="5019260" cy="1707771"/>
        </p:xfrm>
        <a:graphic>
          <a:graphicData uri="http://schemas.openxmlformats.org/drawingml/2006/table">
            <a:tbl>
              <a:tblPr firstRow="1" firstCol="1" bandRow="1">
                <a:tableStyleId>{68D230F3-CF80-4859-8CE7-A43EE81993B5}</a:tableStyleId>
              </a:tblPr>
              <a:tblGrid>
                <a:gridCol w="1977711">
                  <a:extLst>
                    <a:ext uri="{9D8B030D-6E8A-4147-A177-3AD203B41FA5}">
                      <a16:colId xmlns:a16="http://schemas.microsoft.com/office/drawing/2014/main" val="3294147750"/>
                    </a:ext>
                  </a:extLst>
                </a:gridCol>
                <a:gridCol w="966513">
                  <a:extLst>
                    <a:ext uri="{9D8B030D-6E8A-4147-A177-3AD203B41FA5}">
                      <a16:colId xmlns:a16="http://schemas.microsoft.com/office/drawing/2014/main" val="1171531356"/>
                    </a:ext>
                  </a:extLst>
                </a:gridCol>
                <a:gridCol w="1037518">
                  <a:extLst>
                    <a:ext uri="{9D8B030D-6E8A-4147-A177-3AD203B41FA5}">
                      <a16:colId xmlns:a16="http://schemas.microsoft.com/office/drawing/2014/main" val="2122762736"/>
                    </a:ext>
                  </a:extLst>
                </a:gridCol>
                <a:gridCol w="1037518">
                  <a:extLst>
                    <a:ext uri="{9D8B030D-6E8A-4147-A177-3AD203B41FA5}">
                      <a16:colId xmlns:a16="http://schemas.microsoft.com/office/drawing/2014/main" val="1628614722"/>
                    </a:ext>
                  </a:extLst>
                </a:gridCol>
              </a:tblGrid>
              <a:tr h="294640">
                <a:tc>
                  <a:txBody>
                    <a:bodyPr/>
                    <a:lstStyle/>
                    <a:p>
                      <a:pPr algn="l">
                        <a:lnSpc>
                          <a:spcPct val="107000"/>
                        </a:lnSpc>
                        <a:spcAft>
                          <a:spcPts val="800"/>
                        </a:spcAft>
                      </a:pPr>
                      <a:r>
                        <a:rPr lang="pl-PL" sz="1200">
                          <a:effectLst/>
                        </a:rPr>
                        <a:t> Spółki konkurencyjne WPZN</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1679652"/>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0,005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0,006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0,008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03264259"/>
                  </a:ext>
                </a:extLst>
              </a:tr>
              <a:tr h="29464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0,111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0,093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0,088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412767"/>
                  </a:ext>
                </a:extLst>
              </a:tr>
              <a:tr h="294640">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0,009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0,006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0,007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50124317"/>
                  </a:ext>
                </a:extLst>
              </a:tr>
            </a:tbl>
          </a:graphicData>
        </a:graphic>
      </p:graphicFrame>
      <p:sp>
        <p:nvSpPr>
          <p:cNvPr id="7" name="Prostokąt 6">
            <a:extLst>
              <a:ext uri="{FF2B5EF4-FFF2-40B4-BE49-F238E27FC236}">
                <a16:creationId xmlns:a16="http://schemas.microsoft.com/office/drawing/2014/main" id="{5EE572D5-387D-4515-AD8B-853C924CCACB}"/>
              </a:ext>
            </a:extLst>
          </p:cNvPr>
          <p:cNvSpPr/>
          <p:nvPr/>
        </p:nvSpPr>
        <p:spPr>
          <a:xfrm>
            <a:off x="5426765" y="954518"/>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aphicFrame>
        <p:nvGraphicFramePr>
          <p:cNvPr id="10" name="Wykres 9">
            <a:extLst>
              <a:ext uri="{FF2B5EF4-FFF2-40B4-BE49-F238E27FC236}">
                <a16:creationId xmlns:a16="http://schemas.microsoft.com/office/drawing/2014/main" id="{1430E6CD-E8F5-4A17-A89F-13EA95306FDA}"/>
              </a:ext>
            </a:extLst>
          </p:cNvPr>
          <p:cNvGraphicFramePr>
            <a:graphicFrameLocks/>
          </p:cNvGraphicFramePr>
          <p:nvPr>
            <p:extLst>
              <p:ext uri="{D42A27DB-BD31-4B8C-83A1-F6EECF244321}">
                <p14:modId xmlns:p14="http://schemas.microsoft.com/office/powerpoint/2010/main" val="2215842187"/>
              </p:ext>
            </p:extLst>
          </p:nvPr>
        </p:nvGraphicFramePr>
        <p:xfrm>
          <a:off x="5126382" y="1024092"/>
          <a:ext cx="4186583" cy="35438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81922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69773" y="139384"/>
            <a:ext cx="7295321" cy="572700"/>
          </a:xfrm>
          <a:prstGeom prst="rect">
            <a:avLst/>
          </a:prstGeom>
        </p:spPr>
        <p:txBody>
          <a:bodyPr spcFirstLastPara="1" wrap="square" lIns="91425" tIns="91425" rIns="91425" bIns="91425" anchor="t" anchorCtr="0">
            <a:noAutofit/>
          </a:bodyPr>
          <a:lstStyle/>
          <a:p>
            <a:r>
              <a:rPr lang="pl-PL" dirty="0">
                <a:solidFill>
                  <a:schemeClr val="accent6">
                    <a:lumMod val="65000"/>
                    <a:lumOff val="35000"/>
                  </a:schemeClr>
                </a:solidFill>
                <a:latin typeface="Staatliches" panose="020B0604020202020204" charset="0"/>
              </a:rPr>
              <a:t>WSKAŹNIK UDZIAŁU KAPITAŁU PRACUJĄCEGO W AKTYWACH </a:t>
            </a:r>
            <a:r>
              <a:rPr lang="pl-PL" dirty="0">
                <a:solidFill>
                  <a:schemeClr val="accent6">
                    <a:lumMod val="95000"/>
                    <a:lumOff val="5000"/>
                  </a:schemeClr>
                </a:solidFill>
                <a:latin typeface="Staatliches" panose="020B0604020202020204" charset="0"/>
              </a:rPr>
              <a:t>UKPWA</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UKPWA= (Aktywa obrotowe- zobowiązania krótkoterminowe)/Aktywa ogółem</a:t>
            </a:r>
          </a:p>
        </p:txBody>
      </p:sp>
      <p:graphicFrame>
        <p:nvGraphicFramePr>
          <p:cNvPr id="3" name="Tabela 2">
            <a:extLst>
              <a:ext uri="{FF2B5EF4-FFF2-40B4-BE49-F238E27FC236}">
                <a16:creationId xmlns:a16="http://schemas.microsoft.com/office/drawing/2014/main" id="{EB08840F-7041-499B-A291-4EB67919E34D}"/>
              </a:ext>
            </a:extLst>
          </p:cNvPr>
          <p:cNvGraphicFramePr>
            <a:graphicFrameLocks noGrp="1"/>
          </p:cNvGraphicFramePr>
          <p:nvPr>
            <p:extLst>
              <p:ext uri="{D42A27DB-BD31-4B8C-83A1-F6EECF244321}">
                <p14:modId xmlns:p14="http://schemas.microsoft.com/office/powerpoint/2010/main" val="25144111"/>
              </p:ext>
            </p:extLst>
          </p:nvPr>
        </p:nvGraphicFramePr>
        <p:xfrm>
          <a:off x="178905" y="1024092"/>
          <a:ext cx="4721085" cy="1668907"/>
        </p:xfrm>
        <a:graphic>
          <a:graphicData uri="http://schemas.openxmlformats.org/drawingml/2006/table">
            <a:tbl>
              <a:tblPr firstRow="1" firstCol="1" bandRow="1">
                <a:tableStyleId>{0E3FDE45-AF77-4B5C-9715-49D594BDF05E}</a:tableStyleId>
              </a:tblPr>
              <a:tblGrid>
                <a:gridCol w="2159627">
                  <a:extLst>
                    <a:ext uri="{9D8B030D-6E8A-4147-A177-3AD203B41FA5}">
                      <a16:colId xmlns:a16="http://schemas.microsoft.com/office/drawing/2014/main" val="814360038"/>
                    </a:ext>
                  </a:extLst>
                </a:gridCol>
                <a:gridCol w="991077">
                  <a:extLst>
                    <a:ext uri="{9D8B030D-6E8A-4147-A177-3AD203B41FA5}">
                      <a16:colId xmlns:a16="http://schemas.microsoft.com/office/drawing/2014/main" val="833371299"/>
                    </a:ext>
                  </a:extLst>
                </a:gridCol>
                <a:gridCol w="765313">
                  <a:extLst>
                    <a:ext uri="{9D8B030D-6E8A-4147-A177-3AD203B41FA5}">
                      <a16:colId xmlns:a16="http://schemas.microsoft.com/office/drawing/2014/main" val="808632859"/>
                    </a:ext>
                  </a:extLst>
                </a:gridCol>
                <a:gridCol w="805068">
                  <a:extLst>
                    <a:ext uri="{9D8B030D-6E8A-4147-A177-3AD203B41FA5}">
                      <a16:colId xmlns:a16="http://schemas.microsoft.com/office/drawing/2014/main" val="4085229523"/>
                    </a:ext>
                  </a:extLst>
                </a:gridCol>
              </a:tblGrid>
              <a:tr h="190500">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963347633"/>
                  </a:ext>
                </a:extLst>
              </a:tr>
              <a:tr h="190500">
                <a:tc>
                  <a:txBody>
                    <a:bodyPr/>
                    <a:lstStyle/>
                    <a:p>
                      <a:pPr algn="r">
                        <a:lnSpc>
                          <a:spcPct val="107000"/>
                        </a:lnSpc>
                        <a:spcAft>
                          <a:spcPts val="800"/>
                        </a:spcAft>
                      </a:pPr>
                      <a:r>
                        <a:rPr lang="pl-PL" sz="1100">
                          <a:solidFill>
                            <a:srgbClr val="000000"/>
                          </a:solidFill>
                          <a:effectLst/>
                        </a:rPr>
                        <a:t>ROK:</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458420865"/>
                  </a:ext>
                </a:extLst>
              </a:tr>
              <a:tr h="190500">
                <a:tc>
                  <a:txBody>
                    <a:bodyPr/>
                    <a:lstStyle/>
                    <a:p>
                      <a:pPr>
                        <a:lnSpc>
                          <a:spcPct val="107000"/>
                        </a:lnSpc>
                        <a:spcAft>
                          <a:spcPts val="800"/>
                        </a:spcAft>
                      </a:pPr>
                      <a:r>
                        <a:rPr lang="pl-PL" sz="1100" b="1">
                          <a:solidFill>
                            <a:srgbClr val="808080"/>
                          </a:solidFill>
                          <a:effectLst/>
                        </a:rPr>
                        <a:t>WSKAŹNIK UDZIAŁU KAPITAŁU PRACUJĄCEGO W AKTYWACH</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extLst>
                  <a:ext uri="{0D108BD9-81ED-4DB2-BD59-A6C34878D82A}">
                    <a16:rowId xmlns:a16="http://schemas.microsoft.com/office/drawing/2014/main" val="2871363713"/>
                  </a:ext>
                </a:extLst>
              </a:tr>
              <a:tr h="190500">
                <a:tc>
                  <a:txBody>
                    <a:bodyPr/>
                    <a:lstStyle/>
                    <a:p>
                      <a:pPr>
                        <a:lnSpc>
                          <a:spcPct val="107000"/>
                        </a:lnSpc>
                        <a:spcAft>
                          <a:spcPts val="800"/>
                        </a:spcAft>
                      </a:pPr>
                      <a:r>
                        <a:rPr lang="pl-PL" sz="1100">
                          <a:solidFill>
                            <a:srgbClr val="000000"/>
                          </a:solidFill>
                          <a:effectLst/>
                        </a:rPr>
                        <a:t>aktywa obrotowe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4984900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5422700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3931500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264815734"/>
                  </a:ext>
                </a:extLst>
              </a:tr>
              <a:tr h="190500">
                <a:tc>
                  <a:txBody>
                    <a:bodyPr/>
                    <a:lstStyle/>
                    <a:p>
                      <a:pPr>
                        <a:lnSpc>
                          <a:spcPct val="107000"/>
                        </a:lnSpc>
                        <a:spcAft>
                          <a:spcPts val="800"/>
                        </a:spcAft>
                      </a:pPr>
                      <a:r>
                        <a:rPr lang="pl-PL" sz="1100">
                          <a:solidFill>
                            <a:srgbClr val="000000"/>
                          </a:solidFill>
                          <a:effectLst/>
                        </a:rPr>
                        <a:t>zobowiązania krótkoterminowe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5868200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5018600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3915500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545395156"/>
                  </a:ext>
                </a:extLst>
              </a:tr>
              <a:tr h="190500">
                <a:tc>
                  <a:txBody>
                    <a:bodyPr/>
                    <a:lstStyle/>
                    <a:p>
                      <a:pPr>
                        <a:lnSpc>
                          <a:spcPct val="107000"/>
                        </a:lnSpc>
                        <a:spcAft>
                          <a:spcPts val="800"/>
                        </a:spcAft>
                      </a:pPr>
                      <a:r>
                        <a:rPr lang="pl-PL" sz="1100">
                          <a:solidFill>
                            <a:srgbClr val="000000"/>
                          </a:solidFill>
                          <a:effectLst/>
                        </a:rPr>
                        <a:t>aktywa ogółem</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32589600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30696800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27756000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692750783"/>
                  </a:ext>
                </a:extLst>
              </a:tr>
              <a:tr h="190500">
                <a:tc>
                  <a:txBody>
                    <a:bodyPr/>
                    <a:lstStyle/>
                    <a:p>
                      <a:pPr>
                        <a:lnSpc>
                          <a:spcPct val="107000"/>
                        </a:lnSpc>
                        <a:spcAft>
                          <a:spcPts val="800"/>
                        </a:spcAft>
                      </a:pPr>
                      <a:r>
                        <a:rPr lang="pl-PL" sz="1100" b="1">
                          <a:solidFill>
                            <a:srgbClr val="000000"/>
                          </a:solidFill>
                          <a:effectLst/>
                        </a:rPr>
                        <a:t>UKPWA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-0,027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0,013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0,001</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237504313"/>
                  </a:ext>
                </a:extLst>
              </a:tr>
            </a:tbl>
          </a:graphicData>
        </a:graphic>
      </p:graphicFrame>
      <p:graphicFrame>
        <p:nvGraphicFramePr>
          <p:cNvPr id="4" name="Tabela 3">
            <a:extLst>
              <a:ext uri="{FF2B5EF4-FFF2-40B4-BE49-F238E27FC236}">
                <a16:creationId xmlns:a16="http://schemas.microsoft.com/office/drawing/2014/main" id="{A717580A-103B-4657-875D-841B8D5CE70D}"/>
              </a:ext>
            </a:extLst>
          </p:cNvPr>
          <p:cNvGraphicFramePr>
            <a:graphicFrameLocks noGrp="1"/>
          </p:cNvGraphicFramePr>
          <p:nvPr>
            <p:extLst>
              <p:ext uri="{D42A27DB-BD31-4B8C-83A1-F6EECF244321}">
                <p14:modId xmlns:p14="http://schemas.microsoft.com/office/powerpoint/2010/main" val="4177433703"/>
              </p:ext>
            </p:extLst>
          </p:nvPr>
        </p:nvGraphicFramePr>
        <p:xfrm>
          <a:off x="178905" y="2872310"/>
          <a:ext cx="4721086" cy="1707771"/>
        </p:xfrm>
        <a:graphic>
          <a:graphicData uri="http://schemas.openxmlformats.org/drawingml/2006/table">
            <a:tbl>
              <a:tblPr firstRow="1" firstCol="1" bandRow="1">
                <a:tableStyleId>{0E3FDE45-AF77-4B5C-9715-49D594BDF05E}</a:tableStyleId>
              </a:tblPr>
              <a:tblGrid>
                <a:gridCol w="2057399">
                  <a:extLst>
                    <a:ext uri="{9D8B030D-6E8A-4147-A177-3AD203B41FA5}">
                      <a16:colId xmlns:a16="http://schemas.microsoft.com/office/drawing/2014/main" val="1943365692"/>
                    </a:ext>
                  </a:extLst>
                </a:gridCol>
                <a:gridCol w="711921">
                  <a:extLst>
                    <a:ext uri="{9D8B030D-6E8A-4147-A177-3AD203B41FA5}">
                      <a16:colId xmlns:a16="http://schemas.microsoft.com/office/drawing/2014/main" val="2112110546"/>
                    </a:ext>
                  </a:extLst>
                </a:gridCol>
                <a:gridCol w="975883">
                  <a:extLst>
                    <a:ext uri="{9D8B030D-6E8A-4147-A177-3AD203B41FA5}">
                      <a16:colId xmlns:a16="http://schemas.microsoft.com/office/drawing/2014/main" val="801569267"/>
                    </a:ext>
                  </a:extLst>
                </a:gridCol>
                <a:gridCol w="975883">
                  <a:extLst>
                    <a:ext uri="{9D8B030D-6E8A-4147-A177-3AD203B41FA5}">
                      <a16:colId xmlns:a16="http://schemas.microsoft.com/office/drawing/2014/main" val="1725378452"/>
                    </a:ext>
                  </a:extLst>
                </a:gridCol>
              </a:tblGrid>
              <a:tr h="294640">
                <a:tc>
                  <a:txBody>
                    <a:bodyPr/>
                    <a:lstStyle/>
                    <a:p>
                      <a:pPr algn="l">
                        <a:lnSpc>
                          <a:spcPct val="107000"/>
                        </a:lnSpc>
                        <a:spcAft>
                          <a:spcPts val="800"/>
                        </a:spcAft>
                      </a:pPr>
                      <a:r>
                        <a:rPr lang="pl-PL" sz="1200">
                          <a:effectLst/>
                        </a:rPr>
                        <a:t> Spółki konkurencyjne UKPWA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60488432"/>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0,058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-0,034</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0,109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38851594"/>
                  </a:ext>
                </a:extLst>
              </a:tr>
              <a:tr h="29464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-0,025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-0,085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-0,121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74217389"/>
                  </a:ext>
                </a:extLst>
              </a:tr>
              <a:tr h="294640">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0,099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0,062</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0,138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6910450"/>
                  </a:ext>
                </a:extLst>
              </a:tr>
            </a:tbl>
          </a:graphicData>
        </a:graphic>
      </p:graphicFrame>
      <p:sp>
        <p:nvSpPr>
          <p:cNvPr id="7" name="Prostokąt 6">
            <a:extLst>
              <a:ext uri="{FF2B5EF4-FFF2-40B4-BE49-F238E27FC236}">
                <a16:creationId xmlns:a16="http://schemas.microsoft.com/office/drawing/2014/main" id="{BD596F03-BA02-48AC-878E-1A5AC5B8F031}"/>
              </a:ext>
            </a:extLst>
          </p:cNvPr>
          <p:cNvSpPr/>
          <p:nvPr/>
        </p:nvSpPr>
        <p:spPr>
          <a:xfrm>
            <a:off x="5317433" y="1024092"/>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aphicFrame>
        <p:nvGraphicFramePr>
          <p:cNvPr id="10" name="Wykres 9">
            <a:extLst>
              <a:ext uri="{FF2B5EF4-FFF2-40B4-BE49-F238E27FC236}">
                <a16:creationId xmlns:a16="http://schemas.microsoft.com/office/drawing/2014/main" id="{6185D74B-3811-4817-8D06-EA4555E1C016}"/>
              </a:ext>
            </a:extLst>
          </p:cNvPr>
          <p:cNvGraphicFramePr>
            <a:graphicFrameLocks/>
          </p:cNvGraphicFramePr>
          <p:nvPr>
            <p:extLst>
              <p:ext uri="{D42A27DB-BD31-4B8C-83A1-F6EECF244321}">
                <p14:modId xmlns:p14="http://schemas.microsoft.com/office/powerpoint/2010/main" val="2564222111"/>
              </p:ext>
            </p:extLst>
          </p:nvPr>
        </p:nvGraphicFramePr>
        <p:xfrm>
          <a:off x="4899991" y="1024092"/>
          <a:ext cx="4353340" cy="35559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36216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statycznej</a:t>
            </a:r>
            <a:endParaRPr dirty="0"/>
          </a:p>
        </p:txBody>
      </p:sp>
      <p:sp>
        <p:nvSpPr>
          <p:cNvPr id="1593" name="Google Shape;1593;p71"/>
          <p:cNvSpPr/>
          <p:nvPr/>
        </p:nvSpPr>
        <p:spPr>
          <a:xfrm>
            <a:off x="285763" y="3286816"/>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71"/>
          <p:cNvGrpSpPr/>
          <p:nvPr/>
        </p:nvGrpSpPr>
        <p:grpSpPr>
          <a:xfrm rot="-5400000">
            <a:off x="726640" y="2991399"/>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 name="Tabela 10">
            <a:extLst>
              <a:ext uri="{FF2B5EF4-FFF2-40B4-BE49-F238E27FC236}">
                <a16:creationId xmlns:a16="http://schemas.microsoft.com/office/drawing/2014/main" id="{159146BE-9AC8-4B36-84D2-8C432B7F6A70}"/>
              </a:ext>
            </a:extLst>
          </p:cNvPr>
          <p:cNvGraphicFramePr>
            <a:graphicFrameLocks noGrp="1"/>
          </p:cNvGraphicFramePr>
          <p:nvPr>
            <p:extLst>
              <p:ext uri="{D42A27DB-BD31-4B8C-83A1-F6EECF244321}">
                <p14:modId xmlns:p14="http://schemas.microsoft.com/office/powerpoint/2010/main" val="932466079"/>
              </p:ext>
            </p:extLst>
          </p:nvPr>
        </p:nvGraphicFramePr>
        <p:xfrm>
          <a:off x="283053" y="967005"/>
          <a:ext cx="3157332" cy="2151101"/>
        </p:xfrm>
        <a:graphic>
          <a:graphicData uri="http://schemas.openxmlformats.org/drawingml/2006/table">
            <a:tbl>
              <a:tblPr firstCol="1" bandRow="1">
                <a:tableStyleId>{D27102A9-8310-4765-A935-A1911B00CA55}</a:tableStyleId>
              </a:tblPr>
              <a:tblGrid>
                <a:gridCol w="789333">
                  <a:extLst>
                    <a:ext uri="{9D8B030D-6E8A-4147-A177-3AD203B41FA5}">
                      <a16:colId xmlns:a16="http://schemas.microsoft.com/office/drawing/2014/main" val="3937126464"/>
                    </a:ext>
                  </a:extLst>
                </a:gridCol>
                <a:gridCol w="789333">
                  <a:extLst>
                    <a:ext uri="{9D8B030D-6E8A-4147-A177-3AD203B41FA5}">
                      <a16:colId xmlns:a16="http://schemas.microsoft.com/office/drawing/2014/main" val="3871841404"/>
                    </a:ext>
                  </a:extLst>
                </a:gridCol>
                <a:gridCol w="789333">
                  <a:extLst>
                    <a:ext uri="{9D8B030D-6E8A-4147-A177-3AD203B41FA5}">
                      <a16:colId xmlns:a16="http://schemas.microsoft.com/office/drawing/2014/main" val="2169672568"/>
                    </a:ext>
                  </a:extLst>
                </a:gridCol>
                <a:gridCol w="789333">
                  <a:extLst>
                    <a:ext uri="{9D8B030D-6E8A-4147-A177-3AD203B41FA5}">
                      <a16:colId xmlns:a16="http://schemas.microsoft.com/office/drawing/2014/main" val="2643612045"/>
                    </a:ext>
                  </a:extLst>
                </a:gridCol>
              </a:tblGrid>
              <a:tr h="498527">
                <a:tc>
                  <a:txBody>
                    <a:bodyPr/>
                    <a:lstStyle/>
                    <a:p>
                      <a:pPr algn="l" fontAlgn="b"/>
                      <a:endParaRPr lang="pl-PL" sz="11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ctr"/>
                      <a:r>
                        <a:rPr lang="pl-PL" sz="1100" b="1" u="none" strike="noStrike">
                          <a:solidFill>
                            <a:srgbClr val="000080"/>
                          </a:solidFill>
                          <a:effectLst/>
                        </a:rPr>
                        <a:t>Cyfrowy Polsat S.A. (Polska)</a:t>
                      </a:r>
                      <a:endParaRPr lang="pl-PL" sz="1100" b="1" i="0" u="none" strike="noStrike">
                        <a:solidFill>
                          <a:srgbClr val="000080"/>
                        </a:solidFill>
                        <a:effectLst/>
                        <a:latin typeface="Calibri" panose="020F0502020204030204" pitchFamily="34" charset="0"/>
                      </a:endParaRPr>
                    </a:p>
                  </a:txBody>
                  <a:tcPr marL="9525" marR="9525" marT="9525"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64658158"/>
                  </a:ext>
                </a:extLst>
              </a:tr>
              <a:tr h="275429">
                <a:tc>
                  <a:txBody>
                    <a:bodyPr/>
                    <a:lstStyle/>
                    <a:p>
                      <a:pPr algn="l" fontAlgn="b"/>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2019</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2018</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2017</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2620316"/>
                  </a:ext>
                </a:extLst>
              </a:tr>
              <a:tr h="275429">
                <a:tc>
                  <a:txBody>
                    <a:bodyPr/>
                    <a:lstStyle/>
                    <a:p>
                      <a:pPr algn="l" fontAlgn="b"/>
                      <a:r>
                        <a:rPr lang="pl-PL" sz="1100" b="0" u="none" strike="noStrike" dirty="0">
                          <a:solidFill>
                            <a:srgbClr val="000000"/>
                          </a:solidFill>
                          <a:effectLst/>
                        </a:rPr>
                        <a:t>WPB</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0,849</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1,081</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1,004</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3279777"/>
                  </a:ext>
                </a:extLst>
              </a:tr>
              <a:tr h="275429">
                <a:tc>
                  <a:txBody>
                    <a:bodyPr/>
                    <a:lstStyle/>
                    <a:p>
                      <a:pPr algn="l" fontAlgn="b"/>
                      <a:r>
                        <a:rPr lang="pl-PL" sz="1100" b="0" u="none" strike="noStrike">
                          <a:solidFill>
                            <a:srgbClr val="000000"/>
                          </a:solidFill>
                          <a:effectLst/>
                        </a:rPr>
                        <a:t>WPS</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0,261</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0,242</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0,299</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6769421"/>
                  </a:ext>
                </a:extLst>
              </a:tr>
              <a:tr h="275429">
                <a:tc>
                  <a:txBody>
                    <a:bodyPr/>
                    <a:lstStyle/>
                    <a:p>
                      <a:pPr algn="l" fontAlgn="b"/>
                      <a:r>
                        <a:rPr lang="pl-PL" sz="1100" b="0" u="none" strike="noStrike">
                          <a:solidFill>
                            <a:srgbClr val="000000"/>
                          </a:solidFill>
                          <a:effectLst/>
                        </a:rPr>
                        <a:t>WPN</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0,000</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0,000</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0,001</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9947849"/>
                  </a:ext>
                </a:extLst>
              </a:tr>
              <a:tr h="275429">
                <a:tc>
                  <a:txBody>
                    <a:bodyPr/>
                    <a:lstStyle/>
                    <a:p>
                      <a:pPr algn="l" fontAlgn="b"/>
                      <a:r>
                        <a:rPr lang="pl-PL" sz="1100" b="0" u="none" strike="noStrike">
                          <a:solidFill>
                            <a:srgbClr val="000000"/>
                          </a:solidFill>
                          <a:effectLst/>
                        </a:rPr>
                        <a:t>WPZN</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0,133</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0,007</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0,000</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31540981"/>
                  </a:ext>
                </a:extLst>
              </a:tr>
              <a:tr h="275429">
                <a:tc>
                  <a:txBody>
                    <a:bodyPr/>
                    <a:lstStyle/>
                    <a:p>
                      <a:pPr algn="l" fontAlgn="b"/>
                      <a:r>
                        <a:rPr lang="pl-PL" sz="1100" b="0" u="none" strike="noStrike">
                          <a:solidFill>
                            <a:srgbClr val="000000"/>
                          </a:solidFill>
                          <a:effectLst/>
                        </a:rPr>
                        <a:t>UKPWA</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-0,027</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0,013</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0,001</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3210657"/>
                  </a:ext>
                </a:extLst>
              </a:tr>
            </a:tbl>
          </a:graphicData>
        </a:graphic>
      </p:graphicFrame>
      <p:sp>
        <p:nvSpPr>
          <p:cNvPr id="23" name="Google Shape;1590;p71">
            <a:extLst>
              <a:ext uri="{FF2B5EF4-FFF2-40B4-BE49-F238E27FC236}">
                <a16:creationId xmlns:a16="http://schemas.microsoft.com/office/drawing/2014/main" id="{9F560D5D-F48B-4FAA-BBCB-986BA9155C74}"/>
              </a:ext>
            </a:extLst>
          </p:cNvPr>
          <p:cNvSpPr txBox="1">
            <a:spLocks/>
          </p:cNvSpPr>
          <p:nvPr/>
        </p:nvSpPr>
        <p:spPr>
          <a:xfrm>
            <a:off x="3798527" y="1501287"/>
            <a:ext cx="5345473" cy="197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WPB  - w okolicach 1, z wyjątkiem  2019</a:t>
            </a:r>
          </a:p>
          <a:p>
            <a:pPr marL="285750" indent="-285750"/>
            <a:r>
              <a:rPr lang="pl-PL" dirty="0"/>
              <a:t>WPS – ok 0,3  poniżej 0,5 interpretowane jako utrata płynności finansowej</a:t>
            </a:r>
          </a:p>
          <a:p>
            <a:pPr marL="285750" indent="-285750"/>
            <a:r>
              <a:rPr lang="pl-PL" dirty="0"/>
              <a:t>WPN – bliskie lub równe zeru, brak inwestycji krótkoterminowych</a:t>
            </a:r>
          </a:p>
          <a:p>
            <a:pPr marL="285750" indent="-285750"/>
            <a:r>
              <a:rPr lang="pl-PL" dirty="0"/>
              <a:t>WPZN – poniżej 0,1 – spółka nie posiada płynności</a:t>
            </a:r>
          </a:p>
          <a:p>
            <a:pPr marL="285750" indent="-285750"/>
            <a:r>
              <a:rPr lang="pl-PL" dirty="0"/>
              <a:t>UKPWA – w 2019 nastąpił widoczny spadek tego wskaźnika</a:t>
            </a: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2708850" y="3681238"/>
            <a:ext cx="3726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Spółka ma problemy z płynnością</a:t>
            </a:r>
          </a:p>
        </p:txBody>
      </p:sp>
    </p:spTree>
    <p:extLst>
      <p:ext uri="{BB962C8B-B14F-4D97-AF65-F5344CB8AC3E}">
        <p14:creationId xmlns:p14="http://schemas.microsoft.com/office/powerpoint/2010/main" val="8606625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w ujęciu Dynamicznym</a:t>
            </a:r>
            <a:endParaRPr sz="3200" dirty="0"/>
          </a:p>
        </p:txBody>
      </p:sp>
      <p:sp>
        <p:nvSpPr>
          <p:cNvPr id="9" name="pole tekstowe 8">
            <a:extLst>
              <a:ext uri="{FF2B5EF4-FFF2-40B4-BE49-F238E27FC236}">
                <a16:creationId xmlns:a16="http://schemas.microsoft.com/office/drawing/2014/main" id="{78FCC2A0-5180-46D4-B81B-B61E2D8A108B}"/>
              </a:ext>
            </a:extLst>
          </p:cNvPr>
          <p:cNvSpPr txBox="1"/>
          <p:nvPr/>
        </p:nvSpPr>
        <p:spPr>
          <a:xfrm>
            <a:off x="993914" y="940735"/>
            <a:ext cx="5675242" cy="3416320"/>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WSKAŹNIK WYDAJNOŚCI GOTÓWKOWEJ SPRZEDAŻY</a:t>
            </a:r>
          </a:p>
          <a:p>
            <a:pPr marL="457200" indent="-457200">
              <a:buAutoNum type="arabicPeriod"/>
            </a:pPr>
            <a:r>
              <a:rPr lang="pl-PL" sz="2400" dirty="0">
                <a:solidFill>
                  <a:schemeClr val="accent4"/>
                </a:solidFill>
                <a:latin typeface="Staatliches" panose="020B0604020202020204" charset="0"/>
              </a:rPr>
              <a:t>WSKAŹNIK WYDAJNOŚCI GOTÓWKOWEJ AKTYWÓW</a:t>
            </a:r>
          </a:p>
          <a:p>
            <a:pPr marL="457200" indent="-457200">
              <a:buAutoNum type="arabicPeriod"/>
            </a:pPr>
            <a:r>
              <a:rPr lang="pl-PL" sz="2400" dirty="0">
                <a:solidFill>
                  <a:schemeClr val="tx2">
                    <a:lumMod val="60000"/>
                    <a:lumOff val="40000"/>
                  </a:schemeClr>
                </a:solidFill>
                <a:latin typeface="Staatliches" panose="020B0604020202020204" charset="0"/>
              </a:rPr>
              <a:t>WSKAŹNIK WYDAJNOŚCI GOTÓWKOWEJ ZYSKU op.</a:t>
            </a:r>
          </a:p>
          <a:p>
            <a:pPr marL="457200" indent="-457200">
              <a:buAutoNum type="arabicPeriod"/>
            </a:pPr>
            <a:r>
              <a:rPr lang="pl-PL" sz="2400" dirty="0">
                <a:solidFill>
                  <a:schemeClr val="tx2"/>
                </a:solidFill>
                <a:latin typeface="Staatliches" panose="020B0604020202020204" charset="0"/>
              </a:rPr>
              <a:t>DŁUGOŚĆ CYKLU ŚRODKÓW PIENIĘŻNYCH</a:t>
            </a:r>
          </a:p>
          <a:p>
            <a:pPr marL="457200" indent="-457200">
              <a:buAutoNum type="arabicPeriod"/>
            </a:pPr>
            <a:r>
              <a:rPr lang="pl-PL" sz="2400" dirty="0">
                <a:solidFill>
                  <a:schemeClr val="accent5">
                    <a:lumMod val="75000"/>
                  </a:schemeClr>
                </a:solidFill>
                <a:latin typeface="Staatliches" panose="020B0604020202020204" charset="0"/>
              </a:rPr>
              <a:t>WSKAŹNIK OBROTU NALEŹNOŚCI, ZAPASÓW I ZOBOWIĄZAŃ</a:t>
            </a:r>
            <a:endParaRPr lang="pl-PL" sz="2400" dirty="0">
              <a:solidFill>
                <a:schemeClr val="accent5">
                  <a:lumMod val="75000"/>
                </a:schemeClr>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395183258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098932" cy="572700"/>
          </a:xfrm>
          <a:prstGeom prst="rect">
            <a:avLst/>
          </a:prstGeom>
        </p:spPr>
        <p:txBody>
          <a:bodyPr spcFirstLastPara="1" wrap="square" lIns="91425" tIns="91425" rIns="91425" bIns="91425" anchor="t" anchorCtr="0">
            <a:noAutofit/>
          </a:bodyPr>
          <a:lstStyle/>
          <a:p>
            <a:r>
              <a:rPr lang="pl-PL" dirty="0">
                <a:solidFill>
                  <a:srgbClr val="F68100"/>
                </a:solidFill>
                <a:latin typeface="Staatliches" panose="020B0604020202020204" charset="0"/>
              </a:rPr>
              <a:t>WSKAŹNIK WYDAJNOŚCI GOTÓWKOWEJ SPRZEDAŻY </a:t>
            </a:r>
            <a:r>
              <a:rPr lang="pl-PL" dirty="0">
                <a:solidFill>
                  <a:schemeClr val="tx1"/>
                </a:solidFill>
                <a:latin typeface="Staatliches" panose="020B0604020202020204" charset="0"/>
              </a:rPr>
              <a:t>WWGS</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WWGS = Przepływy z działalności operacyjnej / Przychody ze sprzedaży</a:t>
            </a:r>
          </a:p>
        </p:txBody>
      </p:sp>
      <p:graphicFrame>
        <p:nvGraphicFramePr>
          <p:cNvPr id="3" name="Tabela 2">
            <a:extLst>
              <a:ext uri="{FF2B5EF4-FFF2-40B4-BE49-F238E27FC236}">
                <a16:creationId xmlns:a16="http://schemas.microsoft.com/office/drawing/2014/main" id="{7993AA4D-4F6F-417B-852D-CAF5AAD06B05}"/>
              </a:ext>
            </a:extLst>
          </p:cNvPr>
          <p:cNvGraphicFramePr>
            <a:graphicFrameLocks noGrp="1"/>
          </p:cNvGraphicFramePr>
          <p:nvPr>
            <p:extLst>
              <p:ext uri="{D42A27DB-BD31-4B8C-83A1-F6EECF244321}">
                <p14:modId xmlns:p14="http://schemas.microsoft.com/office/powerpoint/2010/main" val="1056086675"/>
              </p:ext>
            </p:extLst>
          </p:nvPr>
        </p:nvGraphicFramePr>
        <p:xfrm>
          <a:off x="178905" y="1155576"/>
          <a:ext cx="5078895" cy="1526665"/>
        </p:xfrm>
        <a:graphic>
          <a:graphicData uri="http://schemas.openxmlformats.org/drawingml/2006/table">
            <a:tbl>
              <a:tblPr firstRow="1" firstCol="1" bandRow="1">
                <a:tableStyleId>{0E3FDE45-AF77-4B5C-9715-49D594BDF05E}</a:tableStyleId>
              </a:tblPr>
              <a:tblGrid>
                <a:gridCol w="2865408">
                  <a:extLst>
                    <a:ext uri="{9D8B030D-6E8A-4147-A177-3AD203B41FA5}">
                      <a16:colId xmlns:a16="http://schemas.microsoft.com/office/drawing/2014/main" val="2130084417"/>
                    </a:ext>
                  </a:extLst>
                </a:gridCol>
                <a:gridCol w="745394">
                  <a:extLst>
                    <a:ext uri="{9D8B030D-6E8A-4147-A177-3AD203B41FA5}">
                      <a16:colId xmlns:a16="http://schemas.microsoft.com/office/drawing/2014/main" val="3148669202"/>
                    </a:ext>
                  </a:extLst>
                </a:gridCol>
                <a:gridCol w="726033">
                  <a:extLst>
                    <a:ext uri="{9D8B030D-6E8A-4147-A177-3AD203B41FA5}">
                      <a16:colId xmlns:a16="http://schemas.microsoft.com/office/drawing/2014/main" val="1575421714"/>
                    </a:ext>
                  </a:extLst>
                </a:gridCol>
                <a:gridCol w="742060">
                  <a:extLst>
                    <a:ext uri="{9D8B030D-6E8A-4147-A177-3AD203B41FA5}">
                      <a16:colId xmlns:a16="http://schemas.microsoft.com/office/drawing/2014/main" val="1683990288"/>
                    </a:ext>
                  </a:extLst>
                </a:gridCol>
              </a:tblGrid>
              <a:tr h="236029">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523905333"/>
                  </a:ext>
                </a:extLst>
              </a:tr>
              <a:tr h="236029">
                <a:tc>
                  <a:txBody>
                    <a:bodyPr/>
                    <a:lstStyle/>
                    <a:p>
                      <a:pPr algn="r">
                        <a:lnSpc>
                          <a:spcPct val="107000"/>
                        </a:lnSpc>
                        <a:spcAft>
                          <a:spcPts val="800"/>
                        </a:spcAft>
                      </a:pPr>
                      <a:r>
                        <a:rPr lang="pl-PL" sz="1100">
                          <a:solidFill>
                            <a:srgbClr val="000000"/>
                          </a:solidFill>
                          <a:effectLst/>
                        </a:rPr>
                        <a:t>ROK:</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57860385"/>
                  </a:ext>
                </a:extLst>
              </a:tr>
              <a:tr h="236029">
                <a:tc>
                  <a:txBody>
                    <a:bodyPr/>
                    <a:lstStyle/>
                    <a:p>
                      <a:pPr>
                        <a:lnSpc>
                          <a:spcPct val="107000"/>
                        </a:lnSpc>
                        <a:spcAft>
                          <a:spcPts val="800"/>
                        </a:spcAft>
                      </a:pPr>
                      <a:r>
                        <a:rPr lang="pl-PL" sz="1100" b="1" dirty="0">
                          <a:solidFill>
                            <a:srgbClr val="808080"/>
                          </a:solidFill>
                          <a:effectLst/>
                        </a:rPr>
                        <a:t>WSKAŹNIK WYDAJNOŚCI GOTÓWKOWEJ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extLst>
                  <a:ext uri="{0D108BD9-81ED-4DB2-BD59-A6C34878D82A}">
                    <a16:rowId xmlns:a16="http://schemas.microsoft.com/office/drawing/2014/main" val="818823810"/>
                  </a:ext>
                </a:extLst>
              </a:tr>
              <a:tr h="236029">
                <a:tc>
                  <a:txBody>
                    <a:bodyPr/>
                    <a:lstStyle/>
                    <a:p>
                      <a:pPr>
                        <a:lnSpc>
                          <a:spcPct val="107000"/>
                        </a:lnSpc>
                        <a:spcAft>
                          <a:spcPts val="800"/>
                        </a:spcAft>
                      </a:pPr>
                      <a:r>
                        <a:rPr lang="pl-PL" sz="1100" dirty="0">
                          <a:solidFill>
                            <a:srgbClr val="000000"/>
                          </a:solidFill>
                          <a:effectLst/>
                        </a:rPr>
                        <a:t>przepływy z działalności operacyjnej</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3473400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2915100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rPr>
                        <a:t>2941400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481942526"/>
                  </a:ext>
                </a:extLst>
              </a:tr>
              <a:tr h="236029">
                <a:tc>
                  <a:txBody>
                    <a:bodyPr/>
                    <a:lstStyle/>
                    <a:p>
                      <a:pPr>
                        <a:lnSpc>
                          <a:spcPct val="107000"/>
                        </a:lnSpc>
                        <a:spcAft>
                          <a:spcPts val="800"/>
                        </a:spcAft>
                      </a:pPr>
                      <a:r>
                        <a:rPr lang="pl-PL" sz="1100">
                          <a:solidFill>
                            <a:srgbClr val="000000"/>
                          </a:solidFill>
                          <a:effectLst/>
                        </a:rPr>
                        <a:t>przychody ze sprzedaży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11676100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973919266"/>
                  </a:ext>
                </a:extLst>
              </a:tr>
              <a:tr h="236029">
                <a:tc>
                  <a:txBody>
                    <a:bodyPr/>
                    <a:lstStyle/>
                    <a:p>
                      <a:pPr>
                        <a:lnSpc>
                          <a:spcPct val="107000"/>
                        </a:lnSpc>
                        <a:spcAft>
                          <a:spcPts val="800"/>
                        </a:spcAft>
                      </a:pPr>
                      <a:r>
                        <a:rPr lang="pl-PL" sz="1100" b="1" dirty="0">
                          <a:solidFill>
                            <a:srgbClr val="000000"/>
                          </a:solidFill>
                          <a:effectLst/>
                        </a:rPr>
                        <a:t>WWGS</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0,297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0,273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0,299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011144703"/>
                  </a:ext>
                </a:extLst>
              </a:tr>
            </a:tbl>
          </a:graphicData>
        </a:graphic>
      </p:graphicFrame>
      <p:graphicFrame>
        <p:nvGraphicFramePr>
          <p:cNvPr id="4" name="Tabela 3">
            <a:extLst>
              <a:ext uri="{FF2B5EF4-FFF2-40B4-BE49-F238E27FC236}">
                <a16:creationId xmlns:a16="http://schemas.microsoft.com/office/drawing/2014/main" id="{0872D209-6B03-4EC7-894B-E90180FDA3E4}"/>
              </a:ext>
            </a:extLst>
          </p:cNvPr>
          <p:cNvGraphicFramePr>
            <a:graphicFrameLocks noGrp="1"/>
          </p:cNvGraphicFramePr>
          <p:nvPr>
            <p:extLst>
              <p:ext uri="{D42A27DB-BD31-4B8C-83A1-F6EECF244321}">
                <p14:modId xmlns:p14="http://schemas.microsoft.com/office/powerpoint/2010/main" val="2246233989"/>
              </p:ext>
            </p:extLst>
          </p:nvPr>
        </p:nvGraphicFramePr>
        <p:xfrm>
          <a:off x="178905" y="2869576"/>
          <a:ext cx="5078895" cy="1707771"/>
        </p:xfrm>
        <a:graphic>
          <a:graphicData uri="http://schemas.openxmlformats.org/drawingml/2006/table">
            <a:tbl>
              <a:tblPr firstRow="1" firstCol="1" bandRow="1">
                <a:tableStyleId>{0E3FDE45-AF77-4B5C-9715-49D594BDF05E}</a:tableStyleId>
              </a:tblPr>
              <a:tblGrid>
                <a:gridCol w="2001208">
                  <a:extLst>
                    <a:ext uri="{9D8B030D-6E8A-4147-A177-3AD203B41FA5}">
                      <a16:colId xmlns:a16="http://schemas.microsoft.com/office/drawing/2014/main" val="4183559216"/>
                    </a:ext>
                  </a:extLst>
                </a:gridCol>
                <a:gridCol w="977997">
                  <a:extLst>
                    <a:ext uri="{9D8B030D-6E8A-4147-A177-3AD203B41FA5}">
                      <a16:colId xmlns:a16="http://schemas.microsoft.com/office/drawing/2014/main" val="3207971319"/>
                    </a:ext>
                  </a:extLst>
                </a:gridCol>
                <a:gridCol w="1049845">
                  <a:extLst>
                    <a:ext uri="{9D8B030D-6E8A-4147-A177-3AD203B41FA5}">
                      <a16:colId xmlns:a16="http://schemas.microsoft.com/office/drawing/2014/main" val="67198702"/>
                    </a:ext>
                  </a:extLst>
                </a:gridCol>
                <a:gridCol w="1049845">
                  <a:extLst>
                    <a:ext uri="{9D8B030D-6E8A-4147-A177-3AD203B41FA5}">
                      <a16:colId xmlns:a16="http://schemas.microsoft.com/office/drawing/2014/main" val="352243407"/>
                    </a:ext>
                  </a:extLst>
                </a:gridCol>
              </a:tblGrid>
              <a:tr h="294640">
                <a:tc>
                  <a:txBody>
                    <a:bodyPr/>
                    <a:lstStyle/>
                    <a:p>
                      <a:pPr algn="l">
                        <a:lnSpc>
                          <a:spcPct val="107000"/>
                        </a:lnSpc>
                        <a:spcAft>
                          <a:spcPts val="800"/>
                        </a:spcAft>
                      </a:pPr>
                      <a:r>
                        <a:rPr lang="pl-PL" sz="1200">
                          <a:effectLst/>
                        </a:rPr>
                        <a:t> Spółki konkurencyjne WWGS</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5724925"/>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a:effectLst/>
                        </a:rPr>
                        <a:t>0,101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0,093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0,039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702488974"/>
                  </a:ext>
                </a:extLst>
              </a:tr>
              <a:tr h="29464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0,243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0,163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0,181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6558148"/>
                  </a:ext>
                </a:extLst>
              </a:tr>
              <a:tr h="294640">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a:effectLst/>
                        </a:rPr>
                        <a:t>0,317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a:effectLst/>
                        </a:rPr>
                        <a:t>0,298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l">
                        <a:lnSpc>
                          <a:spcPct val="107000"/>
                        </a:lnSpc>
                        <a:spcAft>
                          <a:spcPts val="800"/>
                        </a:spcAft>
                      </a:pPr>
                      <a:r>
                        <a:rPr lang="pl-PL" sz="1200" dirty="0">
                          <a:effectLst/>
                        </a:rPr>
                        <a:t>0,208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227831907"/>
                  </a:ext>
                </a:extLst>
              </a:tr>
            </a:tbl>
          </a:graphicData>
        </a:graphic>
      </p:graphicFrame>
      <p:sp>
        <p:nvSpPr>
          <p:cNvPr id="7" name="Prostokąt 6">
            <a:extLst>
              <a:ext uri="{FF2B5EF4-FFF2-40B4-BE49-F238E27FC236}">
                <a16:creationId xmlns:a16="http://schemas.microsoft.com/office/drawing/2014/main" id="{9CBF0B0A-A4B6-4043-B12B-90796D098426}"/>
              </a:ext>
            </a:extLst>
          </p:cNvPr>
          <p:cNvSpPr/>
          <p:nvPr/>
        </p:nvSpPr>
        <p:spPr>
          <a:xfrm>
            <a:off x="5426765" y="1024092"/>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0" name="Wykres 9">
            <a:extLst>
              <a:ext uri="{FF2B5EF4-FFF2-40B4-BE49-F238E27FC236}">
                <a16:creationId xmlns:a16="http://schemas.microsoft.com/office/drawing/2014/main" id="{3C6E7115-7FE4-4315-829D-3999A36CFE64}"/>
              </a:ext>
            </a:extLst>
          </p:cNvPr>
          <p:cNvGraphicFramePr>
            <a:graphicFrameLocks/>
          </p:cNvGraphicFramePr>
          <p:nvPr>
            <p:extLst>
              <p:ext uri="{D42A27DB-BD31-4B8C-83A1-F6EECF244321}">
                <p14:modId xmlns:p14="http://schemas.microsoft.com/office/powerpoint/2010/main" val="2697864095"/>
              </p:ext>
            </p:extLst>
          </p:nvPr>
        </p:nvGraphicFramePr>
        <p:xfrm>
          <a:off x="5257801" y="1155576"/>
          <a:ext cx="4104860" cy="34217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879314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317592" cy="572700"/>
          </a:xfrm>
          <a:prstGeom prst="rect">
            <a:avLst/>
          </a:prstGeom>
        </p:spPr>
        <p:txBody>
          <a:bodyPr spcFirstLastPara="1" wrap="square" lIns="91425" tIns="91425" rIns="91425" bIns="91425" anchor="t" anchorCtr="0">
            <a:noAutofit/>
          </a:bodyPr>
          <a:lstStyle/>
          <a:p>
            <a:r>
              <a:rPr lang="pl-PL" dirty="0">
                <a:solidFill>
                  <a:schemeClr val="accent4"/>
                </a:solidFill>
                <a:latin typeface="Staatliches" panose="020B0604020202020204" charset="0"/>
              </a:rPr>
              <a:t>WSKAŹNIK WYDAJNOŚCI GOTÓWKOWEJ AKTYWÓW </a:t>
            </a:r>
            <a:r>
              <a:rPr lang="pl-PL" dirty="0">
                <a:solidFill>
                  <a:schemeClr val="tx1"/>
                </a:solidFill>
                <a:latin typeface="Staatliches" panose="020B0604020202020204" charset="0"/>
              </a:rPr>
              <a:t>WWGA</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WWGA = Przepływy z działalności operacyjnej/Aktywa ogółem</a:t>
            </a:r>
          </a:p>
        </p:txBody>
      </p:sp>
      <p:graphicFrame>
        <p:nvGraphicFramePr>
          <p:cNvPr id="4" name="Tabela 3">
            <a:extLst>
              <a:ext uri="{FF2B5EF4-FFF2-40B4-BE49-F238E27FC236}">
                <a16:creationId xmlns:a16="http://schemas.microsoft.com/office/drawing/2014/main" id="{3812E36D-8180-4164-A6C6-ABC7F4383CF5}"/>
              </a:ext>
            </a:extLst>
          </p:cNvPr>
          <p:cNvGraphicFramePr>
            <a:graphicFrameLocks noGrp="1"/>
          </p:cNvGraphicFramePr>
          <p:nvPr>
            <p:extLst>
              <p:ext uri="{D42A27DB-BD31-4B8C-83A1-F6EECF244321}">
                <p14:modId xmlns:p14="http://schemas.microsoft.com/office/powerpoint/2010/main" val="332743397"/>
              </p:ext>
            </p:extLst>
          </p:nvPr>
        </p:nvGraphicFramePr>
        <p:xfrm>
          <a:off x="178904" y="1026728"/>
          <a:ext cx="5118578" cy="1634040"/>
        </p:xfrm>
        <a:graphic>
          <a:graphicData uri="http://schemas.openxmlformats.org/drawingml/2006/table">
            <a:tbl>
              <a:tblPr firstRow="1" firstCol="1" bandRow="1">
                <a:tableStyleId>{3B4B98B0-60AC-42C2-AFA5-B58CD77FA1E5}</a:tableStyleId>
              </a:tblPr>
              <a:tblGrid>
                <a:gridCol w="2822713">
                  <a:extLst>
                    <a:ext uri="{9D8B030D-6E8A-4147-A177-3AD203B41FA5}">
                      <a16:colId xmlns:a16="http://schemas.microsoft.com/office/drawing/2014/main" val="1970859396"/>
                    </a:ext>
                  </a:extLst>
                </a:gridCol>
                <a:gridCol w="765313">
                  <a:extLst>
                    <a:ext uri="{9D8B030D-6E8A-4147-A177-3AD203B41FA5}">
                      <a16:colId xmlns:a16="http://schemas.microsoft.com/office/drawing/2014/main" val="2465813690"/>
                    </a:ext>
                  </a:extLst>
                </a:gridCol>
                <a:gridCol w="815009">
                  <a:extLst>
                    <a:ext uri="{9D8B030D-6E8A-4147-A177-3AD203B41FA5}">
                      <a16:colId xmlns:a16="http://schemas.microsoft.com/office/drawing/2014/main" val="3157692387"/>
                    </a:ext>
                  </a:extLst>
                </a:gridCol>
                <a:gridCol w="715543">
                  <a:extLst>
                    <a:ext uri="{9D8B030D-6E8A-4147-A177-3AD203B41FA5}">
                      <a16:colId xmlns:a16="http://schemas.microsoft.com/office/drawing/2014/main" val="3731435991"/>
                    </a:ext>
                  </a:extLst>
                </a:gridCol>
              </a:tblGrid>
              <a:tr h="257504">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734630381"/>
                  </a:ext>
                </a:extLst>
              </a:tr>
              <a:tr h="257504">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421021514"/>
                  </a:ext>
                </a:extLst>
              </a:tr>
              <a:tr h="257504">
                <a:tc>
                  <a:txBody>
                    <a:bodyPr/>
                    <a:lstStyle/>
                    <a:p>
                      <a:pPr>
                        <a:lnSpc>
                          <a:spcPct val="107000"/>
                        </a:lnSpc>
                        <a:spcAft>
                          <a:spcPts val="800"/>
                        </a:spcAft>
                      </a:pPr>
                      <a:r>
                        <a:rPr lang="pl-PL" sz="1100" b="1" dirty="0">
                          <a:solidFill>
                            <a:srgbClr val="808080"/>
                          </a:solidFill>
                          <a:effectLst/>
                        </a:rPr>
                        <a:t>WSKAŹNIK WYDAJNOŚCI GOTÓWKOWEJ AKTYWÓW</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tc>
                  <a:txBody>
                    <a:bodyPr/>
                    <a:lstStyle/>
                    <a:p>
                      <a:pPr>
                        <a:lnSpc>
                          <a:spcPct val="107000"/>
                        </a:lnSpc>
                      </a:pPr>
                      <a:endParaRPr lang="pl-PL" sz="1100" dirty="0">
                        <a:effectLst/>
                        <a:latin typeface="Calibri" panose="020F0502020204030204" pitchFamily="34" charset="0"/>
                      </a:endParaRPr>
                    </a:p>
                  </a:txBody>
                  <a:tcPr marL="44450" marR="44450" marT="0" marB="0" anchor="b"/>
                </a:tc>
                <a:extLst>
                  <a:ext uri="{0D108BD9-81ED-4DB2-BD59-A6C34878D82A}">
                    <a16:rowId xmlns:a16="http://schemas.microsoft.com/office/drawing/2014/main" val="2555731820"/>
                  </a:ext>
                </a:extLst>
              </a:tr>
              <a:tr h="257504">
                <a:tc>
                  <a:txBody>
                    <a:bodyPr/>
                    <a:lstStyle/>
                    <a:p>
                      <a:pPr>
                        <a:lnSpc>
                          <a:spcPct val="107000"/>
                        </a:lnSpc>
                        <a:spcAft>
                          <a:spcPts val="800"/>
                        </a:spcAft>
                      </a:pPr>
                      <a:r>
                        <a:rPr lang="pl-PL" sz="1100">
                          <a:solidFill>
                            <a:srgbClr val="000000"/>
                          </a:solidFill>
                          <a:effectLst/>
                        </a:rPr>
                        <a:t>przepływy z działalności operacyjnej</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3473400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2915100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2941400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041971896"/>
                  </a:ext>
                </a:extLst>
              </a:tr>
              <a:tr h="257504">
                <a:tc>
                  <a:txBody>
                    <a:bodyPr/>
                    <a:lstStyle/>
                    <a:p>
                      <a:pPr>
                        <a:lnSpc>
                          <a:spcPct val="107000"/>
                        </a:lnSpc>
                        <a:spcAft>
                          <a:spcPts val="800"/>
                        </a:spcAft>
                      </a:pPr>
                      <a:r>
                        <a:rPr lang="pl-PL" sz="1100">
                          <a:solidFill>
                            <a:srgbClr val="000000"/>
                          </a:solidFill>
                          <a:effectLst/>
                        </a:rPr>
                        <a:t>aktywa ogółem</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32589600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30696800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27756000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76233575"/>
                  </a:ext>
                </a:extLst>
              </a:tr>
              <a:tr h="257504">
                <a:tc>
                  <a:txBody>
                    <a:bodyPr/>
                    <a:lstStyle/>
                    <a:p>
                      <a:pPr>
                        <a:lnSpc>
                          <a:spcPct val="107000"/>
                        </a:lnSpc>
                        <a:spcAft>
                          <a:spcPts val="800"/>
                        </a:spcAft>
                      </a:pPr>
                      <a:r>
                        <a:rPr lang="pl-PL" sz="1100" b="1" dirty="0">
                          <a:solidFill>
                            <a:srgbClr val="000000"/>
                          </a:solidFill>
                          <a:effectLst/>
                        </a:rPr>
                        <a:t>WWGA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0,107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0,095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0,106</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745215899"/>
                  </a:ext>
                </a:extLst>
              </a:tr>
            </a:tbl>
          </a:graphicData>
        </a:graphic>
      </p:graphicFrame>
      <p:graphicFrame>
        <p:nvGraphicFramePr>
          <p:cNvPr id="5" name="Tabela 4">
            <a:extLst>
              <a:ext uri="{FF2B5EF4-FFF2-40B4-BE49-F238E27FC236}">
                <a16:creationId xmlns:a16="http://schemas.microsoft.com/office/drawing/2014/main" id="{51A48499-F9D8-4025-B51F-3E918DE910CA}"/>
              </a:ext>
            </a:extLst>
          </p:cNvPr>
          <p:cNvGraphicFramePr>
            <a:graphicFrameLocks noGrp="1"/>
          </p:cNvGraphicFramePr>
          <p:nvPr>
            <p:extLst>
              <p:ext uri="{D42A27DB-BD31-4B8C-83A1-F6EECF244321}">
                <p14:modId xmlns:p14="http://schemas.microsoft.com/office/powerpoint/2010/main" val="2725669510"/>
              </p:ext>
            </p:extLst>
          </p:nvPr>
        </p:nvGraphicFramePr>
        <p:xfrm>
          <a:off x="178905" y="2849778"/>
          <a:ext cx="5118579" cy="1707771"/>
        </p:xfrm>
        <a:graphic>
          <a:graphicData uri="http://schemas.openxmlformats.org/drawingml/2006/table">
            <a:tbl>
              <a:tblPr firstRow="1" firstCol="1" bandRow="1">
                <a:tableStyleId>{3B4B98B0-60AC-42C2-AFA5-B58CD77FA1E5}</a:tableStyleId>
              </a:tblPr>
              <a:tblGrid>
                <a:gridCol w="2016845">
                  <a:extLst>
                    <a:ext uri="{9D8B030D-6E8A-4147-A177-3AD203B41FA5}">
                      <a16:colId xmlns:a16="http://schemas.microsoft.com/office/drawing/2014/main" val="2598120974"/>
                    </a:ext>
                  </a:extLst>
                </a:gridCol>
                <a:gridCol w="985638">
                  <a:extLst>
                    <a:ext uri="{9D8B030D-6E8A-4147-A177-3AD203B41FA5}">
                      <a16:colId xmlns:a16="http://schemas.microsoft.com/office/drawing/2014/main" val="731582196"/>
                    </a:ext>
                  </a:extLst>
                </a:gridCol>
                <a:gridCol w="1058048">
                  <a:extLst>
                    <a:ext uri="{9D8B030D-6E8A-4147-A177-3AD203B41FA5}">
                      <a16:colId xmlns:a16="http://schemas.microsoft.com/office/drawing/2014/main" val="2873441489"/>
                    </a:ext>
                  </a:extLst>
                </a:gridCol>
                <a:gridCol w="1058048">
                  <a:extLst>
                    <a:ext uri="{9D8B030D-6E8A-4147-A177-3AD203B41FA5}">
                      <a16:colId xmlns:a16="http://schemas.microsoft.com/office/drawing/2014/main" val="1180258235"/>
                    </a:ext>
                  </a:extLst>
                </a:gridCol>
              </a:tblGrid>
              <a:tr h="294640">
                <a:tc>
                  <a:txBody>
                    <a:bodyPr/>
                    <a:lstStyle/>
                    <a:p>
                      <a:pPr algn="l">
                        <a:lnSpc>
                          <a:spcPct val="107000"/>
                        </a:lnSpc>
                        <a:spcAft>
                          <a:spcPts val="800"/>
                        </a:spcAft>
                      </a:pPr>
                      <a:r>
                        <a:rPr lang="en-GB" sz="1200" dirty="0">
                          <a:effectLst/>
                        </a:rPr>
                        <a:t> </a:t>
                      </a:r>
                      <a:r>
                        <a:rPr lang="pl-PL" sz="1200" dirty="0">
                          <a:effectLst/>
                        </a:rPr>
                        <a:t>Spółki konkurencyjne WWGA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0133232"/>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0,128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0,138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0,046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1463453"/>
                  </a:ext>
                </a:extLst>
              </a:tr>
              <a:tr h="29464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0,114</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0,078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0,090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64338877"/>
                  </a:ext>
                </a:extLst>
              </a:tr>
              <a:tr h="294640">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0,251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0,239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0,157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65399790"/>
                  </a:ext>
                </a:extLst>
              </a:tr>
            </a:tbl>
          </a:graphicData>
        </a:graphic>
      </p:graphicFrame>
      <p:sp>
        <p:nvSpPr>
          <p:cNvPr id="7" name="Prostokąt 6">
            <a:extLst>
              <a:ext uri="{FF2B5EF4-FFF2-40B4-BE49-F238E27FC236}">
                <a16:creationId xmlns:a16="http://schemas.microsoft.com/office/drawing/2014/main" id="{0F2199E8-5915-4EA0-B826-08ED02430CCE}"/>
              </a:ext>
            </a:extLst>
          </p:cNvPr>
          <p:cNvSpPr/>
          <p:nvPr/>
        </p:nvSpPr>
        <p:spPr>
          <a:xfrm>
            <a:off x="5426765" y="1024092"/>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0" name="Wykres 9">
            <a:extLst>
              <a:ext uri="{FF2B5EF4-FFF2-40B4-BE49-F238E27FC236}">
                <a16:creationId xmlns:a16="http://schemas.microsoft.com/office/drawing/2014/main" id="{C59DDC94-98E8-4FE3-8991-346F071D75A5}"/>
              </a:ext>
            </a:extLst>
          </p:cNvPr>
          <p:cNvGraphicFramePr>
            <a:graphicFrameLocks/>
          </p:cNvGraphicFramePr>
          <p:nvPr>
            <p:extLst>
              <p:ext uri="{D42A27DB-BD31-4B8C-83A1-F6EECF244321}">
                <p14:modId xmlns:p14="http://schemas.microsoft.com/office/powerpoint/2010/main" val="3831981545"/>
              </p:ext>
            </p:extLst>
          </p:nvPr>
        </p:nvGraphicFramePr>
        <p:xfrm>
          <a:off x="5297482" y="1024091"/>
          <a:ext cx="4075118" cy="35334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38928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317592" cy="572700"/>
          </a:xfrm>
          <a:prstGeom prst="rect">
            <a:avLst/>
          </a:prstGeom>
        </p:spPr>
        <p:txBody>
          <a:bodyPr spcFirstLastPara="1" wrap="square" lIns="91425" tIns="91425" rIns="91425" bIns="91425" anchor="t" anchorCtr="0">
            <a:noAutofit/>
          </a:bodyPr>
          <a:lstStyle/>
          <a:p>
            <a:r>
              <a:rPr lang="pl-PL" sz="2400" dirty="0">
                <a:solidFill>
                  <a:schemeClr val="tx2">
                    <a:lumMod val="60000"/>
                    <a:lumOff val="40000"/>
                  </a:schemeClr>
                </a:solidFill>
                <a:latin typeface="Staatliches" panose="020B0604020202020204" charset="0"/>
              </a:rPr>
              <a:t>WSKAŹNIK WYDAJNOŚCI GOTÓWKOWEJ ZYSKU op. </a:t>
            </a:r>
            <a:r>
              <a:rPr lang="pl-PL" sz="2400" dirty="0">
                <a:solidFill>
                  <a:schemeClr val="tx1"/>
                </a:solidFill>
                <a:latin typeface="Staatliches" panose="020B0604020202020204" charset="0"/>
              </a:rPr>
              <a:t>WWGZ</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WWZG=Przepływy z działalności operacyjnej/Zysk operacyjny </a:t>
            </a:r>
          </a:p>
        </p:txBody>
      </p:sp>
      <p:graphicFrame>
        <p:nvGraphicFramePr>
          <p:cNvPr id="3" name="Tabela 2">
            <a:extLst>
              <a:ext uri="{FF2B5EF4-FFF2-40B4-BE49-F238E27FC236}">
                <a16:creationId xmlns:a16="http://schemas.microsoft.com/office/drawing/2014/main" id="{C7C5CB52-AD99-4A78-A358-647B0EF29046}"/>
              </a:ext>
            </a:extLst>
          </p:cNvPr>
          <p:cNvGraphicFramePr>
            <a:graphicFrameLocks noGrp="1"/>
          </p:cNvGraphicFramePr>
          <p:nvPr>
            <p:extLst>
              <p:ext uri="{D42A27DB-BD31-4B8C-83A1-F6EECF244321}">
                <p14:modId xmlns:p14="http://schemas.microsoft.com/office/powerpoint/2010/main" val="3165777601"/>
              </p:ext>
            </p:extLst>
          </p:nvPr>
        </p:nvGraphicFramePr>
        <p:xfrm>
          <a:off x="178904" y="1284784"/>
          <a:ext cx="4750906" cy="1503890"/>
        </p:xfrm>
        <a:graphic>
          <a:graphicData uri="http://schemas.openxmlformats.org/drawingml/2006/table">
            <a:tbl>
              <a:tblPr firstRow="1" firstCol="1" bandRow="1">
                <a:tableStyleId>{5FD0F851-EC5A-4D38-B0AD-8093EC10F338}</a:tableStyleId>
              </a:tblPr>
              <a:tblGrid>
                <a:gridCol w="2604053">
                  <a:extLst>
                    <a:ext uri="{9D8B030D-6E8A-4147-A177-3AD203B41FA5}">
                      <a16:colId xmlns:a16="http://schemas.microsoft.com/office/drawing/2014/main" val="3681826604"/>
                    </a:ext>
                  </a:extLst>
                </a:gridCol>
                <a:gridCol w="655982">
                  <a:extLst>
                    <a:ext uri="{9D8B030D-6E8A-4147-A177-3AD203B41FA5}">
                      <a16:colId xmlns:a16="http://schemas.microsoft.com/office/drawing/2014/main" val="2280579517"/>
                    </a:ext>
                  </a:extLst>
                </a:gridCol>
                <a:gridCol w="807410">
                  <a:extLst>
                    <a:ext uri="{9D8B030D-6E8A-4147-A177-3AD203B41FA5}">
                      <a16:colId xmlns:a16="http://schemas.microsoft.com/office/drawing/2014/main" val="1060934934"/>
                    </a:ext>
                  </a:extLst>
                </a:gridCol>
                <a:gridCol w="683461">
                  <a:extLst>
                    <a:ext uri="{9D8B030D-6E8A-4147-A177-3AD203B41FA5}">
                      <a16:colId xmlns:a16="http://schemas.microsoft.com/office/drawing/2014/main" val="1849759438"/>
                    </a:ext>
                  </a:extLst>
                </a:gridCol>
              </a:tblGrid>
              <a:tr h="231474">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394681391"/>
                  </a:ext>
                </a:extLst>
              </a:tr>
              <a:tr h="231474">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extLst>
                  <a:ext uri="{0D108BD9-81ED-4DB2-BD59-A6C34878D82A}">
                    <a16:rowId xmlns:a16="http://schemas.microsoft.com/office/drawing/2014/main" val="857651962"/>
                  </a:ext>
                </a:extLst>
              </a:tr>
              <a:tr h="231474">
                <a:tc>
                  <a:txBody>
                    <a:bodyPr/>
                    <a:lstStyle/>
                    <a:p>
                      <a:pPr>
                        <a:lnSpc>
                          <a:spcPct val="107000"/>
                        </a:lnSpc>
                        <a:spcAft>
                          <a:spcPts val="800"/>
                        </a:spcAft>
                      </a:pPr>
                      <a:r>
                        <a:rPr lang="pl-PL" sz="1100" b="1" dirty="0">
                          <a:solidFill>
                            <a:srgbClr val="808080"/>
                          </a:solidFill>
                          <a:effectLst/>
                        </a:rPr>
                        <a:t>WSKAŹNIK WYDAJNOŚCI GOTÓWKOWEJ ZYSKU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extLst>
                  <a:ext uri="{0D108BD9-81ED-4DB2-BD59-A6C34878D82A}">
                    <a16:rowId xmlns:a16="http://schemas.microsoft.com/office/drawing/2014/main" val="1618024628"/>
                  </a:ext>
                </a:extLst>
              </a:tr>
              <a:tr h="231474">
                <a:tc>
                  <a:txBody>
                    <a:bodyPr/>
                    <a:lstStyle/>
                    <a:p>
                      <a:pPr>
                        <a:lnSpc>
                          <a:spcPct val="107000"/>
                        </a:lnSpc>
                        <a:spcAft>
                          <a:spcPts val="800"/>
                        </a:spcAft>
                      </a:pPr>
                      <a:r>
                        <a:rPr lang="pl-PL" sz="1100">
                          <a:solidFill>
                            <a:srgbClr val="000000"/>
                          </a:solidFill>
                          <a:effectLst/>
                        </a:rPr>
                        <a:t>przepływy z działalności operacyjnej</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a:solidFill>
                            <a:srgbClr val="000000"/>
                          </a:solidFill>
                          <a:effectLst/>
                        </a:rPr>
                        <a:t>3473400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a:solidFill>
                            <a:srgbClr val="000000"/>
                          </a:solidFill>
                          <a:effectLst/>
                        </a:rPr>
                        <a:t>2915100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dirty="0">
                          <a:solidFill>
                            <a:srgbClr val="000000"/>
                          </a:solidFill>
                          <a:effectLst/>
                        </a:rPr>
                        <a:t>2941400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extLst>
                  <a:ext uri="{0D108BD9-81ED-4DB2-BD59-A6C34878D82A}">
                    <a16:rowId xmlns:a16="http://schemas.microsoft.com/office/drawing/2014/main" val="1581787038"/>
                  </a:ext>
                </a:extLst>
              </a:tr>
              <a:tr h="231474">
                <a:tc>
                  <a:txBody>
                    <a:bodyPr/>
                    <a:lstStyle/>
                    <a:p>
                      <a:pPr>
                        <a:lnSpc>
                          <a:spcPct val="107000"/>
                        </a:lnSpc>
                        <a:spcAft>
                          <a:spcPts val="800"/>
                        </a:spcAft>
                      </a:pPr>
                      <a:r>
                        <a:rPr lang="pl-PL" sz="1100">
                          <a:solidFill>
                            <a:srgbClr val="000000"/>
                          </a:solidFill>
                          <a:effectLst/>
                        </a:rPr>
                        <a:t>zysk operacyjny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4196700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4034700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3845600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927791759"/>
                  </a:ext>
                </a:extLst>
              </a:tr>
              <a:tr h="231474">
                <a:tc>
                  <a:txBody>
                    <a:bodyPr/>
                    <a:lstStyle/>
                    <a:p>
                      <a:pPr>
                        <a:lnSpc>
                          <a:spcPct val="107000"/>
                        </a:lnSpc>
                        <a:spcAft>
                          <a:spcPts val="800"/>
                        </a:spcAft>
                      </a:pPr>
                      <a:r>
                        <a:rPr lang="pl-PL" sz="1100" b="1">
                          <a:solidFill>
                            <a:srgbClr val="000000"/>
                          </a:solidFill>
                          <a:effectLst/>
                        </a:rPr>
                        <a:t>WWGZ</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a:solidFill>
                            <a:srgbClr val="000000"/>
                          </a:solidFill>
                          <a:effectLst/>
                        </a:rPr>
                        <a:t>0,828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a:solidFill>
                            <a:srgbClr val="000000"/>
                          </a:solidFill>
                          <a:effectLst/>
                        </a:rPr>
                        <a:t>0,723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tc>
                  <a:txBody>
                    <a:bodyPr/>
                    <a:lstStyle/>
                    <a:p>
                      <a:pPr algn="r">
                        <a:lnSpc>
                          <a:spcPct val="107000"/>
                        </a:lnSpc>
                        <a:spcAft>
                          <a:spcPts val="800"/>
                        </a:spcAft>
                      </a:pPr>
                      <a:r>
                        <a:rPr lang="pl-PL" sz="1100" b="1" dirty="0">
                          <a:solidFill>
                            <a:srgbClr val="000000"/>
                          </a:solidFill>
                          <a:effectLst/>
                        </a:rPr>
                        <a:t>0,765</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60000"/>
                        <a:lumOff val="40000"/>
                        <a:alpha val="20000"/>
                      </a:schemeClr>
                    </a:solidFill>
                  </a:tcPr>
                </a:tc>
                <a:extLst>
                  <a:ext uri="{0D108BD9-81ED-4DB2-BD59-A6C34878D82A}">
                    <a16:rowId xmlns:a16="http://schemas.microsoft.com/office/drawing/2014/main" val="1011989999"/>
                  </a:ext>
                </a:extLst>
              </a:tr>
            </a:tbl>
          </a:graphicData>
        </a:graphic>
      </p:graphicFrame>
      <p:graphicFrame>
        <p:nvGraphicFramePr>
          <p:cNvPr id="7" name="Tabela 6">
            <a:extLst>
              <a:ext uri="{FF2B5EF4-FFF2-40B4-BE49-F238E27FC236}">
                <a16:creationId xmlns:a16="http://schemas.microsoft.com/office/drawing/2014/main" id="{D37D0053-506D-4D98-A073-A3001A1808E2}"/>
              </a:ext>
            </a:extLst>
          </p:cNvPr>
          <p:cNvGraphicFramePr>
            <a:graphicFrameLocks noGrp="1"/>
          </p:cNvGraphicFramePr>
          <p:nvPr>
            <p:extLst>
              <p:ext uri="{D42A27DB-BD31-4B8C-83A1-F6EECF244321}">
                <p14:modId xmlns:p14="http://schemas.microsoft.com/office/powerpoint/2010/main" val="2980837135"/>
              </p:ext>
            </p:extLst>
          </p:nvPr>
        </p:nvGraphicFramePr>
        <p:xfrm>
          <a:off x="178904" y="3040203"/>
          <a:ext cx="4750905" cy="1512064"/>
        </p:xfrm>
        <a:graphic>
          <a:graphicData uri="http://schemas.openxmlformats.org/drawingml/2006/table">
            <a:tbl>
              <a:tblPr firstRow="1" firstCol="1" bandRow="1">
                <a:tableStyleId>{5FD0F851-EC5A-4D38-B0AD-8093EC10F338}</a:tableStyleId>
              </a:tblPr>
              <a:tblGrid>
                <a:gridCol w="2128715">
                  <a:extLst>
                    <a:ext uri="{9D8B030D-6E8A-4147-A177-3AD203B41FA5}">
                      <a16:colId xmlns:a16="http://schemas.microsoft.com/office/drawing/2014/main" val="2637147560"/>
                    </a:ext>
                  </a:extLst>
                </a:gridCol>
                <a:gridCol w="754726">
                  <a:extLst>
                    <a:ext uri="{9D8B030D-6E8A-4147-A177-3AD203B41FA5}">
                      <a16:colId xmlns:a16="http://schemas.microsoft.com/office/drawing/2014/main" val="38981189"/>
                    </a:ext>
                  </a:extLst>
                </a:gridCol>
                <a:gridCol w="885417">
                  <a:extLst>
                    <a:ext uri="{9D8B030D-6E8A-4147-A177-3AD203B41FA5}">
                      <a16:colId xmlns:a16="http://schemas.microsoft.com/office/drawing/2014/main" val="3843441802"/>
                    </a:ext>
                  </a:extLst>
                </a:gridCol>
                <a:gridCol w="982047">
                  <a:extLst>
                    <a:ext uri="{9D8B030D-6E8A-4147-A177-3AD203B41FA5}">
                      <a16:colId xmlns:a16="http://schemas.microsoft.com/office/drawing/2014/main" val="3837067831"/>
                    </a:ext>
                  </a:extLst>
                </a:gridCol>
              </a:tblGrid>
              <a:tr h="294640">
                <a:tc>
                  <a:txBody>
                    <a:bodyPr/>
                    <a:lstStyle/>
                    <a:p>
                      <a:pPr algn="l">
                        <a:lnSpc>
                          <a:spcPct val="107000"/>
                        </a:lnSpc>
                        <a:spcAft>
                          <a:spcPts val="800"/>
                        </a:spcAft>
                      </a:pPr>
                      <a:r>
                        <a:rPr lang="pl-PL" sz="1200">
                          <a:effectLst/>
                        </a:rPr>
                        <a:t> Spółki konkurencyjne WWGZ</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25048572"/>
                  </a:ext>
                </a:extLst>
              </a:tr>
              <a:tr h="294640">
                <a:tc>
                  <a:txBody>
                    <a:bodyPr/>
                    <a:lstStyle/>
                    <a:p>
                      <a:pPr algn="l">
                        <a:lnSpc>
                          <a:spcPct val="107000"/>
                        </a:lnSpc>
                        <a:spcAft>
                          <a:spcPts val="800"/>
                        </a:spcAft>
                      </a:pPr>
                      <a:r>
                        <a:rPr lang="pl-PL" sz="1200">
                          <a:effectLst/>
                        </a:rPr>
                        <a:t>Telewizja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dirty="0">
                          <a:effectLst/>
                        </a:rPr>
                        <a:t>0,852</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a:effectLst/>
                        </a:rPr>
                        <a:t>0,997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dirty="0">
                          <a:effectLst/>
                        </a:rPr>
                        <a:t>0,353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2394487250"/>
                  </a:ext>
                </a:extLst>
              </a:tr>
              <a:tr h="294640">
                <a:tc>
                  <a:txBody>
                    <a:bodyPr/>
                    <a:lstStyle/>
                    <a:p>
                      <a:pPr algn="l">
                        <a:lnSpc>
                          <a:spcPct val="107000"/>
                        </a:lnSpc>
                        <a:spcAft>
                          <a:spcPts val="800"/>
                        </a:spcAft>
                      </a:pPr>
                      <a:r>
                        <a:rPr lang="pl-PL" sz="1200">
                          <a:effectLst/>
                        </a:rPr>
                        <a:t>Orange Polska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1,010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pl-PL" sz="1200">
                          <a:effectLst/>
                        </a:rPr>
                        <a:t>0,737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14681616"/>
                  </a:ext>
                </a:extLst>
              </a:tr>
              <a:tr h="294640">
                <a:tc>
                  <a:txBody>
                    <a:bodyPr/>
                    <a:lstStyle/>
                    <a:p>
                      <a:pPr algn="l">
                        <a:lnSpc>
                          <a:spcPct val="107000"/>
                        </a:lnSpc>
                        <a:spcAft>
                          <a:spcPts val="800"/>
                        </a:spcAft>
                      </a:pPr>
                      <a:r>
                        <a:rPr lang="en-GB" sz="1200">
                          <a:effectLst/>
                        </a:rPr>
                        <a:t>Play Communications S.A. (Polska)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dirty="0">
                          <a:effectLst/>
                        </a:rPr>
                        <a:t>0,927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a:effectLst/>
                        </a:rPr>
                        <a:t>0,943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l">
                        <a:lnSpc>
                          <a:spcPct val="107000"/>
                        </a:lnSpc>
                        <a:spcAft>
                          <a:spcPts val="800"/>
                        </a:spcAft>
                      </a:pPr>
                      <a:r>
                        <a:rPr lang="pl-PL" sz="1200" dirty="0">
                          <a:effectLst/>
                        </a:rPr>
                        <a:t>0,730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367957574"/>
                  </a:ext>
                </a:extLst>
              </a:tr>
            </a:tbl>
          </a:graphicData>
        </a:graphic>
      </p:graphicFrame>
      <p:sp>
        <p:nvSpPr>
          <p:cNvPr id="8" name="Prostokąt 7">
            <a:extLst>
              <a:ext uri="{FF2B5EF4-FFF2-40B4-BE49-F238E27FC236}">
                <a16:creationId xmlns:a16="http://schemas.microsoft.com/office/drawing/2014/main" id="{1946D124-A933-4D63-AD62-D648EA9B96BC}"/>
              </a:ext>
            </a:extLst>
          </p:cNvPr>
          <p:cNvSpPr/>
          <p:nvPr/>
        </p:nvSpPr>
        <p:spPr>
          <a:xfrm>
            <a:off x="5426765" y="1024092"/>
            <a:ext cx="3717235" cy="4119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aphicFrame>
        <p:nvGraphicFramePr>
          <p:cNvPr id="11" name="Wykres 10">
            <a:extLst>
              <a:ext uri="{FF2B5EF4-FFF2-40B4-BE49-F238E27FC236}">
                <a16:creationId xmlns:a16="http://schemas.microsoft.com/office/drawing/2014/main" id="{005B8764-94F2-401E-9DD8-C87A10A827A4}"/>
              </a:ext>
            </a:extLst>
          </p:cNvPr>
          <p:cNvGraphicFramePr>
            <a:graphicFrameLocks/>
          </p:cNvGraphicFramePr>
          <p:nvPr>
            <p:extLst>
              <p:ext uri="{D42A27DB-BD31-4B8C-83A1-F6EECF244321}">
                <p14:modId xmlns:p14="http://schemas.microsoft.com/office/powerpoint/2010/main" val="933325221"/>
              </p:ext>
            </p:extLst>
          </p:nvPr>
        </p:nvGraphicFramePr>
        <p:xfrm>
          <a:off x="4929809" y="1262197"/>
          <a:ext cx="4235081" cy="32900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01873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317592" cy="572700"/>
          </a:xfrm>
          <a:prstGeom prst="rect">
            <a:avLst/>
          </a:prstGeom>
        </p:spPr>
        <p:txBody>
          <a:bodyPr spcFirstLastPara="1" wrap="square" lIns="91425" tIns="91425" rIns="91425" bIns="91425" anchor="t" anchorCtr="0">
            <a:noAutofit/>
          </a:bodyPr>
          <a:lstStyle/>
          <a:p>
            <a:r>
              <a:rPr lang="pl-PL" sz="2400" dirty="0">
                <a:solidFill>
                  <a:schemeClr val="tx2"/>
                </a:solidFill>
                <a:latin typeface="Staatliches" panose="020B0604020202020204" charset="0"/>
              </a:rPr>
              <a:t>DŁUGOŚĆ CYKLU ŚRODKÓW PIENIĘŻNYCH</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Długość cyklu środków pieniężnych = Rotacja należności + Rotacja zapasów - Rotacja zobowiązań</a:t>
            </a:r>
          </a:p>
        </p:txBody>
      </p:sp>
      <p:graphicFrame>
        <p:nvGraphicFramePr>
          <p:cNvPr id="7" name="Tabela 6">
            <a:extLst>
              <a:ext uri="{FF2B5EF4-FFF2-40B4-BE49-F238E27FC236}">
                <a16:creationId xmlns:a16="http://schemas.microsoft.com/office/drawing/2014/main" id="{689378B8-BEA3-4DEC-9380-E5F46D0E2376}"/>
              </a:ext>
            </a:extLst>
          </p:cNvPr>
          <p:cNvGraphicFramePr>
            <a:graphicFrameLocks noGrp="1"/>
          </p:cNvGraphicFramePr>
          <p:nvPr>
            <p:extLst>
              <p:ext uri="{D42A27DB-BD31-4B8C-83A1-F6EECF244321}">
                <p14:modId xmlns:p14="http://schemas.microsoft.com/office/powerpoint/2010/main" val="1970100735"/>
              </p:ext>
            </p:extLst>
          </p:nvPr>
        </p:nvGraphicFramePr>
        <p:xfrm>
          <a:off x="178905" y="1024092"/>
          <a:ext cx="6106492" cy="1714500"/>
        </p:xfrm>
        <a:graphic>
          <a:graphicData uri="http://schemas.openxmlformats.org/drawingml/2006/table">
            <a:tbl>
              <a:tblPr firstRow="1" firstCol="1" bandRow="1">
                <a:tableStyleId>{5FD0F851-EC5A-4D38-B0AD-8093EC10F338}</a:tableStyleId>
              </a:tblPr>
              <a:tblGrid>
                <a:gridCol w="3992706">
                  <a:extLst>
                    <a:ext uri="{9D8B030D-6E8A-4147-A177-3AD203B41FA5}">
                      <a16:colId xmlns:a16="http://schemas.microsoft.com/office/drawing/2014/main" val="3928350847"/>
                    </a:ext>
                  </a:extLst>
                </a:gridCol>
                <a:gridCol w="734299">
                  <a:extLst>
                    <a:ext uri="{9D8B030D-6E8A-4147-A177-3AD203B41FA5}">
                      <a16:colId xmlns:a16="http://schemas.microsoft.com/office/drawing/2014/main" val="2756707080"/>
                    </a:ext>
                  </a:extLst>
                </a:gridCol>
                <a:gridCol w="734299">
                  <a:extLst>
                    <a:ext uri="{9D8B030D-6E8A-4147-A177-3AD203B41FA5}">
                      <a16:colId xmlns:a16="http://schemas.microsoft.com/office/drawing/2014/main" val="3724330709"/>
                    </a:ext>
                  </a:extLst>
                </a:gridCol>
                <a:gridCol w="645188">
                  <a:extLst>
                    <a:ext uri="{9D8B030D-6E8A-4147-A177-3AD203B41FA5}">
                      <a16:colId xmlns:a16="http://schemas.microsoft.com/office/drawing/2014/main" val="3872482259"/>
                    </a:ext>
                  </a:extLst>
                </a:gridCol>
              </a:tblGrid>
              <a:tr h="190500">
                <a:tc>
                  <a:txBody>
                    <a:bodyPr/>
                    <a:lstStyle/>
                    <a:p>
                      <a:pPr>
                        <a:lnSpc>
                          <a:spcPct val="107000"/>
                        </a:lnSpc>
                      </a:pPr>
                      <a:endParaRPr lang="pl-PL" sz="1100">
                        <a:effectLst/>
                        <a:latin typeface="Calibri" panose="020F0502020204030204" pitchFamily="34" charset="0"/>
                      </a:endParaRPr>
                    </a:p>
                  </a:txBody>
                  <a:tcPr marL="44450" marR="44450" marT="0" marB="0" anchor="b"/>
                </a:tc>
                <a:tc gridSpan="3">
                  <a:txBody>
                    <a:bodyPr/>
                    <a:lstStyle/>
                    <a:p>
                      <a:pPr algn="ctr">
                        <a:lnSpc>
                          <a:spcPct val="107000"/>
                        </a:lnSpc>
                        <a:spcAft>
                          <a:spcPts val="800"/>
                        </a:spcAft>
                      </a:pPr>
                      <a:r>
                        <a:rPr lang="pl-PL" sz="1100" b="1">
                          <a:solidFill>
                            <a:srgbClr val="000000"/>
                          </a:solidFill>
                          <a:effectLst/>
                        </a:rPr>
                        <a:t>SPÓŁKA ANALIZOWANA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908124580"/>
                  </a:ext>
                </a:extLst>
              </a:tr>
              <a:tr h="190500">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638304843"/>
                  </a:ext>
                </a:extLst>
              </a:tr>
              <a:tr h="190500">
                <a:tc>
                  <a:txBody>
                    <a:bodyPr/>
                    <a:lstStyle/>
                    <a:p>
                      <a:pPr algn="r">
                        <a:lnSpc>
                          <a:spcPct val="107000"/>
                        </a:lnSpc>
                        <a:spcAft>
                          <a:spcPts val="800"/>
                        </a:spcAft>
                      </a:pPr>
                      <a:r>
                        <a:rPr lang="pl-PL" sz="1100">
                          <a:solidFill>
                            <a:srgbClr val="000000"/>
                          </a:solidFill>
                          <a:effectLst/>
                        </a:rPr>
                        <a:t>ROK:</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707994734"/>
                  </a:ext>
                </a:extLst>
              </a:tr>
              <a:tr h="190500">
                <a:tc>
                  <a:txBody>
                    <a:bodyPr/>
                    <a:lstStyle/>
                    <a:p>
                      <a:pPr>
                        <a:lnSpc>
                          <a:spcPct val="107000"/>
                        </a:lnSpc>
                        <a:spcAft>
                          <a:spcPts val="800"/>
                        </a:spcAft>
                      </a:pPr>
                      <a:r>
                        <a:rPr lang="pl-PL" sz="1100" b="1">
                          <a:solidFill>
                            <a:srgbClr val="808080"/>
                          </a:solidFill>
                          <a:effectLst/>
                        </a:rPr>
                        <a:t> DŁUGOŚĆ CYKLU ŚRODKÓW PIENIĘŻNYCH [dni]</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extLst>
                  <a:ext uri="{0D108BD9-81ED-4DB2-BD59-A6C34878D82A}">
                    <a16:rowId xmlns:a16="http://schemas.microsoft.com/office/drawing/2014/main" val="3984409783"/>
                  </a:ext>
                </a:extLst>
              </a:tr>
              <a:tr h="190500">
                <a:tc>
                  <a:txBody>
                    <a:bodyPr/>
                    <a:lstStyle/>
                    <a:p>
                      <a:pPr>
                        <a:lnSpc>
                          <a:spcPct val="107000"/>
                        </a:lnSpc>
                        <a:spcAft>
                          <a:spcPts val="800"/>
                        </a:spcAft>
                      </a:pPr>
                      <a:r>
                        <a:rPr lang="pl-PL" sz="1100">
                          <a:solidFill>
                            <a:srgbClr val="000000"/>
                          </a:solidFill>
                          <a:effectLst/>
                        </a:rPr>
                        <a:t>przychody netto ze sprzedaży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11676100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685317944"/>
                  </a:ext>
                </a:extLst>
              </a:tr>
              <a:tr h="190500">
                <a:tc>
                  <a:txBody>
                    <a:bodyPr/>
                    <a:lstStyle/>
                    <a:p>
                      <a:pPr>
                        <a:lnSpc>
                          <a:spcPct val="107000"/>
                        </a:lnSpc>
                        <a:spcAft>
                          <a:spcPts val="800"/>
                        </a:spcAft>
                      </a:pPr>
                      <a:r>
                        <a:rPr lang="pl-PL" sz="1100">
                          <a:solidFill>
                            <a:srgbClr val="000000"/>
                          </a:solidFill>
                          <a:effectLst/>
                        </a:rPr>
                        <a:t>Rotacja należności</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159141036"/>
                  </a:ext>
                </a:extLst>
              </a:tr>
              <a:tr h="190500">
                <a:tc>
                  <a:txBody>
                    <a:bodyPr/>
                    <a:lstStyle/>
                    <a:p>
                      <a:pPr>
                        <a:lnSpc>
                          <a:spcPct val="107000"/>
                        </a:lnSpc>
                        <a:spcAft>
                          <a:spcPts val="800"/>
                        </a:spcAft>
                      </a:pPr>
                      <a:r>
                        <a:rPr lang="pl-PL" sz="1100">
                          <a:solidFill>
                            <a:srgbClr val="000000"/>
                          </a:solidFill>
                          <a:effectLst/>
                        </a:rPr>
                        <a:t>Rotacja zapasów</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12</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64774794"/>
                  </a:ext>
                </a:extLst>
              </a:tr>
              <a:tr h="190500">
                <a:tc>
                  <a:txBody>
                    <a:bodyPr/>
                    <a:lstStyle/>
                    <a:p>
                      <a:pPr>
                        <a:lnSpc>
                          <a:spcPct val="107000"/>
                        </a:lnSpc>
                        <a:spcAft>
                          <a:spcPts val="800"/>
                        </a:spcAft>
                      </a:pPr>
                      <a:r>
                        <a:rPr lang="pl-PL" sz="1100">
                          <a:solidFill>
                            <a:srgbClr val="000000"/>
                          </a:solidFill>
                          <a:effectLst/>
                        </a:rPr>
                        <a:t>Rotacja zobowiązań</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154</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169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183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6176446"/>
                  </a:ext>
                </a:extLst>
              </a:tr>
              <a:tr h="190500">
                <a:tc>
                  <a:txBody>
                    <a:bodyPr/>
                    <a:lstStyle/>
                    <a:p>
                      <a:pPr>
                        <a:lnSpc>
                          <a:spcPct val="107000"/>
                        </a:lnSpc>
                        <a:spcAft>
                          <a:spcPts val="800"/>
                        </a:spcAft>
                      </a:pPr>
                      <a:r>
                        <a:rPr lang="pl-PL" sz="1100">
                          <a:solidFill>
                            <a:srgbClr val="000000"/>
                          </a:solidFill>
                          <a:effectLst/>
                        </a:rPr>
                        <a:t>Długość cyklu środków pieniężnych</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-136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-148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-161</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802727856"/>
                  </a:ext>
                </a:extLst>
              </a:tr>
            </a:tbl>
          </a:graphicData>
        </a:graphic>
      </p:graphicFrame>
      <p:graphicFrame>
        <p:nvGraphicFramePr>
          <p:cNvPr id="11" name="Tabela 10">
            <a:extLst>
              <a:ext uri="{FF2B5EF4-FFF2-40B4-BE49-F238E27FC236}">
                <a16:creationId xmlns:a16="http://schemas.microsoft.com/office/drawing/2014/main" id="{63DDAEBD-DAE1-464D-8DC8-97E6D243F2DB}"/>
              </a:ext>
            </a:extLst>
          </p:cNvPr>
          <p:cNvGraphicFramePr>
            <a:graphicFrameLocks noGrp="1"/>
          </p:cNvGraphicFramePr>
          <p:nvPr>
            <p:extLst>
              <p:ext uri="{D42A27DB-BD31-4B8C-83A1-F6EECF244321}">
                <p14:modId xmlns:p14="http://schemas.microsoft.com/office/powerpoint/2010/main" val="16699041"/>
              </p:ext>
            </p:extLst>
          </p:nvPr>
        </p:nvGraphicFramePr>
        <p:xfrm>
          <a:off x="178905" y="2807453"/>
          <a:ext cx="8521700" cy="1885091"/>
        </p:xfrm>
        <a:graphic>
          <a:graphicData uri="http://schemas.openxmlformats.org/drawingml/2006/table">
            <a:tbl>
              <a:tblPr/>
              <a:tblGrid>
                <a:gridCol w="2929334">
                  <a:extLst>
                    <a:ext uri="{9D8B030D-6E8A-4147-A177-3AD203B41FA5}">
                      <a16:colId xmlns:a16="http://schemas.microsoft.com/office/drawing/2014/main" val="1067624972"/>
                    </a:ext>
                  </a:extLst>
                </a:gridCol>
                <a:gridCol w="532606">
                  <a:extLst>
                    <a:ext uri="{9D8B030D-6E8A-4147-A177-3AD203B41FA5}">
                      <a16:colId xmlns:a16="http://schemas.microsoft.com/office/drawing/2014/main" val="827104591"/>
                    </a:ext>
                  </a:extLst>
                </a:gridCol>
                <a:gridCol w="732334">
                  <a:extLst>
                    <a:ext uri="{9D8B030D-6E8A-4147-A177-3AD203B41FA5}">
                      <a16:colId xmlns:a16="http://schemas.microsoft.com/office/drawing/2014/main" val="393174783"/>
                    </a:ext>
                  </a:extLst>
                </a:gridCol>
                <a:gridCol w="732334">
                  <a:extLst>
                    <a:ext uri="{9D8B030D-6E8A-4147-A177-3AD203B41FA5}">
                      <a16:colId xmlns:a16="http://schemas.microsoft.com/office/drawing/2014/main" val="3519196823"/>
                    </a:ext>
                  </a:extLst>
                </a:gridCol>
                <a:gridCol w="732334">
                  <a:extLst>
                    <a:ext uri="{9D8B030D-6E8A-4147-A177-3AD203B41FA5}">
                      <a16:colId xmlns:a16="http://schemas.microsoft.com/office/drawing/2014/main" val="1303464704"/>
                    </a:ext>
                  </a:extLst>
                </a:gridCol>
                <a:gridCol w="599182">
                  <a:extLst>
                    <a:ext uri="{9D8B030D-6E8A-4147-A177-3AD203B41FA5}">
                      <a16:colId xmlns:a16="http://schemas.microsoft.com/office/drawing/2014/main" val="426314999"/>
                    </a:ext>
                  </a:extLst>
                </a:gridCol>
                <a:gridCol w="599182">
                  <a:extLst>
                    <a:ext uri="{9D8B030D-6E8A-4147-A177-3AD203B41FA5}">
                      <a16:colId xmlns:a16="http://schemas.microsoft.com/office/drawing/2014/main" val="1901722065"/>
                    </a:ext>
                  </a:extLst>
                </a:gridCol>
                <a:gridCol w="599182">
                  <a:extLst>
                    <a:ext uri="{9D8B030D-6E8A-4147-A177-3AD203B41FA5}">
                      <a16:colId xmlns:a16="http://schemas.microsoft.com/office/drawing/2014/main" val="1007195758"/>
                    </a:ext>
                  </a:extLst>
                </a:gridCol>
                <a:gridCol w="532606">
                  <a:extLst>
                    <a:ext uri="{9D8B030D-6E8A-4147-A177-3AD203B41FA5}">
                      <a16:colId xmlns:a16="http://schemas.microsoft.com/office/drawing/2014/main" val="620522107"/>
                    </a:ext>
                  </a:extLst>
                </a:gridCol>
                <a:gridCol w="532606">
                  <a:extLst>
                    <a:ext uri="{9D8B030D-6E8A-4147-A177-3AD203B41FA5}">
                      <a16:colId xmlns:a16="http://schemas.microsoft.com/office/drawing/2014/main" val="2216302378"/>
                    </a:ext>
                  </a:extLst>
                </a:gridCol>
              </a:tblGrid>
              <a:tr h="241288">
                <a:tc>
                  <a:txBody>
                    <a:bodyPr/>
                    <a:lstStyle/>
                    <a:p>
                      <a:pPr algn="l" fontAlgn="b"/>
                      <a:endParaRPr lang="pl-PL" sz="1100" b="0" i="0" u="none" strike="noStrike" dirty="0">
                        <a:solidFill>
                          <a:srgbClr val="000000"/>
                        </a:solidFill>
                        <a:effectLst/>
                        <a:latin typeface="Calibri" panose="020F0502020204030204" pitchFamily="34" charset="0"/>
                      </a:endParaRP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9">
                  <a:txBody>
                    <a:bodyPr/>
                    <a:lstStyle/>
                    <a:p>
                      <a:pPr algn="ctr" fontAlgn="b"/>
                      <a:r>
                        <a:rPr lang="pl-PL" sz="1100" b="1" i="0" u="none" strike="noStrike" dirty="0">
                          <a:solidFill>
                            <a:srgbClr val="000000"/>
                          </a:solidFill>
                          <a:effectLst/>
                          <a:latin typeface="Calibri" panose="020F0502020204030204" pitchFamily="34" charset="0"/>
                        </a:rPr>
                        <a:t>KONKURENCJA</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509351891"/>
                  </a:ext>
                </a:extLst>
              </a:tr>
              <a:tr h="437363">
                <a:tc>
                  <a:txBody>
                    <a:bodyPr/>
                    <a:lstStyle/>
                    <a:p>
                      <a:pPr algn="l" fontAlgn="b"/>
                      <a:endParaRPr lang="pl-PL" sz="1100" b="0" i="0" u="none" strike="noStrike" dirty="0">
                        <a:solidFill>
                          <a:srgbClr val="000000"/>
                        </a:solidFill>
                        <a:effectLst/>
                        <a:latin typeface="Calibri" panose="020F0502020204030204" pitchFamily="34" charset="0"/>
                      </a:endParaRP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b"/>
                      <a:r>
                        <a:rPr lang="pl-PL" sz="1100" b="1" i="0" u="none" strike="noStrike">
                          <a:solidFill>
                            <a:srgbClr val="000080"/>
                          </a:solidFill>
                          <a:effectLst/>
                          <a:latin typeface="Calibri" panose="020F0502020204030204" pitchFamily="34" charset="0"/>
                        </a:rPr>
                        <a:t>Telewizja Polska S.A. (Polska)</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CCE4"/>
                    </a:solidFill>
                  </a:tcPr>
                </a:tc>
                <a:tc hMerge="1">
                  <a:txBody>
                    <a:bodyPr/>
                    <a:lstStyle/>
                    <a:p>
                      <a:endParaRPr lang="pl-PL"/>
                    </a:p>
                  </a:txBody>
                  <a:tcPr/>
                </a:tc>
                <a:tc hMerge="1">
                  <a:txBody>
                    <a:bodyPr/>
                    <a:lstStyle/>
                    <a:p>
                      <a:endParaRPr lang="pl-PL"/>
                    </a:p>
                  </a:txBody>
                  <a:tcPr/>
                </a:tc>
                <a:tc gridSpan="3">
                  <a:txBody>
                    <a:bodyPr/>
                    <a:lstStyle/>
                    <a:p>
                      <a:pPr algn="ctr" fontAlgn="b"/>
                      <a:r>
                        <a:rPr lang="pl-PL" sz="1100" b="1" i="0" u="none" strike="noStrike">
                          <a:solidFill>
                            <a:srgbClr val="000080"/>
                          </a:solidFill>
                          <a:effectLst/>
                          <a:latin typeface="Calibri" panose="020F0502020204030204" pitchFamily="34" charset="0"/>
                        </a:rPr>
                        <a:t>Orange Polska S.A. (Polska)</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pl-PL"/>
                    </a:p>
                  </a:txBody>
                  <a:tcPr/>
                </a:tc>
                <a:tc hMerge="1">
                  <a:txBody>
                    <a:bodyPr/>
                    <a:lstStyle/>
                    <a:p>
                      <a:endParaRPr lang="pl-PL"/>
                    </a:p>
                  </a:txBody>
                  <a:tcPr/>
                </a:tc>
                <a:tc gridSpan="3">
                  <a:txBody>
                    <a:bodyPr/>
                    <a:lstStyle/>
                    <a:p>
                      <a:pPr algn="ctr" fontAlgn="b"/>
                      <a:r>
                        <a:rPr lang="pl-PL" sz="1100" b="1" i="0" u="none" strike="noStrike" dirty="0">
                          <a:solidFill>
                            <a:srgbClr val="000080"/>
                          </a:solidFill>
                          <a:effectLst/>
                          <a:latin typeface="Calibri" panose="020F0502020204030204" pitchFamily="34" charset="0"/>
                        </a:rPr>
                        <a:t>Play Communications S.A. (Polska)</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A0C7"/>
                    </a:solidFill>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132954218"/>
                  </a:ext>
                </a:extLst>
              </a:tr>
              <a:tr h="241288">
                <a:tc>
                  <a:txBody>
                    <a:bodyPr/>
                    <a:lstStyle/>
                    <a:p>
                      <a:pPr algn="l" fontAlgn="b"/>
                      <a:r>
                        <a:rPr lang="pl-PL" sz="1100" b="1" i="0" u="none" strike="noStrike">
                          <a:solidFill>
                            <a:srgbClr val="808080"/>
                          </a:solidFill>
                          <a:effectLst/>
                          <a:latin typeface="Calibri" panose="020F0502020204030204" pitchFamily="34" charset="0"/>
                        </a:rPr>
                        <a:t> DŁUGOŚĆ CYKLU ŚRODKÓW PIENIĘŻNYCH [dni]</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19342976"/>
                  </a:ext>
                </a:extLst>
              </a:tr>
              <a:tr h="241288">
                <a:tc>
                  <a:txBody>
                    <a:bodyPr/>
                    <a:lstStyle/>
                    <a:p>
                      <a:pPr algn="l" fontAlgn="b"/>
                      <a:r>
                        <a:rPr lang="pl-PL" sz="1100" b="0" i="0" u="none" strike="noStrike">
                          <a:solidFill>
                            <a:srgbClr val="000000"/>
                          </a:solidFill>
                          <a:effectLst/>
                          <a:latin typeface="Calibri" panose="020F0502020204030204" pitchFamily="34" charset="0"/>
                        </a:rPr>
                        <a:t>Rotacja należności</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0</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0</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0</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16</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16</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27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27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28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1469849"/>
                  </a:ext>
                </a:extLst>
              </a:tr>
              <a:tr h="241288">
                <a:tc>
                  <a:txBody>
                    <a:bodyPr/>
                    <a:lstStyle/>
                    <a:p>
                      <a:pPr algn="l" fontAlgn="b"/>
                      <a:r>
                        <a:rPr lang="pl-PL" sz="1100" b="0" i="0" u="none" strike="noStrike">
                          <a:solidFill>
                            <a:srgbClr val="000000"/>
                          </a:solidFill>
                          <a:effectLst/>
                          <a:latin typeface="Calibri" panose="020F0502020204030204" pitchFamily="34" charset="0"/>
                        </a:rPr>
                        <a:t>Rotacja zapasów</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51</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62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77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12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4335504"/>
                  </a:ext>
                </a:extLst>
              </a:tr>
              <a:tr h="241288">
                <a:tc>
                  <a:txBody>
                    <a:bodyPr/>
                    <a:lstStyle/>
                    <a:p>
                      <a:pPr algn="l" fontAlgn="b"/>
                      <a:r>
                        <a:rPr lang="pl-PL" sz="1100" b="0" i="0" u="none" strike="noStrike">
                          <a:solidFill>
                            <a:srgbClr val="000000"/>
                          </a:solidFill>
                          <a:effectLst/>
                          <a:latin typeface="Calibri" panose="020F0502020204030204" pitchFamily="34" charset="0"/>
                        </a:rPr>
                        <a:t>Rotacja zobowiązań</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101</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123</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153</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172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176</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172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278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a:solidFill>
                            <a:srgbClr val="000000"/>
                          </a:solidFill>
                          <a:effectLst/>
                          <a:latin typeface="Calibri" panose="020F0502020204030204" pitchFamily="34" charset="0"/>
                        </a:rPr>
                        <a:t>286</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0" i="0" u="none" strike="noStrike" dirty="0">
                          <a:solidFill>
                            <a:srgbClr val="000000"/>
                          </a:solidFill>
                          <a:effectLst/>
                          <a:latin typeface="Calibri" panose="020F0502020204030204" pitchFamily="34" charset="0"/>
                        </a:rPr>
                        <a:t>293</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13903205"/>
                  </a:ext>
                </a:extLst>
              </a:tr>
              <a:tr h="241288">
                <a:tc>
                  <a:txBody>
                    <a:bodyPr/>
                    <a:lstStyle/>
                    <a:p>
                      <a:pPr algn="l" fontAlgn="b"/>
                      <a:r>
                        <a:rPr lang="pl-PL" sz="1100" b="0" i="0" u="none" strike="noStrike">
                          <a:solidFill>
                            <a:srgbClr val="000000"/>
                          </a:solidFill>
                          <a:effectLst/>
                          <a:latin typeface="Calibri" panose="020F0502020204030204" pitchFamily="34" charset="0"/>
                        </a:rPr>
                        <a:t>Długość cyklu środków pieniężnych</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-50</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-61</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-76</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-148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-152</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-148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-240</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-247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-253</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1045705"/>
                  </a:ext>
                </a:extLst>
              </a:tr>
            </a:tbl>
          </a:graphicData>
        </a:graphic>
      </p:graphicFrame>
    </p:spTree>
    <p:extLst>
      <p:ext uri="{BB962C8B-B14F-4D97-AF65-F5344CB8AC3E}">
        <p14:creationId xmlns:p14="http://schemas.microsoft.com/office/powerpoint/2010/main" val="5769801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7317592" cy="572700"/>
          </a:xfrm>
          <a:prstGeom prst="rect">
            <a:avLst/>
          </a:prstGeom>
        </p:spPr>
        <p:txBody>
          <a:bodyPr spcFirstLastPara="1" wrap="square" lIns="91425" tIns="91425" rIns="91425" bIns="91425" anchor="t" anchorCtr="0">
            <a:noAutofit/>
          </a:bodyPr>
          <a:lstStyle/>
          <a:p>
            <a:r>
              <a:rPr lang="pl-PL" sz="2400" dirty="0">
                <a:solidFill>
                  <a:schemeClr val="accent5">
                    <a:lumMod val="75000"/>
                  </a:schemeClr>
                </a:solidFill>
                <a:latin typeface="Staatliches" panose="020B0604020202020204" charset="0"/>
              </a:rPr>
              <a:t>WSKAŹNIK OBROTU NALEŹNOŚCI, ZAPASÓW I ZOBOWIĄZAŃ</a:t>
            </a:r>
            <a:endParaRPr lang="pl-PL" sz="2400" dirty="0">
              <a:solidFill>
                <a:schemeClr val="accent5">
                  <a:lumMod val="75000"/>
                </a:schemeClr>
              </a:solidFill>
              <a:latin typeface="Staatliches" panose="020B0604020202020204" charset="0"/>
              <a:ea typeface="Source Sans Pro" panose="020B0503030403020204" pitchFamily="3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obrotu = Przychody netto/ Przeciętny stan [Należności][Zapasów][Zobowiązań]</a:t>
            </a:r>
          </a:p>
        </p:txBody>
      </p:sp>
      <p:graphicFrame>
        <p:nvGraphicFramePr>
          <p:cNvPr id="3" name="Tabela 2">
            <a:extLst>
              <a:ext uri="{FF2B5EF4-FFF2-40B4-BE49-F238E27FC236}">
                <a16:creationId xmlns:a16="http://schemas.microsoft.com/office/drawing/2014/main" id="{1B5F7E0B-4D2B-4C58-86A5-99F595AE38C1}"/>
              </a:ext>
            </a:extLst>
          </p:cNvPr>
          <p:cNvGraphicFramePr>
            <a:graphicFrameLocks noGrp="1"/>
          </p:cNvGraphicFramePr>
          <p:nvPr>
            <p:extLst>
              <p:ext uri="{D42A27DB-BD31-4B8C-83A1-F6EECF244321}">
                <p14:modId xmlns:p14="http://schemas.microsoft.com/office/powerpoint/2010/main" val="4003726599"/>
              </p:ext>
            </p:extLst>
          </p:nvPr>
        </p:nvGraphicFramePr>
        <p:xfrm>
          <a:off x="178905" y="1118979"/>
          <a:ext cx="6096551" cy="1564584"/>
        </p:xfrm>
        <a:graphic>
          <a:graphicData uri="http://schemas.openxmlformats.org/drawingml/2006/table">
            <a:tbl>
              <a:tblPr firstRow="1" firstCol="1" bandRow="1">
                <a:tableStyleId>{68D230F3-CF80-4859-8CE7-A43EE81993B5}</a:tableStyleId>
              </a:tblPr>
              <a:tblGrid>
                <a:gridCol w="3986207">
                  <a:extLst>
                    <a:ext uri="{9D8B030D-6E8A-4147-A177-3AD203B41FA5}">
                      <a16:colId xmlns:a16="http://schemas.microsoft.com/office/drawing/2014/main" val="2785891017"/>
                    </a:ext>
                  </a:extLst>
                </a:gridCol>
                <a:gridCol w="733103">
                  <a:extLst>
                    <a:ext uri="{9D8B030D-6E8A-4147-A177-3AD203B41FA5}">
                      <a16:colId xmlns:a16="http://schemas.microsoft.com/office/drawing/2014/main" val="2129130456"/>
                    </a:ext>
                  </a:extLst>
                </a:gridCol>
                <a:gridCol w="733103">
                  <a:extLst>
                    <a:ext uri="{9D8B030D-6E8A-4147-A177-3AD203B41FA5}">
                      <a16:colId xmlns:a16="http://schemas.microsoft.com/office/drawing/2014/main" val="3076763701"/>
                    </a:ext>
                  </a:extLst>
                </a:gridCol>
                <a:gridCol w="644138">
                  <a:extLst>
                    <a:ext uri="{9D8B030D-6E8A-4147-A177-3AD203B41FA5}">
                      <a16:colId xmlns:a16="http://schemas.microsoft.com/office/drawing/2014/main" val="2035137531"/>
                    </a:ext>
                  </a:extLst>
                </a:gridCol>
              </a:tblGrid>
              <a:tr h="223512">
                <a:tc>
                  <a:txBody>
                    <a:bodyPr/>
                    <a:lstStyle/>
                    <a:p>
                      <a:pPr algn="r">
                        <a:lnSpc>
                          <a:spcPct val="107000"/>
                        </a:lnSpc>
                        <a:spcAft>
                          <a:spcPts val="800"/>
                        </a:spcAft>
                      </a:pPr>
                      <a:r>
                        <a:rPr lang="pl-PL" sz="1100">
                          <a:solidFill>
                            <a:srgbClr val="000000"/>
                          </a:solidFill>
                          <a:effectLst/>
                        </a:rPr>
                        <a:t>NAZWA: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746818418"/>
                  </a:ext>
                </a:extLst>
              </a:tr>
              <a:tr h="223512">
                <a:tc>
                  <a:txBody>
                    <a:bodyPr/>
                    <a:lstStyle/>
                    <a:p>
                      <a:pPr algn="r">
                        <a:lnSpc>
                          <a:spcPct val="107000"/>
                        </a:lnSpc>
                        <a:spcAft>
                          <a:spcPts val="800"/>
                        </a:spcAft>
                      </a:pPr>
                      <a:r>
                        <a:rPr lang="pl-PL" sz="1100">
                          <a:solidFill>
                            <a:srgbClr val="000000"/>
                          </a:solidFill>
                          <a:effectLst/>
                        </a:rPr>
                        <a:t>ROK:</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792550275"/>
                  </a:ext>
                </a:extLst>
              </a:tr>
              <a:tr h="223512">
                <a:tc>
                  <a:txBody>
                    <a:bodyPr/>
                    <a:lstStyle/>
                    <a:p>
                      <a:pPr>
                        <a:lnSpc>
                          <a:spcPct val="107000"/>
                        </a:lnSpc>
                        <a:spcAft>
                          <a:spcPts val="800"/>
                        </a:spcAft>
                      </a:pPr>
                      <a:r>
                        <a:rPr lang="pl-PL" sz="1100" b="1">
                          <a:solidFill>
                            <a:srgbClr val="808080"/>
                          </a:solidFill>
                          <a:effectLst/>
                        </a:rPr>
                        <a:t>WSKAŹNIK OBROTU</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tc>
                  <a:txBody>
                    <a:bodyPr/>
                    <a:lstStyle/>
                    <a:p>
                      <a:pPr>
                        <a:lnSpc>
                          <a:spcPct val="107000"/>
                        </a:lnSpc>
                      </a:pPr>
                      <a:endParaRPr lang="pl-PL" sz="1100">
                        <a:effectLst/>
                        <a:latin typeface="Calibri" panose="020F0502020204030204" pitchFamily="34" charset="0"/>
                      </a:endParaRPr>
                    </a:p>
                  </a:txBody>
                  <a:tcPr marL="44450" marR="44450" marT="0" marB="0" anchor="b"/>
                </a:tc>
                <a:extLst>
                  <a:ext uri="{0D108BD9-81ED-4DB2-BD59-A6C34878D82A}">
                    <a16:rowId xmlns:a16="http://schemas.microsoft.com/office/drawing/2014/main" val="1606983557"/>
                  </a:ext>
                </a:extLst>
              </a:tr>
              <a:tr h="223512">
                <a:tc>
                  <a:txBody>
                    <a:bodyPr/>
                    <a:lstStyle/>
                    <a:p>
                      <a:pPr>
                        <a:lnSpc>
                          <a:spcPct val="107000"/>
                        </a:lnSpc>
                        <a:spcAft>
                          <a:spcPts val="800"/>
                        </a:spcAft>
                      </a:pPr>
                      <a:r>
                        <a:rPr lang="pl-PL" sz="1100">
                          <a:solidFill>
                            <a:srgbClr val="000000"/>
                          </a:solidFill>
                          <a:effectLst/>
                        </a:rPr>
                        <a:t>przychody netto ze sprzedży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11676100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058205398"/>
                  </a:ext>
                </a:extLst>
              </a:tr>
              <a:tr h="223512">
                <a:tc>
                  <a:txBody>
                    <a:bodyPr/>
                    <a:lstStyle/>
                    <a:p>
                      <a:pPr>
                        <a:lnSpc>
                          <a:spcPct val="107000"/>
                        </a:lnSpc>
                        <a:spcAft>
                          <a:spcPts val="800"/>
                        </a:spcAft>
                      </a:pPr>
                      <a:r>
                        <a:rPr lang="pl-PL" sz="1100">
                          <a:solidFill>
                            <a:srgbClr val="000000"/>
                          </a:solidFill>
                          <a:effectLst/>
                        </a:rPr>
                        <a:t>WO Należności</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45,110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41,286</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37,973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654938778"/>
                  </a:ext>
                </a:extLst>
              </a:tr>
              <a:tr h="223512">
                <a:tc>
                  <a:txBody>
                    <a:bodyPr/>
                    <a:lstStyle/>
                    <a:p>
                      <a:pPr>
                        <a:lnSpc>
                          <a:spcPct val="107000"/>
                        </a:lnSpc>
                        <a:spcAft>
                          <a:spcPts val="800"/>
                        </a:spcAft>
                      </a:pPr>
                      <a:r>
                        <a:rPr lang="pl-PL" sz="1100">
                          <a:solidFill>
                            <a:srgbClr val="000000"/>
                          </a:solidFill>
                          <a:effectLst/>
                        </a:rPr>
                        <a:t>WO Zapasów</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35,580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32,563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29,950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706669525"/>
                  </a:ext>
                </a:extLst>
              </a:tr>
              <a:tr h="223512">
                <a:tc>
                  <a:txBody>
                    <a:bodyPr/>
                    <a:lstStyle/>
                    <a:p>
                      <a:pPr>
                        <a:lnSpc>
                          <a:spcPct val="107000"/>
                        </a:lnSpc>
                        <a:spcAft>
                          <a:spcPts val="800"/>
                        </a:spcAft>
                      </a:pPr>
                      <a:r>
                        <a:rPr lang="pl-PL" sz="1100">
                          <a:solidFill>
                            <a:srgbClr val="000000"/>
                          </a:solidFill>
                          <a:effectLst/>
                        </a:rPr>
                        <a:t>WO Zobowiązań</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2,366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2,166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1,992</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004216775"/>
                  </a:ext>
                </a:extLst>
              </a:tr>
            </a:tbl>
          </a:graphicData>
        </a:graphic>
      </p:graphicFrame>
      <p:graphicFrame>
        <p:nvGraphicFramePr>
          <p:cNvPr id="8" name="Tabela 7">
            <a:extLst>
              <a:ext uri="{FF2B5EF4-FFF2-40B4-BE49-F238E27FC236}">
                <a16:creationId xmlns:a16="http://schemas.microsoft.com/office/drawing/2014/main" id="{D795C283-E291-46AB-8A06-0CC973135C90}"/>
              </a:ext>
            </a:extLst>
          </p:cNvPr>
          <p:cNvGraphicFramePr>
            <a:graphicFrameLocks noGrp="1"/>
          </p:cNvGraphicFramePr>
          <p:nvPr>
            <p:extLst>
              <p:ext uri="{D42A27DB-BD31-4B8C-83A1-F6EECF244321}">
                <p14:modId xmlns:p14="http://schemas.microsoft.com/office/powerpoint/2010/main" val="2317674866"/>
              </p:ext>
            </p:extLst>
          </p:nvPr>
        </p:nvGraphicFramePr>
        <p:xfrm>
          <a:off x="178905" y="2778450"/>
          <a:ext cx="8269356" cy="1883001"/>
        </p:xfrm>
        <a:graphic>
          <a:graphicData uri="http://schemas.openxmlformats.org/drawingml/2006/table">
            <a:tbl>
              <a:tblPr/>
              <a:tblGrid>
                <a:gridCol w="3333720">
                  <a:extLst>
                    <a:ext uri="{9D8B030D-6E8A-4147-A177-3AD203B41FA5}">
                      <a16:colId xmlns:a16="http://schemas.microsoft.com/office/drawing/2014/main" val="1255132285"/>
                    </a:ext>
                  </a:extLst>
                </a:gridCol>
                <a:gridCol w="649426">
                  <a:extLst>
                    <a:ext uri="{9D8B030D-6E8A-4147-A177-3AD203B41FA5}">
                      <a16:colId xmlns:a16="http://schemas.microsoft.com/office/drawing/2014/main" val="2534847648"/>
                    </a:ext>
                  </a:extLst>
                </a:gridCol>
                <a:gridCol w="649426">
                  <a:extLst>
                    <a:ext uri="{9D8B030D-6E8A-4147-A177-3AD203B41FA5}">
                      <a16:colId xmlns:a16="http://schemas.microsoft.com/office/drawing/2014/main" val="2494012265"/>
                    </a:ext>
                  </a:extLst>
                </a:gridCol>
                <a:gridCol w="649426">
                  <a:extLst>
                    <a:ext uri="{9D8B030D-6E8A-4147-A177-3AD203B41FA5}">
                      <a16:colId xmlns:a16="http://schemas.microsoft.com/office/drawing/2014/main" val="3211443587"/>
                    </a:ext>
                  </a:extLst>
                </a:gridCol>
                <a:gridCol w="497893">
                  <a:extLst>
                    <a:ext uri="{9D8B030D-6E8A-4147-A177-3AD203B41FA5}">
                      <a16:colId xmlns:a16="http://schemas.microsoft.com/office/drawing/2014/main" val="451120544"/>
                    </a:ext>
                  </a:extLst>
                </a:gridCol>
                <a:gridCol w="497893">
                  <a:extLst>
                    <a:ext uri="{9D8B030D-6E8A-4147-A177-3AD203B41FA5}">
                      <a16:colId xmlns:a16="http://schemas.microsoft.com/office/drawing/2014/main" val="2822158086"/>
                    </a:ext>
                  </a:extLst>
                </a:gridCol>
                <a:gridCol w="497893">
                  <a:extLst>
                    <a:ext uri="{9D8B030D-6E8A-4147-A177-3AD203B41FA5}">
                      <a16:colId xmlns:a16="http://schemas.microsoft.com/office/drawing/2014/main" val="2681923161"/>
                    </a:ext>
                  </a:extLst>
                </a:gridCol>
                <a:gridCol w="497893">
                  <a:extLst>
                    <a:ext uri="{9D8B030D-6E8A-4147-A177-3AD203B41FA5}">
                      <a16:colId xmlns:a16="http://schemas.microsoft.com/office/drawing/2014/main" val="3085851311"/>
                    </a:ext>
                  </a:extLst>
                </a:gridCol>
                <a:gridCol w="497893">
                  <a:extLst>
                    <a:ext uri="{9D8B030D-6E8A-4147-A177-3AD203B41FA5}">
                      <a16:colId xmlns:a16="http://schemas.microsoft.com/office/drawing/2014/main" val="713184312"/>
                    </a:ext>
                  </a:extLst>
                </a:gridCol>
                <a:gridCol w="497893">
                  <a:extLst>
                    <a:ext uri="{9D8B030D-6E8A-4147-A177-3AD203B41FA5}">
                      <a16:colId xmlns:a16="http://schemas.microsoft.com/office/drawing/2014/main" val="432849577"/>
                    </a:ext>
                  </a:extLst>
                </a:gridCol>
              </a:tblGrid>
              <a:tr h="270916">
                <a:tc>
                  <a:txBody>
                    <a:bodyPr/>
                    <a:lstStyle/>
                    <a:p>
                      <a:pPr algn="l" fontAlgn="b"/>
                      <a:endParaRPr lang="pl-PL"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9">
                  <a:txBody>
                    <a:bodyPr/>
                    <a:lstStyle/>
                    <a:p>
                      <a:pPr algn="ctr" fontAlgn="b"/>
                      <a:r>
                        <a:rPr lang="pl-PL" sz="1200" b="1" i="0" u="none" strike="noStrike">
                          <a:solidFill>
                            <a:srgbClr val="000000"/>
                          </a:solidFill>
                          <a:effectLst/>
                          <a:latin typeface="Calibri" panose="020F0502020204030204" pitchFamily="34" charset="0"/>
                        </a:rPr>
                        <a:t>KONKURENCJA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823077473"/>
                  </a:ext>
                </a:extLst>
              </a:tr>
              <a:tr h="528421">
                <a:tc>
                  <a:txBody>
                    <a:bodyPr/>
                    <a:lstStyle/>
                    <a:p>
                      <a:pPr algn="l" fontAlgn="b"/>
                      <a:endParaRPr lang="pl-PL"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b"/>
                      <a:r>
                        <a:rPr lang="pl-PL" sz="1200" b="1" i="0" u="none" strike="noStrike">
                          <a:solidFill>
                            <a:srgbClr val="000080"/>
                          </a:solidFill>
                          <a:effectLst/>
                          <a:latin typeface="Calibri" panose="020F0502020204030204" pitchFamily="34" charset="0"/>
                        </a:rPr>
                        <a:t>Telewizja Polska S.A. (Polska)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CCE4"/>
                    </a:solidFill>
                  </a:tcPr>
                </a:tc>
                <a:tc hMerge="1">
                  <a:txBody>
                    <a:bodyPr/>
                    <a:lstStyle/>
                    <a:p>
                      <a:endParaRPr lang="pl-PL"/>
                    </a:p>
                  </a:txBody>
                  <a:tcPr/>
                </a:tc>
                <a:tc hMerge="1">
                  <a:txBody>
                    <a:bodyPr/>
                    <a:lstStyle/>
                    <a:p>
                      <a:endParaRPr lang="pl-PL"/>
                    </a:p>
                  </a:txBody>
                  <a:tcPr/>
                </a:tc>
                <a:tc gridSpan="3">
                  <a:txBody>
                    <a:bodyPr/>
                    <a:lstStyle/>
                    <a:p>
                      <a:pPr algn="ctr" fontAlgn="b"/>
                      <a:r>
                        <a:rPr lang="pl-PL" sz="1200" b="1" i="0" u="none" strike="noStrike">
                          <a:solidFill>
                            <a:srgbClr val="000080"/>
                          </a:solidFill>
                          <a:effectLst/>
                          <a:latin typeface="Calibri" panose="020F0502020204030204" pitchFamily="34" charset="0"/>
                        </a:rPr>
                        <a:t>Orange Polska S.A. (Polska)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pl-PL"/>
                    </a:p>
                  </a:txBody>
                  <a:tcPr/>
                </a:tc>
                <a:tc hMerge="1">
                  <a:txBody>
                    <a:bodyPr/>
                    <a:lstStyle/>
                    <a:p>
                      <a:endParaRPr lang="pl-PL"/>
                    </a:p>
                  </a:txBody>
                  <a:tcPr/>
                </a:tc>
                <a:tc gridSpan="3">
                  <a:txBody>
                    <a:bodyPr/>
                    <a:lstStyle/>
                    <a:p>
                      <a:pPr algn="ctr" fontAlgn="b"/>
                      <a:r>
                        <a:rPr lang="pl-PL" sz="1200" b="1" i="0" u="none" strike="noStrike">
                          <a:solidFill>
                            <a:srgbClr val="000080"/>
                          </a:solidFill>
                          <a:effectLst/>
                          <a:latin typeface="Calibri" panose="020F0502020204030204" pitchFamily="34" charset="0"/>
                        </a:rPr>
                        <a:t>Play Communications S.A. (Polska)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A0C7"/>
                    </a:solidFill>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481541382"/>
                  </a:ext>
                </a:extLst>
              </a:tr>
              <a:tr h="270916">
                <a:tc>
                  <a:txBody>
                    <a:bodyPr/>
                    <a:lstStyle/>
                    <a:p>
                      <a:pPr algn="l" fontAlgn="b"/>
                      <a:r>
                        <a:rPr lang="pl-PL" sz="1200" b="1" i="0" u="none" strike="noStrike">
                          <a:solidFill>
                            <a:srgbClr val="808080"/>
                          </a:solidFill>
                          <a:effectLst/>
                          <a:latin typeface="Calibri" panose="020F0502020204030204" pitchFamily="34" charset="0"/>
                        </a:rPr>
                        <a:t>WSKAŹNIK OBROTU</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2019</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2018</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100" b="1" i="0" u="none" strike="noStrike" dirty="0">
                          <a:solidFill>
                            <a:srgbClr val="000000"/>
                          </a:solidFill>
                          <a:effectLst/>
                          <a:latin typeface="Calibri" panose="020F0502020204030204" pitchFamily="34" charset="0"/>
                        </a:rPr>
                        <a:t>2017</a:t>
                      </a:r>
                    </a:p>
                  </a:txBody>
                  <a:tcPr marL="9511" marR="9511" marT="95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9283035"/>
                  </a:ext>
                </a:extLst>
              </a:tr>
              <a:tr h="270916">
                <a:tc>
                  <a:txBody>
                    <a:bodyPr/>
                    <a:lstStyle/>
                    <a:p>
                      <a:pPr algn="l" fontAlgn="b"/>
                      <a:r>
                        <a:rPr lang="pl-PL" sz="1200" b="0" i="0" u="none" strike="noStrike">
                          <a:solidFill>
                            <a:srgbClr val="000000"/>
                          </a:solidFill>
                          <a:effectLst/>
                          <a:latin typeface="Calibri" panose="020F0502020204030204" pitchFamily="34" charset="0"/>
                        </a:rPr>
                        <a:t>WO Należności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8918,694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7264,041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5855,012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22,234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21,639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22,185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13,725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13,332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13,002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9620689"/>
                  </a:ext>
                </a:extLst>
              </a:tr>
              <a:tr h="270916">
                <a:tc>
                  <a:txBody>
                    <a:bodyPr/>
                    <a:lstStyle/>
                    <a:p>
                      <a:pPr algn="l" fontAlgn="b"/>
                      <a:r>
                        <a:rPr lang="pl-PL" sz="1200" b="0" i="0" u="none" strike="noStrike">
                          <a:solidFill>
                            <a:srgbClr val="000000"/>
                          </a:solidFill>
                          <a:effectLst/>
                          <a:latin typeface="Calibri" panose="020F0502020204030204" pitchFamily="34" charset="0"/>
                        </a:rPr>
                        <a:t>WO Zapasów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7,184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5,851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4,716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50,693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49,338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50,582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31,292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30,396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29,644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8235211"/>
                  </a:ext>
                </a:extLst>
              </a:tr>
              <a:tr h="270916">
                <a:tc>
                  <a:txBody>
                    <a:bodyPr/>
                    <a:lstStyle/>
                    <a:p>
                      <a:pPr algn="l" fontAlgn="b"/>
                      <a:r>
                        <a:rPr lang="pl-PL" sz="1200" b="0" i="0" u="none" strike="noStrike">
                          <a:solidFill>
                            <a:srgbClr val="000000"/>
                          </a:solidFill>
                          <a:effectLst/>
                          <a:latin typeface="Calibri" panose="020F0502020204030204" pitchFamily="34" charset="0"/>
                        </a:rPr>
                        <a:t>WO Zobowiązań</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3,630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2,957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2,128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2,123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1,313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a:solidFill>
                            <a:srgbClr val="000000"/>
                          </a:solidFill>
                          <a:effectLst/>
                          <a:latin typeface="Calibri" panose="020F0502020204030204" pitchFamily="34" charset="0"/>
                        </a:rPr>
                        <a:t>1,276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pl-PL" sz="1200" b="0" i="0" u="none" strike="noStrike" dirty="0">
                          <a:solidFill>
                            <a:srgbClr val="000000"/>
                          </a:solidFill>
                          <a:effectLst/>
                          <a:latin typeface="Calibri" panose="020F0502020204030204" pitchFamily="34" charset="0"/>
                        </a:rPr>
                        <a:t>1,244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886010"/>
                  </a:ext>
                </a:extLst>
              </a:tr>
            </a:tbl>
          </a:graphicData>
        </a:graphic>
      </p:graphicFrame>
    </p:spTree>
    <p:extLst>
      <p:ext uri="{BB962C8B-B14F-4D97-AF65-F5344CB8AC3E}">
        <p14:creationId xmlns:p14="http://schemas.microsoft.com/office/powerpoint/2010/main" val="37751533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descr="Cień dużej anteny radiowej"/>
          <p:cNvPicPr preferRelativeResize="0"/>
          <p:nvPr/>
        </p:nvPicPr>
        <p:blipFill>
          <a:blip r:embed="rId3"/>
          <a:srcRect l="18848" r="18848"/>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304225" y="2184600"/>
            <a:ext cx="2880900"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Charakterystyka spółki</a:t>
            </a:r>
            <a:endParaRPr sz="3200" dirty="0"/>
          </a:p>
        </p:txBody>
      </p:sp>
      <p:sp>
        <p:nvSpPr>
          <p:cNvPr id="647" name="Google Shape;647;p36"/>
          <p:cNvSpPr txBox="1">
            <a:spLocks noGrp="1"/>
          </p:cNvSpPr>
          <p:nvPr>
            <p:ph type="title" idx="2"/>
          </p:nvPr>
        </p:nvSpPr>
        <p:spPr>
          <a:xfrm>
            <a:off x="713225" y="1228509"/>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648" name="Google Shape;648;p36"/>
          <p:cNvSpPr/>
          <p:nvPr/>
        </p:nvSpPr>
        <p:spPr>
          <a:xfrm>
            <a:off x="1168075" y="2958900"/>
            <a:ext cx="966879" cy="235996"/>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Największa polska platforma satelitarna umożliwiająca obecnie dostęp do około 200 kanałów polskojęzycznych. </a:t>
            </a:r>
            <a:endParaRPr lang="en-US"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Dynamicznej</a:t>
            </a:r>
            <a:endParaRPr dirty="0"/>
          </a:p>
        </p:txBody>
      </p:sp>
      <p:sp>
        <p:nvSpPr>
          <p:cNvPr id="1593" name="Google Shape;1593;p71"/>
          <p:cNvSpPr/>
          <p:nvPr/>
        </p:nvSpPr>
        <p:spPr>
          <a:xfrm>
            <a:off x="339156" y="4364557"/>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71"/>
          <p:cNvGrpSpPr/>
          <p:nvPr/>
        </p:nvGrpSpPr>
        <p:grpSpPr>
          <a:xfrm rot="-5400000">
            <a:off x="627559" y="3662568"/>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ela 2">
            <a:extLst>
              <a:ext uri="{FF2B5EF4-FFF2-40B4-BE49-F238E27FC236}">
                <a16:creationId xmlns:a16="http://schemas.microsoft.com/office/drawing/2014/main" id="{7C6714D4-6F5A-47E8-B754-996B93D20A58}"/>
              </a:ext>
            </a:extLst>
          </p:cNvPr>
          <p:cNvGraphicFramePr>
            <a:graphicFrameLocks noGrp="1"/>
          </p:cNvGraphicFramePr>
          <p:nvPr>
            <p:extLst>
              <p:ext uri="{D42A27DB-BD31-4B8C-83A1-F6EECF244321}">
                <p14:modId xmlns:p14="http://schemas.microsoft.com/office/powerpoint/2010/main" val="3031299993"/>
              </p:ext>
            </p:extLst>
          </p:nvPr>
        </p:nvGraphicFramePr>
        <p:xfrm>
          <a:off x="186681" y="1137100"/>
          <a:ext cx="4229100" cy="2710327"/>
        </p:xfrm>
        <a:graphic>
          <a:graphicData uri="http://schemas.openxmlformats.org/drawingml/2006/table">
            <a:tbl>
              <a:tblPr firstCol="1" bandRow="1">
                <a:tableStyleId>{3B4B98B0-60AC-42C2-AFA5-B58CD77FA1E5}</a:tableStyleId>
              </a:tblPr>
              <a:tblGrid>
                <a:gridCol w="2171700">
                  <a:extLst>
                    <a:ext uri="{9D8B030D-6E8A-4147-A177-3AD203B41FA5}">
                      <a16:colId xmlns:a16="http://schemas.microsoft.com/office/drawing/2014/main" val="1603939452"/>
                    </a:ext>
                  </a:extLst>
                </a:gridCol>
                <a:gridCol w="685800">
                  <a:extLst>
                    <a:ext uri="{9D8B030D-6E8A-4147-A177-3AD203B41FA5}">
                      <a16:colId xmlns:a16="http://schemas.microsoft.com/office/drawing/2014/main" val="1699228619"/>
                    </a:ext>
                  </a:extLst>
                </a:gridCol>
                <a:gridCol w="685800">
                  <a:extLst>
                    <a:ext uri="{9D8B030D-6E8A-4147-A177-3AD203B41FA5}">
                      <a16:colId xmlns:a16="http://schemas.microsoft.com/office/drawing/2014/main" val="3231462283"/>
                    </a:ext>
                  </a:extLst>
                </a:gridCol>
                <a:gridCol w="685800">
                  <a:extLst>
                    <a:ext uri="{9D8B030D-6E8A-4147-A177-3AD203B41FA5}">
                      <a16:colId xmlns:a16="http://schemas.microsoft.com/office/drawing/2014/main" val="1346797770"/>
                    </a:ext>
                  </a:extLst>
                </a:gridCol>
              </a:tblGrid>
              <a:tr h="211579">
                <a:tc>
                  <a:txBody>
                    <a:bodyPr/>
                    <a:lstStyle/>
                    <a:p>
                      <a:pPr algn="l" fontAlgn="b"/>
                      <a:endParaRPr lang="pl-PL" sz="11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ctr"/>
                      <a:r>
                        <a:rPr lang="pl-PL" sz="1100" b="1" u="none" strike="noStrike">
                          <a:solidFill>
                            <a:srgbClr val="000080"/>
                          </a:solidFill>
                          <a:effectLst/>
                        </a:rPr>
                        <a:t>Cyfrowy Polsat S.A. (Polska)</a:t>
                      </a:r>
                      <a:endParaRPr lang="pl-PL" sz="1100" b="1" i="0" u="none" strike="noStrike">
                        <a:solidFill>
                          <a:srgbClr val="000080"/>
                        </a:solidFill>
                        <a:effectLst/>
                        <a:latin typeface="Calibri" panose="020F0502020204030204" pitchFamily="34" charset="0"/>
                      </a:endParaRPr>
                    </a:p>
                  </a:txBody>
                  <a:tcPr marL="9525" marR="9525" marT="9525"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908876765"/>
                  </a:ext>
                </a:extLst>
              </a:tr>
              <a:tr h="211579">
                <a:tc>
                  <a:txBody>
                    <a:bodyPr/>
                    <a:lstStyle/>
                    <a:p>
                      <a:pPr algn="l" fontAlgn="b"/>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2019</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2018</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2017</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6150146"/>
                  </a:ext>
                </a:extLst>
              </a:tr>
              <a:tr h="211579">
                <a:tc>
                  <a:txBody>
                    <a:bodyPr/>
                    <a:lstStyle/>
                    <a:p>
                      <a:pPr algn="l" fontAlgn="b"/>
                      <a:r>
                        <a:rPr lang="pl-PL" sz="1100" b="0" u="none" strike="noStrike">
                          <a:solidFill>
                            <a:srgbClr val="000000"/>
                          </a:solidFill>
                          <a:effectLst/>
                        </a:rPr>
                        <a:t>WWGS</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0,297</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0,273</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0,299</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6557715"/>
                  </a:ext>
                </a:extLst>
              </a:tr>
              <a:tr h="211579">
                <a:tc>
                  <a:txBody>
                    <a:bodyPr/>
                    <a:lstStyle/>
                    <a:p>
                      <a:pPr algn="l" fontAlgn="b"/>
                      <a:r>
                        <a:rPr lang="pl-PL" sz="1100" b="0" u="none" strike="noStrike">
                          <a:solidFill>
                            <a:srgbClr val="000000"/>
                          </a:solidFill>
                          <a:effectLst/>
                        </a:rPr>
                        <a:t>WWGA</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0,107</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0,095</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0,106</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6874324"/>
                  </a:ext>
                </a:extLst>
              </a:tr>
              <a:tr h="211579">
                <a:tc>
                  <a:txBody>
                    <a:bodyPr/>
                    <a:lstStyle/>
                    <a:p>
                      <a:pPr algn="l" fontAlgn="b"/>
                      <a:r>
                        <a:rPr lang="pl-PL" sz="1100" b="0" u="none" strike="noStrike">
                          <a:solidFill>
                            <a:srgbClr val="000000"/>
                          </a:solidFill>
                          <a:effectLst/>
                        </a:rPr>
                        <a:t>WWGZ</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0,828</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0,723</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0,765</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0346509"/>
                  </a:ext>
                </a:extLst>
              </a:tr>
              <a:tr h="211579">
                <a:tc>
                  <a:txBody>
                    <a:bodyPr/>
                    <a:lstStyle/>
                    <a:p>
                      <a:pPr algn="l" fontAlgn="b"/>
                      <a:r>
                        <a:rPr lang="pl-PL" sz="1100" b="0" u="none" strike="noStrike">
                          <a:solidFill>
                            <a:srgbClr val="000000"/>
                          </a:solidFill>
                          <a:effectLst/>
                        </a:rPr>
                        <a:t>Rotacja należności</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8</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9</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10</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2731276"/>
                  </a:ext>
                </a:extLst>
              </a:tr>
              <a:tr h="211579">
                <a:tc>
                  <a:txBody>
                    <a:bodyPr/>
                    <a:lstStyle/>
                    <a:p>
                      <a:pPr algn="l" fontAlgn="b"/>
                      <a:r>
                        <a:rPr lang="pl-PL" sz="1100" b="0" u="none" strike="noStrike">
                          <a:solidFill>
                            <a:srgbClr val="000000"/>
                          </a:solidFill>
                          <a:effectLst/>
                        </a:rPr>
                        <a:t>Rotacja zapasów</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10</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11</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12</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0757"/>
                  </a:ext>
                </a:extLst>
              </a:tr>
              <a:tr h="211579">
                <a:tc>
                  <a:txBody>
                    <a:bodyPr/>
                    <a:lstStyle/>
                    <a:p>
                      <a:pPr algn="l" fontAlgn="b"/>
                      <a:r>
                        <a:rPr lang="pl-PL" sz="1100" b="0" u="none" strike="noStrike">
                          <a:solidFill>
                            <a:srgbClr val="000000"/>
                          </a:solidFill>
                          <a:effectLst/>
                        </a:rPr>
                        <a:t>Rotacja zobowiązań</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154</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169</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183</a:t>
                      </a:r>
                      <a:endParaRPr lang="pl-P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3408548"/>
                  </a:ext>
                </a:extLst>
              </a:tr>
              <a:tr h="382958">
                <a:tc>
                  <a:txBody>
                    <a:bodyPr/>
                    <a:lstStyle/>
                    <a:p>
                      <a:pPr algn="l" fontAlgn="b"/>
                      <a:r>
                        <a:rPr lang="pl-PL" sz="1100" b="0" u="none" strike="noStrike">
                          <a:solidFill>
                            <a:srgbClr val="000000"/>
                          </a:solidFill>
                          <a:effectLst/>
                        </a:rPr>
                        <a:t>Długość cyklu środków pieniężnych</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-136</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-148</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-161</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7096028"/>
                  </a:ext>
                </a:extLst>
              </a:tr>
              <a:tr h="211579">
                <a:tc>
                  <a:txBody>
                    <a:bodyPr/>
                    <a:lstStyle/>
                    <a:p>
                      <a:pPr algn="l" fontAlgn="b"/>
                      <a:r>
                        <a:rPr lang="pl-PL" sz="1100" b="0" u="none" strike="noStrike">
                          <a:solidFill>
                            <a:srgbClr val="000000"/>
                          </a:solidFill>
                          <a:effectLst/>
                        </a:rPr>
                        <a:t>WO Należności</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45,110</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a:solidFill>
                            <a:srgbClr val="000000"/>
                          </a:solidFill>
                          <a:effectLst/>
                        </a:rPr>
                        <a:t>41,286</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37,973</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2957273"/>
                  </a:ext>
                </a:extLst>
              </a:tr>
              <a:tr h="211579">
                <a:tc>
                  <a:txBody>
                    <a:bodyPr/>
                    <a:lstStyle/>
                    <a:p>
                      <a:pPr algn="l" fontAlgn="b"/>
                      <a:r>
                        <a:rPr lang="pl-PL" sz="1100" b="0" u="none" strike="noStrike">
                          <a:solidFill>
                            <a:srgbClr val="000000"/>
                          </a:solidFill>
                          <a:effectLst/>
                        </a:rPr>
                        <a:t>WO Zapasów</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35,580</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32,563</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29,950</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04318"/>
                  </a:ext>
                </a:extLst>
              </a:tr>
              <a:tr h="211579">
                <a:tc>
                  <a:txBody>
                    <a:bodyPr/>
                    <a:lstStyle/>
                    <a:p>
                      <a:pPr algn="l" fontAlgn="b"/>
                      <a:r>
                        <a:rPr lang="pl-PL" sz="1100" b="0" u="none" strike="noStrike">
                          <a:solidFill>
                            <a:srgbClr val="000000"/>
                          </a:solidFill>
                          <a:effectLst/>
                        </a:rPr>
                        <a:t>WO Zobowiązań</a:t>
                      </a:r>
                      <a:endParaRPr lang="pl-P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2,366</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2,166</a:t>
                      </a:r>
                      <a:endParaRPr lang="pl-P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0" u="none" strike="noStrike" dirty="0">
                          <a:solidFill>
                            <a:srgbClr val="000000"/>
                          </a:solidFill>
                          <a:effectLst/>
                        </a:rPr>
                        <a:t>1,992</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5533092"/>
                  </a:ext>
                </a:extLst>
              </a:tr>
            </a:tbl>
          </a:graphicData>
        </a:graphic>
      </p:graphicFrame>
      <p:sp>
        <p:nvSpPr>
          <p:cNvPr id="23" name="Google Shape;1590;p71">
            <a:extLst>
              <a:ext uri="{FF2B5EF4-FFF2-40B4-BE49-F238E27FC236}">
                <a16:creationId xmlns:a16="http://schemas.microsoft.com/office/drawing/2014/main" id="{5E92E9DA-2B50-413C-A476-F7C6A0DCE6F5}"/>
              </a:ext>
            </a:extLst>
          </p:cNvPr>
          <p:cNvSpPr txBox="1">
            <a:spLocks/>
          </p:cNvSpPr>
          <p:nvPr/>
        </p:nvSpPr>
        <p:spPr>
          <a:xfrm>
            <a:off x="4572000" y="1260028"/>
            <a:ext cx="4396598" cy="35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WWGS – w okolicach 0,3 wysoka wydajność gotówkowa sprzedaży</a:t>
            </a:r>
          </a:p>
          <a:p>
            <a:pPr marL="285750" indent="-285750"/>
            <a:r>
              <a:rPr lang="pl-PL" dirty="0"/>
              <a:t>WWGA  - ok. 0,1 z wzrostem w 2019</a:t>
            </a:r>
          </a:p>
          <a:p>
            <a:pPr marL="285750" indent="-285750"/>
            <a:r>
              <a:rPr lang="pl-PL" dirty="0"/>
              <a:t>WWGZ – ok. 0,8 wysoki wskaźnik, lecz gorszy od konkurencji</a:t>
            </a:r>
          </a:p>
          <a:p>
            <a:pPr marL="285750" indent="-285750"/>
            <a:r>
              <a:rPr lang="pl-PL" dirty="0"/>
              <a:t>RN – krótki okres z tendencją spadkową w kolejnych latach</a:t>
            </a:r>
          </a:p>
          <a:p>
            <a:pPr marL="285750" indent="-285750"/>
            <a:r>
              <a:rPr lang="pl-PL" dirty="0" err="1"/>
              <a:t>RZa</a:t>
            </a:r>
            <a:r>
              <a:rPr lang="pl-PL" dirty="0"/>
              <a:t> - krótki okres z tendencją spadkową w kolejnych latach</a:t>
            </a:r>
          </a:p>
          <a:p>
            <a:pPr marL="285750" indent="-285750"/>
            <a:r>
              <a:rPr lang="pl-PL" dirty="0" err="1"/>
              <a:t>RZo</a:t>
            </a:r>
            <a:r>
              <a:rPr lang="pl-PL" dirty="0"/>
              <a:t>- długi okres, lecz z tendencją spadkową w kolejnych latach</a:t>
            </a:r>
          </a:p>
          <a:p>
            <a:pPr marL="285750" indent="-285750"/>
            <a:r>
              <a:rPr lang="pl-PL" dirty="0"/>
              <a:t>CŚP – ujemny</a:t>
            </a:r>
          </a:p>
        </p:txBody>
      </p:sp>
      <p:sp>
        <p:nvSpPr>
          <p:cNvPr id="24" name="Google Shape;1588;p71">
            <a:extLst>
              <a:ext uri="{FF2B5EF4-FFF2-40B4-BE49-F238E27FC236}">
                <a16:creationId xmlns:a16="http://schemas.microsoft.com/office/drawing/2014/main" id="{52E2D3DC-912D-4F5E-8EC1-C7AAD8219D3F}"/>
              </a:ext>
            </a:extLst>
          </p:cNvPr>
          <p:cNvSpPr txBox="1">
            <a:spLocks/>
          </p:cNvSpPr>
          <p:nvPr/>
        </p:nvSpPr>
        <p:spPr>
          <a:xfrm>
            <a:off x="2831336" y="4273331"/>
            <a:ext cx="59438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Spółka wykazuje wysoką wydajność gotówkowa , lecz ujemny cykl środków pieniężnych</a:t>
            </a:r>
          </a:p>
        </p:txBody>
      </p:sp>
    </p:spTree>
    <p:extLst>
      <p:ext uri="{BB962C8B-B14F-4D97-AF65-F5344CB8AC3E}">
        <p14:creationId xmlns:p14="http://schemas.microsoft.com/office/powerpoint/2010/main" val="71015995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Płynności finansowej</a:t>
            </a:r>
            <a:endParaRPr dirty="0"/>
          </a:p>
        </p:txBody>
      </p:sp>
      <p:grpSp>
        <p:nvGrpSpPr>
          <p:cNvPr id="1594" name="Google Shape;1594;p71"/>
          <p:cNvGrpSpPr/>
          <p:nvPr/>
        </p:nvGrpSpPr>
        <p:grpSpPr>
          <a:xfrm rot="-5400000">
            <a:off x="-530286" y="3484117"/>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815302" y="3804650"/>
            <a:ext cx="81932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Mimo momentami niższych wskaźników, analiza </a:t>
            </a:r>
            <a:r>
              <a:rPr lang="pl-PL" sz="2000" dirty="0">
                <a:solidFill>
                  <a:srgbClr val="F68100"/>
                </a:solidFill>
              </a:rPr>
              <a:t>nie ukazuje </a:t>
            </a:r>
            <a:r>
              <a:rPr lang="pl-PL" sz="2000" dirty="0"/>
              <a:t>utraty płynności Cyfrowego Polsatu, ponieważ  są one na odpowiednim poziomie Porównując do sektora, gdzieniegdzie wskaźniki wskazują na lepszą płynność niż w sektorze. </a:t>
            </a:r>
          </a:p>
        </p:txBody>
      </p:sp>
      <p:graphicFrame>
        <p:nvGraphicFramePr>
          <p:cNvPr id="3" name="Tabela 2">
            <a:extLst>
              <a:ext uri="{FF2B5EF4-FFF2-40B4-BE49-F238E27FC236}">
                <a16:creationId xmlns:a16="http://schemas.microsoft.com/office/drawing/2014/main" id="{E2E8244D-3056-4CB8-BC84-E507E2324357}"/>
              </a:ext>
            </a:extLst>
          </p:cNvPr>
          <p:cNvGraphicFramePr>
            <a:graphicFrameLocks noGrp="1"/>
          </p:cNvGraphicFramePr>
          <p:nvPr>
            <p:extLst>
              <p:ext uri="{D42A27DB-BD31-4B8C-83A1-F6EECF244321}">
                <p14:modId xmlns:p14="http://schemas.microsoft.com/office/powerpoint/2010/main" val="4256554539"/>
              </p:ext>
            </p:extLst>
          </p:nvPr>
        </p:nvGraphicFramePr>
        <p:xfrm>
          <a:off x="815302" y="900525"/>
          <a:ext cx="7608821" cy="2667000"/>
        </p:xfrm>
        <a:graphic>
          <a:graphicData uri="http://schemas.openxmlformats.org/drawingml/2006/table">
            <a:tbl>
              <a:tblPr firstRow="1" firstCol="1" bandRow="1">
                <a:tableStyleId>{3B4B98B0-60AC-42C2-AFA5-B58CD77FA1E5}</a:tableStyleId>
              </a:tblPr>
              <a:tblGrid>
                <a:gridCol w="3934289">
                  <a:extLst>
                    <a:ext uri="{9D8B030D-6E8A-4147-A177-3AD203B41FA5}">
                      <a16:colId xmlns:a16="http://schemas.microsoft.com/office/drawing/2014/main" val="1140235528"/>
                    </a:ext>
                  </a:extLst>
                </a:gridCol>
                <a:gridCol w="1280063">
                  <a:extLst>
                    <a:ext uri="{9D8B030D-6E8A-4147-A177-3AD203B41FA5}">
                      <a16:colId xmlns:a16="http://schemas.microsoft.com/office/drawing/2014/main" val="2052562071"/>
                    </a:ext>
                  </a:extLst>
                </a:gridCol>
                <a:gridCol w="1189705">
                  <a:extLst>
                    <a:ext uri="{9D8B030D-6E8A-4147-A177-3AD203B41FA5}">
                      <a16:colId xmlns:a16="http://schemas.microsoft.com/office/drawing/2014/main" val="2251146987"/>
                    </a:ext>
                  </a:extLst>
                </a:gridCol>
                <a:gridCol w="1204764">
                  <a:extLst>
                    <a:ext uri="{9D8B030D-6E8A-4147-A177-3AD203B41FA5}">
                      <a16:colId xmlns:a16="http://schemas.microsoft.com/office/drawing/2014/main" val="1350873581"/>
                    </a:ext>
                  </a:extLst>
                </a:gridCol>
              </a:tblGrid>
              <a:tr h="190500">
                <a:tc>
                  <a:txBody>
                    <a:bodyPr/>
                    <a:lstStyle/>
                    <a:p>
                      <a:pPr algn="r">
                        <a:lnSpc>
                          <a:spcPct val="107000"/>
                        </a:lnSpc>
                        <a:spcAft>
                          <a:spcPts val="800"/>
                        </a:spcAft>
                      </a:pP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912215437"/>
                  </a:ext>
                </a:extLst>
              </a:tr>
              <a:tr h="190500">
                <a:tc>
                  <a:txBody>
                    <a:bodyPr/>
                    <a:lstStyle/>
                    <a:p>
                      <a:pPr algn="l">
                        <a:lnSpc>
                          <a:spcPct val="107000"/>
                        </a:lnSpc>
                        <a:spcAft>
                          <a:spcPts val="800"/>
                        </a:spcAft>
                      </a:pPr>
                      <a:r>
                        <a:rPr lang="pl-PL" sz="1200" b="1" i="1" dirty="0">
                          <a:effectLst/>
                          <a:latin typeface="+mj-lt"/>
                          <a:ea typeface="Calibri" panose="020F0502020204030204" pitchFamily="34" charset="0"/>
                          <a:cs typeface="Arial" panose="020B0604020202020204" pitchFamily="34" charset="0"/>
                        </a:rPr>
                        <a:t>WSKAŹNIKI</a:t>
                      </a: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690641062"/>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WPB</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0,849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1,081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1,004</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07596996"/>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WPS</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0,261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0,242</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0,299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825185746"/>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WPN</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0,128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0,235</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0,301</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42497651"/>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WPZN</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0,133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927995370"/>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UKPWA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-0,027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0,013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0,001</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37410344"/>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WWGS</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0,297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0,273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0,299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560361515"/>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WWGA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0,107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0,095</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0,106</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85156367"/>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WWGZ</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0,828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0,723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0,765</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746570365"/>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Rotacja należności</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8</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10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extLst>
                  <a:ext uri="{0D108BD9-81ED-4DB2-BD59-A6C34878D82A}">
                    <a16:rowId xmlns:a16="http://schemas.microsoft.com/office/drawing/2014/main" val="3844285964"/>
                  </a:ext>
                </a:extLst>
              </a:tr>
              <a:tr h="190500">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Rotacja zapasów</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11</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12</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349270176"/>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Rotacja zobowiązań</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154</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169</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183</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chemeClr val="bg1">
                        <a:alpha val="20000"/>
                      </a:schemeClr>
                    </a:solidFill>
                  </a:tcPr>
                </a:tc>
                <a:extLst>
                  <a:ext uri="{0D108BD9-81ED-4DB2-BD59-A6C34878D82A}">
                    <a16:rowId xmlns:a16="http://schemas.microsoft.com/office/drawing/2014/main" val="2305274340"/>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Długość cyklu środków pieniężnych</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-136</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-148</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-161</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977049457"/>
                  </a:ext>
                </a:extLst>
              </a:tr>
            </a:tbl>
          </a:graphicData>
        </a:graphic>
      </p:graphicFrame>
    </p:spTree>
    <p:extLst>
      <p:ext uri="{BB962C8B-B14F-4D97-AF65-F5344CB8AC3E}">
        <p14:creationId xmlns:p14="http://schemas.microsoft.com/office/powerpoint/2010/main" val="54211337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19092" r="19092"/>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589804" y="2184593"/>
            <a:ext cx="2880900"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Analiza rentowności</a:t>
            </a:r>
            <a:endParaRPr sz="3200" dirty="0"/>
          </a:p>
        </p:txBody>
      </p:sp>
      <p:sp>
        <p:nvSpPr>
          <p:cNvPr id="647" name="Google Shape;647;p36"/>
          <p:cNvSpPr txBox="1">
            <a:spLocks noGrp="1"/>
          </p:cNvSpPr>
          <p:nvPr>
            <p:ph type="title" idx="2"/>
          </p:nvPr>
        </p:nvSpPr>
        <p:spPr>
          <a:xfrm>
            <a:off x="713225" y="1228509"/>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3</a:t>
            </a:r>
            <a:endParaRPr dirty="0"/>
          </a:p>
        </p:txBody>
      </p:sp>
      <p:sp>
        <p:nvSpPr>
          <p:cNvPr id="648" name="Google Shape;648;p36"/>
          <p:cNvSpPr/>
          <p:nvPr/>
        </p:nvSpPr>
        <p:spPr>
          <a:xfrm>
            <a:off x="1168075" y="2958900"/>
            <a:ext cx="966879" cy="235996"/>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Rentowność określa czy przedsiębiorstwo działa skutecznie.</a:t>
            </a:r>
            <a:endParaRPr lang="en-US" dirty="0"/>
          </a:p>
        </p:txBody>
      </p:sp>
    </p:spTree>
    <p:extLst>
      <p:ext uri="{BB962C8B-B14F-4D97-AF65-F5344CB8AC3E}">
        <p14:creationId xmlns:p14="http://schemas.microsoft.com/office/powerpoint/2010/main" val="377198514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w ujęciu Bezwzględnym</a:t>
            </a:r>
            <a:endParaRPr sz="3200" dirty="0"/>
          </a:p>
        </p:txBody>
      </p:sp>
      <p:sp>
        <p:nvSpPr>
          <p:cNvPr id="9" name="pole tekstowe 8">
            <a:extLst>
              <a:ext uri="{FF2B5EF4-FFF2-40B4-BE49-F238E27FC236}">
                <a16:creationId xmlns:a16="http://schemas.microsoft.com/office/drawing/2014/main" id="{78FCC2A0-5180-46D4-B81B-B61E2D8A108B}"/>
              </a:ext>
            </a:extLst>
          </p:cNvPr>
          <p:cNvSpPr txBox="1"/>
          <p:nvPr/>
        </p:nvSpPr>
        <p:spPr>
          <a:xfrm>
            <a:off x="897710" y="1290611"/>
            <a:ext cx="5781386" cy="1477328"/>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ANALIZA ZYSKU (STRATY) BRUTTO ZE SPRZEDAŻY</a:t>
            </a:r>
          </a:p>
          <a:p>
            <a:pPr marL="457200" indent="-457200">
              <a:buAutoNum type="arabicPeriod"/>
            </a:pPr>
            <a:r>
              <a:rPr lang="pl-PL" sz="2400" dirty="0">
                <a:solidFill>
                  <a:schemeClr val="accent4"/>
                </a:solidFill>
                <a:latin typeface="Staatliches" panose="020B0604020202020204" charset="0"/>
              </a:rPr>
              <a:t>ANALIZA ZYSKU (STRATY) NA SPRZEDAŻY</a:t>
            </a:r>
          </a:p>
          <a:p>
            <a:pPr marL="457200" indent="-457200">
              <a:buAutoNum type="arabicPeriod"/>
            </a:pPr>
            <a:r>
              <a:rPr lang="pl-PL" sz="2400" dirty="0">
                <a:solidFill>
                  <a:schemeClr val="accent5"/>
                </a:solidFill>
                <a:latin typeface="Staatliches" panose="020B0604020202020204" charset="0"/>
              </a:rPr>
              <a:t>ANALIZA ZYSKU (STRATY) NETTO</a:t>
            </a:r>
          </a:p>
          <a:p>
            <a:endParaRPr lang="pl-PL" sz="1800" dirty="0">
              <a:solidFill>
                <a:schemeClr val="accent5"/>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280616305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ANALIZA ZYSKU (STRATY) BRUTTO ZE SPRZEDAŻY</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Zysk (strata) brutto ze sprzedaży = przychody netto ze sprzedaży -koszty ze sprzedaży</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688249674"/>
              </p:ext>
            </p:extLst>
          </p:nvPr>
        </p:nvGraphicFramePr>
        <p:xfrm>
          <a:off x="160964" y="1091116"/>
          <a:ext cx="5086899" cy="1108520"/>
        </p:xfrm>
        <a:graphic>
          <a:graphicData uri="http://schemas.openxmlformats.org/drawingml/2006/table">
            <a:tbl>
              <a:tblPr firstRow="1" firstCol="1" bandRow="1">
                <a:tableStyleId>{D27102A9-8310-4765-A935-A1911B00CA55}</a:tableStyleId>
              </a:tblPr>
              <a:tblGrid>
                <a:gridCol w="2691566">
                  <a:extLst>
                    <a:ext uri="{9D8B030D-6E8A-4147-A177-3AD203B41FA5}">
                      <a16:colId xmlns:a16="http://schemas.microsoft.com/office/drawing/2014/main" val="3872791366"/>
                    </a:ext>
                  </a:extLst>
                </a:gridCol>
                <a:gridCol w="745435">
                  <a:extLst>
                    <a:ext uri="{9D8B030D-6E8A-4147-A177-3AD203B41FA5}">
                      <a16:colId xmlns:a16="http://schemas.microsoft.com/office/drawing/2014/main" val="3348318223"/>
                    </a:ext>
                  </a:extLst>
                </a:gridCol>
                <a:gridCol w="810358">
                  <a:extLst>
                    <a:ext uri="{9D8B030D-6E8A-4147-A177-3AD203B41FA5}">
                      <a16:colId xmlns:a16="http://schemas.microsoft.com/office/drawing/2014/main" val="1071078957"/>
                    </a:ext>
                  </a:extLst>
                </a:gridCol>
                <a:gridCol w="839540">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dirty="0">
                          <a:solidFill>
                            <a:srgbClr val="000000"/>
                          </a:solidFill>
                          <a:effectLst/>
                        </a:rPr>
                        <a:t>ANALIZA ZYSKU (STRATY) BRUTTO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algn="r">
                        <a:lnSpc>
                          <a:spcPct val="107000"/>
                        </a:lnSpc>
                        <a:spcAft>
                          <a:spcPts val="800"/>
                        </a:spcAft>
                      </a:pPr>
                      <a:r>
                        <a:rPr lang="pl-PL" sz="1100" b="1" dirty="0">
                          <a:solidFill>
                            <a:srgbClr val="000000"/>
                          </a:solidFill>
                          <a:effectLst/>
                        </a:rPr>
                        <a:t>11676100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spcAft>
                          <a:spcPts val="800"/>
                        </a:spcAft>
                      </a:pPr>
                      <a:r>
                        <a:rPr lang="pl-PL" sz="1100" dirty="0">
                          <a:solidFill>
                            <a:srgbClr val="000000"/>
                          </a:solidFill>
                          <a:effectLst/>
                        </a:rPr>
                        <a:t>przychody netto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11676100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rPr>
                        <a:t>9828600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4265117348"/>
                  </a:ext>
                </a:extLst>
              </a:tr>
              <a:tr h="190500">
                <a:tc>
                  <a:txBody>
                    <a:bodyPr/>
                    <a:lstStyle/>
                    <a:p>
                      <a:pPr>
                        <a:lnSpc>
                          <a:spcPct val="107000"/>
                        </a:lnSpc>
                        <a:spcAft>
                          <a:spcPts val="800"/>
                        </a:spcAft>
                      </a:pPr>
                      <a:r>
                        <a:rPr lang="pl-PL" sz="1100" dirty="0">
                          <a:solidFill>
                            <a:srgbClr val="000000"/>
                          </a:solidFill>
                          <a:effectLst/>
                        </a:rPr>
                        <a:t>koszty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683665637"/>
              </p:ext>
            </p:extLst>
          </p:nvPr>
        </p:nvGraphicFramePr>
        <p:xfrm>
          <a:off x="160964" y="2543261"/>
          <a:ext cx="5114696" cy="2150303"/>
        </p:xfrm>
        <a:graphic>
          <a:graphicData uri="http://schemas.openxmlformats.org/drawingml/2006/table">
            <a:tbl>
              <a:tblPr firstRow="1" firstCol="1" bandRow="1">
                <a:tableStyleId>{3B4B98B0-60AC-42C2-AFA5-B58CD77FA1E5}</a:tableStyleId>
              </a:tblPr>
              <a:tblGrid>
                <a:gridCol w="1661829">
                  <a:extLst>
                    <a:ext uri="{9D8B030D-6E8A-4147-A177-3AD203B41FA5}">
                      <a16:colId xmlns:a16="http://schemas.microsoft.com/office/drawing/2014/main" val="3518848104"/>
                    </a:ext>
                  </a:extLst>
                </a:gridCol>
                <a:gridCol w="848812">
                  <a:extLst>
                    <a:ext uri="{9D8B030D-6E8A-4147-A177-3AD203B41FA5}">
                      <a16:colId xmlns:a16="http://schemas.microsoft.com/office/drawing/2014/main" val="1276360837"/>
                    </a:ext>
                  </a:extLst>
                </a:gridCol>
                <a:gridCol w="785191">
                  <a:extLst>
                    <a:ext uri="{9D8B030D-6E8A-4147-A177-3AD203B41FA5}">
                      <a16:colId xmlns:a16="http://schemas.microsoft.com/office/drawing/2014/main" val="2361034544"/>
                    </a:ext>
                  </a:extLst>
                </a:gridCol>
                <a:gridCol w="692515">
                  <a:extLst>
                    <a:ext uri="{9D8B030D-6E8A-4147-A177-3AD203B41FA5}">
                      <a16:colId xmlns:a16="http://schemas.microsoft.com/office/drawing/2014/main" val="506927170"/>
                    </a:ext>
                  </a:extLst>
                </a:gridCol>
                <a:gridCol w="546834">
                  <a:extLst>
                    <a:ext uri="{9D8B030D-6E8A-4147-A177-3AD203B41FA5}">
                      <a16:colId xmlns:a16="http://schemas.microsoft.com/office/drawing/2014/main" val="78168633"/>
                    </a:ext>
                  </a:extLst>
                </a:gridCol>
                <a:gridCol w="579515">
                  <a:extLst>
                    <a:ext uri="{9D8B030D-6E8A-4147-A177-3AD203B41FA5}">
                      <a16:colId xmlns:a16="http://schemas.microsoft.com/office/drawing/2014/main" val="1064784745"/>
                    </a:ext>
                  </a:extLst>
                </a:gridCol>
              </a:tblGrid>
              <a:tr h="190500">
                <a:tc>
                  <a:txBody>
                    <a:bodyPr/>
                    <a:lstStyle/>
                    <a:p>
                      <a:pPr>
                        <a:lnSpc>
                          <a:spcPct val="107000"/>
                        </a:lnSpc>
                        <a:spcAft>
                          <a:spcPts val="800"/>
                        </a:spcAft>
                      </a:pPr>
                      <a:r>
                        <a:rPr lang="pl-PL" sz="1100" dirty="0">
                          <a:effectLst/>
                        </a:rPr>
                        <a:t>ANALIZA ZYSKU (STRATY) BRUTTO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2018 /2019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2017 /2018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11676100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a:effectLst/>
                        </a:rPr>
                        <a:t>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dirty="0">
                          <a:effectLst/>
                        </a:rPr>
                        <a:t>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604573018"/>
                  </a:ext>
                </a:extLst>
              </a:tr>
              <a:tr h="190500">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2707329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2205048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1777328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a:effectLst/>
                        </a:rPr>
                        <a:t>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a:effectLst/>
                        </a:rPr>
                        <a:t>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2070888"/>
                  </a:ext>
                </a:extLst>
              </a:tr>
              <a:tr h="190500">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11406000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11101000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11381000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dirty="0">
                          <a:effectLst/>
                        </a:rPr>
                        <a:t>-3%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024299356"/>
                  </a:ext>
                </a:extLst>
              </a:tr>
              <a:tr h="190500">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7040753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6839148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6669859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a:effectLst/>
                        </a:rPr>
                        <a:t>2%</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87231069"/>
                  </a:ext>
                </a:extLst>
              </a:tr>
              <a:tr h="190500">
                <a:tc>
                  <a:txBody>
                    <a:bodyPr/>
                    <a:lstStyle/>
                    <a:p>
                      <a:pPr>
                        <a:lnSpc>
                          <a:spcPct val="107000"/>
                        </a:lnSpc>
                        <a:spcAft>
                          <a:spcPts val="800"/>
                        </a:spcAft>
                      </a:pPr>
                      <a:r>
                        <a:rPr lang="pl-PL" sz="1100">
                          <a:effectLst/>
                        </a:rPr>
                        <a:t>Branża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8207545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7707824</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7414197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dirty="0">
                          <a:effectLst/>
                        </a:rPr>
                        <a:t>6%</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200" dirty="0">
                          <a:effectLst/>
                        </a:rPr>
                        <a:t>4%</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956120217"/>
                  </a:ext>
                </a:extLst>
              </a:tr>
            </a:tbl>
          </a:graphicData>
        </a:graphic>
      </p:graphicFrame>
      <p:graphicFrame>
        <p:nvGraphicFramePr>
          <p:cNvPr id="13" name="Wykres 12">
            <a:extLst>
              <a:ext uri="{FF2B5EF4-FFF2-40B4-BE49-F238E27FC236}">
                <a16:creationId xmlns:a16="http://schemas.microsoft.com/office/drawing/2014/main" id="{6A9C6ED3-5CB7-4BAD-8DF2-2C6FD3A79052}"/>
              </a:ext>
            </a:extLst>
          </p:cNvPr>
          <p:cNvGraphicFramePr/>
          <p:nvPr>
            <p:extLst>
              <p:ext uri="{D42A27DB-BD31-4B8C-83A1-F6EECF244321}">
                <p14:modId xmlns:p14="http://schemas.microsoft.com/office/powerpoint/2010/main" val="1390363204"/>
              </p:ext>
            </p:extLst>
          </p:nvPr>
        </p:nvGraphicFramePr>
        <p:xfrm>
          <a:off x="5247863" y="1091116"/>
          <a:ext cx="3896136" cy="3739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87452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619862"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bg2"/>
                </a:solidFill>
                <a:latin typeface="Staatliches" panose="020B0604020202020204" charset="0"/>
              </a:rPr>
              <a:t>ANALIZA ZYSKU (STRATY) NA SPRZEDAŻY</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Zysk (strata) na sprzedaży =zysk brutto ze sprzedaży-koszty sprzedaży – koszty ogólnego zarządu</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071189945"/>
              </p:ext>
            </p:extLst>
          </p:nvPr>
        </p:nvGraphicFramePr>
        <p:xfrm>
          <a:off x="160964" y="1091116"/>
          <a:ext cx="5086899" cy="1298258"/>
        </p:xfrm>
        <a:graphic>
          <a:graphicData uri="http://schemas.openxmlformats.org/drawingml/2006/table">
            <a:tbl>
              <a:tblPr firstRow="1" firstCol="1" bandRow="1">
                <a:tableStyleId>{3B4B98B0-60AC-42C2-AFA5-B58CD77FA1E5}</a:tableStyleId>
              </a:tblPr>
              <a:tblGrid>
                <a:gridCol w="2691566">
                  <a:extLst>
                    <a:ext uri="{9D8B030D-6E8A-4147-A177-3AD203B41FA5}">
                      <a16:colId xmlns:a16="http://schemas.microsoft.com/office/drawing/2014/main" val="3872791366"/>
                    </a:ext>
                  </a:extLst>
                </a:gridCol>
                <a:gridCol w="745435">
                  <a:extLst>
                    <a:ext uri="{9D8B030D-6E8A-4147-A177-3AD203B41FA5}">
                      <a16:colId xmlns:a16="http://schemas.microsoft.com/office/drawing/2014/main" val="3348318223"/>
                    </a:ext>
                  </a:extLst>
                </a:gridCol>
                <a:gridCol w="810358">
                  <a:extLst>
                    <a:ext uri="{9D8B030D-6E8A-4147-A177-3AD203B41FA5}">
                      <a16:colId xmlns:a16="http://schemas.microsoft.com/office/drawing/2014/main" val="1071078957"/>
                    </a:ext>
                  </a:extLst>
                </a:gridCol>
                <a:gridCol w="839540">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latin typeface="+mj-lt"/>
                        </a:rPr>
                        <a:t>NAZWA:</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latin typeface="+mj-lt"/>
                        </a:rPr>
                        <a:t>ROK:</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2019</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2018</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latin typeface="+mj-lt"/>
                        </a:rPr>
                        <a:t>2017</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dirty="0">
                          <a:solidFill>
                            <a:srgbClr val="000000"/>
                          </a:solidFill>
                          <a:effectLst/>
                          <a:latin typeface="+mj-lt"/>
                          <a:ea typeface="Times New Roman" panose="02020603050405020304" pitchFamily="18" charset="0"/>
                          <a:cs typeface="Arial" panose="020B0604020202020204" pitchFamily="34" charset="0"/>
                        </a:rPr>
                        <a:t>ANALIZA ZYSKU (STRATY) NA SPRZEDAŻY</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1" i="0" u="none" strike="noStrike" dirty="0">
                          <a:solidFill>
                            <a:srgbClr val="000000"/>
                          </a:solidFill>
                          <a:effectLst/>
                          <a:latin typeface="+mj-lt"/>
                        </a:rPr>
                        <a:t>9446400</a:t>
                      </a:r>
                    </a:p>
                  </a:txBody>
                  <a:tcPr marL="9525" marR="9525" marT="9525" marB="0" anchor="b"/>
                </a:tc>
                <a:tc>
                  <a:txBody>
                    <a:bodyPr/>
                    <a:lstStyle/>
                    <a:p>
                      <a:pPr algn="r" fontAlgn="b"/>
                      <a:r>
                        <a:rPr lang="pl-PL" sz="1100" b="1" i="0" u="none" strike="noStrike">
                          <a:solidFill>
                            <a:srgbClr val="000000"/>
                          </a:solidFill>
                          <a:effectLst/>
                          <a:latin typeface="+mj-lt"/>
                        </a:rPr>
                        <a:t>8378400</a:t>
                      </a:r>
                    </a:p>
                  </a:txBody>
                  <a:tcPr marL="9525" marR="9525" marT="9525" marB="0" anchor="b"/>
                </a:tc>
                <a:tc>
                  <a:txBody>
                    <a:bodyPr/>
                    <a:lstStyle/>
                    <a:p>
                      <a:pPr algn="r" fontAlgn="b"/>
                      <a:r>
                        <a:rPr lang="pl-PL" sz="1100" b="1" i="0" u="none" strike="noStrike" dirty="0">
                          <a:solidFill>
                            <a:srgbClr val="000000"/>
                          </a:solidFill>
                          <a:effectLst/>
                          <a:latin typeface="+mj-lt"/>
                        </a:rPr>
                        <a:t>7817000</a:t>
                      </a:r>
                    </a:p>
                  </a:txBody>
                  <a:tcPr marL="9525" marR="9525" marT="9525" marB="0" anchor="b"/>
                </a:tc>
                <a:extLst>
                  <a:ext uri="{0D108BD9-81ED-4DB2-BD59-A6C34878D82A}">
                    <a16:rowId xmlns:a16="http://schemas.microsoft.com/office/drawing/2014/main" val="2021823754"/>
                  </a:ext>
                </a:extLst>
              </a:tr>
              <a:tr h="190500">
                <a:tc>
                  <a:txBody>
                    <a:bodyPr/>
                    <a:lstStyle/>
                    <a:p>
                      <a:pPr>
                        <a:lnSpc>
                          <a:spcPct val="107000"/>
                        </a:lnSpc>
                        <a:spcAft>
                          <a:spcPts val="800"/>
                        </a:spcAft>
                      </a:pPr>
                      <a:r>
                        <a:rPr lang="pl-PL" sz="1100" dirty="0">
                          <a:solidFill>
                            <a:srgbClr val="000000"/>
                          </a:solidFill>
                          <a:effectLst/>
                          <a:latin typeface="+mj-lt"/>
                          <a:ea typeface="Times New Roman" panose="02020603050405020304" pitchFamily="18" charset="0"/>
                          <a:cs typeface="Arial" panose="020B0604020202020204" pitchFamily="34" charset="0"/>
                        </a:rPr>
                        <a:t>zysk brutto ze sprzedaży</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0" i="0" u="none" strike="noStrike">
                          <a:solidFill>
                            <a:srgbClr val="000000"/>
                          </a:solidFill>
                          <a:effectLst/>
                          <a:latin typeface="+mj-lt"/>
                        </a:rPr>
                        <a:t>11676100</a:t>
                      </a:r>
                    </a:p>
                  </a:txBody>
                  <a:tcPr marL="9525" marR="9525" marT="9525" marB="0" anchor="b"/>
                </a:tc>
                <a:tc>
                  <a:txBody>
                    <a:bodyPr/>
                    <a:lstStyle/>
                    <a:p>
                      <a:pPr algn="r" fontAlgn="b"/>
                      <a:r>
                        <a:rPr lang="pl-PL" sz="1100" b="0" i="0" u="none" strike="noStrike" dirty="0">
                          <a:solidFill>
                            <a:srgbClr val="000000"/>
                          </a:solidFill>
                          <a:effectLst/>
                          <a:latin typeface="+mj-lt"/>
                        </a:rPr>
                        <a:t>10686100</a:t>
                      </a:r>
                    </a:p>
                  </a:txBody>
                  <a:tcPr marL="9525" marR="9525" marT="9525" marB="0" anchor="b"/>
                </a:tc>
                <a:tc>
                  <a:txBody>
                    <a:bodyPr/>
                    <a:lstStyle/>
                    <a:p>
                      <a:pPr algn="r" fontAlgn="b"/>
                      <a:r>
                        <a:rPr lang="pl-PL" sz="1100" b="0" i="0" u="none" strike="noStrike" dirty="0">
                          <a:solidFill>
                            <a:srgbClr val="000000"/>
                          </a:solidFill>
                          <a:effectLst/>
                          <a:latin typeface="+mj-lt"/>
                        </a:rPr>
                        <a:t>9828600</a:t>
                      </a:r>
                    </a:p>
                  </a:txBody>
                  <a:tcPr marL="9525" marR="9525" marT="9525" marB="0" anchor="b"/>
                </a:tc>
                <a:extLst>
                  <a:ext uri="{0D108BD9-81ED-4DB2-BD59-A6C34878D82A}">
                    <a16:rowId xmlns:a16="http://schemas.microsoft.com/office/drawing/2014/main" val="4265117348"/>
                  </a:ext>
                </a:extLst>
              </a:tr>
              <a:tr h="190500">
                <a:tc>
                  <a:txBody>
                    <a:bodyPr/>
                    <a:lstStyle/>
                    <a:p>
                      <a:pPr>
                        <a:lnSpc>
                          <a:spcPct val="107000"/>
                        </a:lnSpc>
                        <a:spcAft>
                          <a:spcPts val="800"/>
                        </a:spcAft>
                      </a:pPr>
                      <a:r>
                        <a:rPr lang="pl-PL" sz="1100" dirty="0">
                          <a:solidFill>
                            <a:srgbClr val="000000"/>
                          </a:solidFill>
                          <a:effectLst/>
                          <a:latin typeface="+mj-lt"/>
                          <a:ea typeface="Times New Roman" panose="02020603050405020304" pitchFamily="18" charset="0"/>
                          <a:cs typeface="Arial" panose="020B0604020202020204" pitchFamily="34" charset="0"/>
                        </a:rPr>
                        <a:t>koszty ze sprzedaży</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extLst>
                  <a:ext uri="{0D108BD9-81ED-4DB2-BD59-A6C34878D82A}">
                    <a16:rowId xmlns:a16="http://schemas.microsoft.com/office/drawing/2014/main" val="3299703515"/>
                  </a:ext>
                </a:extLst>
              </a:tr>
              <a:tr h="190500">
                <a:tc>
                  <a:txBody>
                    <a:bodyPr/>
                    <a:lstStyle/>
                    <a:p>
                      <a:pPr>
                        <a:lnSpc>
                          <a:spcPct val="107000"/>
                        </a:lnSpc>
                        <a:spcAft>
                          <a:spcPts val="800"/>
                        </a:spcAft>
                      </a:pPr>
                      <a:r>
                        <a:rPr lang="pl-PL" sz="1100">
                          <a:solidFill>
                            <a:srgbClr val="000000"/>
                          </a:solidFill>
                          <a:effectLst/>
                          <a:latin typeface="+mj-lt"/>
                          <a:ea typeface="Times New Roman" panose="02020603050405020304" pitchFamily="18" charset="0"/>
                          <a:cs typeface="Arial" panose="020B0604020202020204" pitchFamily="34" charset="0"/>
                        </a:rPr>
                        <a:t>koszty ogólnego zarządu</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0" i="0" u="none" strike="noStrike">
                          <a:solidFill>
                            <a:srgbClr val="000000"/>
                          </a:solidFill>
                          <a:effectLst/>
                          <a:latin typeface="+mj-lt"/>
                        </a:rPr>
                        <a:t>2229700</a:t>
                      </a:r>
                    </a:p>
                  </a:txBody>
                  <a:tcPr marL="9525" marR="9525" marT="9525" marB="0" anchor="b"/>
                </a:tc>
                <a:tc>
                  <a:txBody>
                    <a:bodyPr/>
                    <a:lstStyle/>
                    <a:p>
                      <a:pPr algn="r" fontAlgn="b"/>
                      <a:r>
                        <a:rPr lang="pl-PL" sz="1100" b="0" i="0" u="none" strike="noStrike">
                          <a:solidFill>
                            <a:srgbClr val="000000"/>
                          </a:solidFill>
                          <a:effectLst/>
                          <a:latin typeface="+mj-lt"/>
                        </a:rPr>
                        <a:t>2307700</a:t>
                      </a:r>
                    </a:p>
                  </a:txBody>
                  <a:tcPr marL="9525" marR="9525" marT="9525" marB="0" anchor="b"/>
                </a:tc>
                <a:tc>
                  <a:txBody>
                    <a:bodyPr/>
                    <a:lstStyle/>
                    <a:p>
                      <a:pPr algn="r" fontAlgn="b"/>
                      <a:r>
                        <a:rPr lang="pl-PL" sz="1100" b="0" i="0" u="none" strike="noStrike" dirty="0">
                          <a:solidFill>
                            <a:srgbClr val="000000"/>
                          </a:solidFill>
                          <a:effectLst/>
                          <a:latin typeface="+mj-lt"/>
                        </a:rPr>
                        <a:t>2011600</a:t>
                      </a:r>
                    </a:p>
                  </a:txBody>
                  <a:tcPr marL="9525" marR="9525" marT="9525" marB="0" anchor="b"/>
                </a:tc>
                <a:extLst>
                  <a:ext uri="{0D108BD9-81ED-4DB2-BD59-A6C34878D82A}">
                    <a16:rowId xmlns:a16="http://schemas.microsoft.com/office/drawing/2014/main" val="4223949266"/>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354573144"/>
              </p:ext>
            </p:extLst>
          </p:nvPr>
        </p:nvGraphicFramePr>
        <p:xfrm>
          <a:off x="160964" y="2543261"/>
          <a:ext cx="5114696" cy="2146493"/>
        </p:xfrm>
        <a:graphic>
          <a:graphicData uri="http://schemas.openxmlformats.org/drawingml/2006/table">
            <a:tbl>
              <a:tblPr firstRow="1" firstCol="1" bandRow="1">
                <a:tableStyleId>{D27102A9-8310-4765-A935-A1911B00CA55}</a:tableStyleId>
              </a:tblPr>
              <a:tblGrid>
                <a:gridCol w="1661829">
                  <a:extLst>
                    <a:ext uri="{9D8B030D-6E8A-4147-A177-3AD203B41FA5}">
                      <a16:colId xmlns:a16="http://schemas.microsoft.com/office/drawing/2014/main" val="3518848104"/>
                    </a:ext>
                  </a:extLst>
                </a:gridCol>
                <a:gridCol w="741503">
                  <a:extLst>
                    <a:ext uri="{9D8B030D-6E8A-4147-A177-3AD203B41FA5}">
                      <a16:colId xmlns:a16="http://schemas.microsoft.com/office/drawing/2014/main" val="1276360837"/>
                    </a:ext>
                  </a:extLst>
                </a:gridCol>
                <a:gridCol w="775252">
                  <a:extLst>
                    <a:ext uri="{9D8B030D-6E8A-4147-A177-3AD203B41FA5}">
                      <a16:colId xmlns:a16="http://schemas.microsoft.com/office/drawing/2014/main" val="2361034544"/>
                    </a:ext>
                  </a:extLst>
                </a:gridCol>
                <a:gridCol w="809763">
                  <a:extLst>
                    <a:ext uri="{9D8B030D-6E8A-4147-A177-3AD203B41FA5}">
                      <a16:colId xmlns:a16="http://schemas.microsoft.com/office/drawing/2014/main" val="506927170"/>
                    </a:ext>
                  </a:extLst>
                </a:gridCol>
                <a:gridCol w="546834">
                  <a:extLst>
                    <a:ext uri="{9D8B030D-6E8A-4147-A177-3AD203B41FA5}">
                      <a16:colId xmlns:a16="http://schemas.microsoft.com/office/drawing/2014/main" val="78168633"/>
                    </a:ext>
                  </a:extLst>
                </a:gridCol>
                <a:gridCol w="579515">
                  <a:extLst>
                    <a:ext uri="{9D8B030D-6E8A-4147-A177-3AD203B41FA5}">
                      <a16:colId xmlns:a16="http://schemas.microsoft.com/office/drawing/2014/main" val="1064784745"/>
                    </a:ext>
                  </a:extLst>
                </a:gridCol>
              </a:tblGrid>
              <a:tr h="190500">
                <a:tc>
                  <a:txBody>
                    <a:bodyPr/>
                    <a:lstStyle/>
                    <a:p>
                      <a:pPr>
                        <a:lnSpc>
                          <a:spcPct val="107000"/>
                        </a:lnSpc>
                        <a:spcAft>
                          <a:spcPts val="800"/>
                        </a:spcAft>
                      </a:pPr>
                      <a:r>
                        <a:rPr lang="pl-PL" sz="1100" dirty="0">
                          <a:effectLst/>
                          <a:latin typeface="+mj-lt"/>
                        </a:rPr>
                        <a:t>ANALIZA ZYSKU (STRATY) BRUTTO ZE SPRZEDAŻY</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latin typeface="+mj-lt"/>
                        </a:rPr>
                        <a:t>2019</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latin typeface="+mj-lt"/>
                        </a:rPr>
                        <a:t>2018</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latin typeface="+mj-lt"/>
                        </a:rPr>
                        <a:t>2017</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latin typeface="+mj-lt"/>
                        </a:rPr>
                        <a:t>Dyn. 2018 /2019</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latin typeface="+mj-lt"/>
                        </a:rPr>
                        <a:t>Dyn. 2017 /2018</a:t>
                      </a:r>
                      <a:endParaRPr lang="pl-PL" sz="12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pPr>
                        <a:lnSpc>
                          <a:spcPct val="107000"/>
                        </a:lnSpc>
                        <a:spcAft>
                          <a:spcPts val="800"/>
                        </a:spcAft>
                      </a:pPr>
                      <a:r>
                        <a:rPr lang="pl-PL" sz="1100" dirty="0">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9446400</a:t>
                      </a:r>
                    </a:p>
                  </a:txBody>
                  <a:tcPr marL="9525" marR="9525" marT="9525" marB="0" anchor="b"/>
                </a:tc>
                <a:tc>
                  <a:txBody>
                    <a:bodyPr/>
                    <a:lstStyle/>
                    <a:p>
                      <a:pPr algn="r" fontAlgn="b"/>
                      <a:r>
                        <a:rPr lang="pl-PL" sz="1100" b="0" i="0" u="none" strike="noStrike">
                          <a:solidFill>
                            <a:srgbClr val="000000"/>
                          </a:solidFill>
                          <a:effectLst/>
                          <a:latin typeface="+mj-lt"/>
                        </a:rPr>
                        <a:t>8378400</a:t>
                      </a:r>
                    </a:p>
                  </a:txBody>
                  <a:tcPr marL="9525" marR="9525" marT="9525" marB="0" anchor="b"/>
                </a:tc>
                <a:tc>
                  <a:txBody>
                    <a:bodyPr/>
                    <a:lstStyle/>
                    <a:p>
                      <a:pPr algn="r" fontAlgn="b"/>
                      <a:r>
                        <a:rPr lang="pl-PL" sz="1100" b="0" i="0" u="none" strike="noStrike">
                          <a:solidFill>
                            <a:srgbClr val="000000"/>
                          </a:solidFill>
                          <a:effectLst/>
                          <a:latin typeface="+mj-lt"/>
                        </a:rPr>
                        <a:t>7817000</a:t>
                      </a:r>
                    </a:p>
                  </a:txBody>
                  <a:tcPr marL="9525" marR="9525" marT="9525" marB="0" anchor="b"/>
                </a:tc>
                <a:tc>
                  <a:txBody>
                    <a:bodyPr/>
                    <a:lstStyle/>
                    <a:p>
                      <a:pPr algn="r" fontAlgn="b"/>
                      <a:r>
                        <a:rPr lang="pl-PL" sz="1100" b="0" i="0" u="none" strike="noStrike">
                          <a:solidFill>
                            <a:srgbClr val="000000"/>
                          </a:solidFill>
                          <a:effectLst/>
                          <a:latin typeface="+mj-lt"/>
                        </a:rPr>
                        <a:t>11%</a:t>
                      </a:r>
                    </a:p>
                  </a:txBody>
                  <a:tcPr marL="9525" marR="9525" marT="9525" marB="0" anchor="b"/>
                </a:tc>
                <a:tc>
                  <a:txBody>
                    <a:bodyPr/>
                    <a:lstStyle/>
                    <a:p>
                      <a:pPr algn="r" fontAlgn="b"/>
                      <a:r>
                        <a:rPr lang="pl-PL" sz="1100" b="0" i="0" u="none" strike="noStrike">
                          <a:solidFill>
                            <a:srgbClr val="000000"/>
                          </a:solidFill>
                          <a:effectLst/>
                          <a:latin typeface="+mj-lt"/>
                        </a:rPr>
                        <a:t>7%</a:t>
                      </a:r>
                    </a:p>
                  </a:txBody>
                  <a:tcPr marL="9525" marR="9525" marT="9525" marB="0" anchor="b"/>
                </a:tc>
                <a:extLst>
                  <a:ext uri="{0D108BD9-81ED-4DB2-BD59-A6C34878D82A}">
                    <a16:rowId xmlns:a16="http://schemas.microsoft.com/office/drawing/2014/main" val="1604573018"/>
                  </a:ext>
                </a:extLst>
              </a:tr>
              <a:tr h="190500">
                <a:tc>
                  <a:txBody>
                    <a:bodyPr/>
                    <a:lstStyle/>
                    <a:p>
                      <a:pPr>
                        <a:lnSpc>
                          <a:spcPct val="107000"/>
                        </a:lnSpc>
                        <a:spcAft>
                          <a:spcPts val="800"/>
                        </a:spcAft>
                      </a:pPr>
                      <a:r>
                        <a:rPr lang="pl-PL" sz="1100">
                          <a:effectLst/>
                          <a:latin typeface="+mj-lt"/>
                        </a:rPr>
                        <a:t>Telewizja Polska S.A. (Polska)</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2707329</a:t>
                      </a:r>
                    </a:p>
                  </a:txBody>
                  <a:tcPr marL="9525" marR="9525" marT="9525" marB="0" anchor="b"/>
                </a:tc>
                <a:tc>
                  <a:txBody>
                    <a:bodyPr/>
                    <a:lstStyle/>
                    <a:p>
                      <a:pPr algn="r" fontAlgn="b"/>
                      <a:r>
                        <a:rPr lang="pl-PL" sz="1100" b="0" i="0" u="none" strike="noStrike">
                          <a:solidFill>
                            <a:srgbClr val="000000"/>
                          </a:solidFill>
                          <a:effectLst/>
                          <a:latin typeface="+mj-lt"/>
                        </a:rPr>
                        <a:t>2205048</a:t>
                      </a:r>
                    </a:p>
                  </a:txBody>
                  <a:tcPr marL="9525" marR="9525" marT="9525" marB="0" anchor="b"/>
                </a:tc>
                <a:tc>
                  <a:txBody>
                    <a:bodyPr/>
                    <a:lstStyle/>
                    <a:p>
                      <a:pPr algn="r" fontAlgn="b"/>
                      <a:r>
                        <a:rPr lang="pl-PL" sz="1100" b="0" i="0" u="none" strike="noStrike">
                          <a:solidFill>
                            <a:srgbClr val="000000"/>
                          </a:solidFill>
                          <a:effectLst/>
                          <a:latin typeface="+mj-lt"/>
                        </a:rPr>
                        <a:t>1777328</a:t>
                      </a:r>
                    </a:p>
                  </a:txBody>
                  <a:tcPr marL="9525" marR="9525" marT="9525" marB="0" anchor="b"/>
                </a:tc>
                <a:tc>
                  <a:txBody>
                    <a:bodyPr/>
                    <a:lstStyle/>
                    <a:p>
                      <a:pPr algn="r" fontAlgn="b"/>
                      <a:r>
                        <a:rPr lang="pl-PL" sz="1100" b="0" i="0" u="none" strike="noStrike">
                          <a:solidFill>
                            <a:srgbClr val="000000"/>
                          </a:solidFill>
                          <a:effectLst/>
                          <a:latin typeface="+mj-lt"/>
                        </a:rPr>
                        <a:t>19%</a:t>
                      </a:r>
                    </a:p>
                  </a:txBody>
                  <a:tcPr marL="9525" marR="9525" marT="9525" marB="0" anchor="b"/>
                </a:tc>
                <a:tc>
                  <a:txBody>
                    <a:bodyPr/>
                    <a:lstStyle/>
                    <a:p>
                      <a:pPr algn="r" fontAlgn="b"/>
                      <a:r>
                        <a:rPr lang="pl-PL" sz="1100" b="0" i="0" u="none" strike="noStrike">
                          <a:solidFill>
                            <a:srgbClr val="000000"/>
                          </a:solidFill>
                          <a:effectLst/>
                          <a:latin typeface="+mj-lt"/>
                        </a:rPr>
                        <a:t>19%</a:t>
                      </a:r>
                    </a:p>
                  </a:txBody>
                  <a:tcPr marL="9525" marR="9525" marT="9525" marB="0" anchor="b"/>
                </a:tc>
                <a:extLst>
                  <a:ext uri="{0D108BD9-81ED-4DB2-BD59-A6C34878D82A}">
                    <a16:rowId xmlns:a16="http://schemas.microsoft.com/office/drawing/2014/main" val="3472070888"/>
                  </a:ext>
                </a:extLst>
              </a:tr>
              <a:tr h="190500">
                <a:tc>
                  <a:txBody>
                    <a:bodyPr/>
                    <a:lstStyle/>
                    <a:p>
                      <a:pPr>
                        <a:lnSpc>
                          <a:spcPct val="107000"/>
                        </a:lnSpc>
                        <a:spcAft>
                          <a:spcPts val="800"/>
                        </a:spcAft>
                      </a:pPr>
                      <a:r>
                        <a:rPr lang="pl-PL" sz="1100">
                          <a:effectLst/>
                          <a:latin typeface="+mj-lt"/>
                        </a:rPr>
                        <a:t>Orange Polska S.A. (Polska)</a:t>
                      </a:r>
                      <a:endParaRPr lang="pl-PL" sz="120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8658000</a:t>
                      </a:r>
                    </a:p>
                  </a:txBody>
                  <a:tcPr marL="9525" marR="9525" marT="9525" marB="0" anchor="b"/>
                </a:tc>
                <a:tc>
                  <a:txBody>
                    <a:bodyPr/>
                    <a:lstStyle/>
                    <a:p>
                      <a:pPr algn="r" fontAlgn="b"/>
                      <a:r>
                        <a:rPr lang="pl-PL" sz="1100" b="0" i="0" u="none" strike="noStrike">
                          <a:solidFill>
                            <a:srgbClr val="000000"/>
                          </a:solidFill>
                          <a:effectLst/>
                          <a:latin typeface="+mj-lt"/>
                        </a:rPr>
                        <a:t>11101000</a:t>
                      </a:r>
                    </a:p>
                  </a:txBody>
                  <a:tcPr marL="9525" marR="9525" marT="9525" marB="0" anchor="b"/>
                </a:tc>
                <a:tc>
                  <a:txBody>
                    <a:bodyPr/>
                    <a:lstStyle/>
                    <a:p>
                      <a:pPr algn="r" fontAlgn="b"/>
                      <a:r>
                        <a:rPr lang="pl-PL" sz="1100" b="0" i="0" u="none" strike="noStrike">
                          <a:solidFill>
                            <a:srgbClr val="000000"/>
                          </a:solidFill>
                          <a:effectLst/>
                          <a:latin typeface="+mj-lt"/>
                        </a:rPr>
                        <a:t>8809000</a:t>
                      </a:r>
                    </a:p>
                  </a:txBody>
                  <a:tcPr marL="9525" marR="9525" marT="9525" marB="0" anchor="b"/>
                </a:tc>
                <a:tc>
                  <a:txBody>
                    <a:bodyPr/>
                    <a:lstStyle/>
                    <a:p>
                      <a:pPr algn="r" fontAlgn="b"/>
                      <a:r>
                        <a:rPr lang="pl-PL" sz="1100" b="0" i="0" u="none" strike="noStrike">
                          <a:solidFill>
                            <a:srgbClr val="000000"/>
                          </a:solidFill>
                          <a:effectLst/>
                          <a:latin typeface="+mj-lt"/>
                        </a:rPr>
                        <a:t>-28%</a:t>
                      </a:r>
                    </a:p>
                  </a:txBody>
                  <a:tcPr marL="9525" marR="9525" marT="9525" marB="0" anchor="b"/>
                </a:tc>
                <a:tc>
                  <a:txBody>
                    <a:bodyPr/>
                    <a:lstStyle/>
                    <a:p>
                      <a:pPr algn="r" fontAlgn="b"/>
                      <a:r>
                        <a:rPr lang="pl-PL" sz="1100" b="0" i="0" u="none" strike="noStrike">
                          <a:solidFill>
                            <a:srgbClr val="000000"/>
                          </a:solidFill>
                          <a:effectLst/>
                          <a:latin typeface="+mj-lt"/>
                        </a:rPr>
                        <a:t>21%</a:t>
                      </a:r>
                    </a:p>
                  </a:txBody>
                  <a:tcPr marL="9525" marR="9525" marT="9525" marB="0" anchor="b"/>
                </a:tc>
                <a:extLst>
                  <a:ext uri="{0D108BD9-81ED-4DB2-BD59-A6C34878D82A}">
                    <a16:rowId xmlns:a16="http://schemas.microsoft.com/office/drawing/2014/main" val="2024299356"/>
                  </a:ext>
                </a:extLst>
              </a:tr>
              <a:tr h="190500">
                <a:tc>
                  <a:txBody>
                    <a:bodyPr/>
                    <a:lstStyle/>
                    <a:p>
                      <a:pPr>
                        <a:lnSpc>
                          <a:spcPct val="107000"/>
                        </a:lnSpc>
                        <a:spcAft>
                          <a:spcPts val="800"/>
                        </a:spcAft>
                      </a:pPr>
                      <a:r>
                        <a:rPr lang="en-GB" sz="1100">
                          <a:effectLst/>
                          <a:latin typeface="+mj-lt"/>
                        </a:rPr>
                        <a:t>Play Communications S.A. (Polska)</a:t>
                      </a:r>
                      <a:endParaRPr lang="pl-PL" sz="120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6134489</a:t>
                      </a:r>
                    </a:p>
                  </a:txBody>
                  <a:tcPr marL="9525" marR="9525" marT="9525" marB="0" anchor="b"/>
                </a:tc>
                <a:tc>
                  <a:txBody>
                    <a:bodyPr/>
                    <a:lstStyle/>
                    <a:p>
                      <a:pPr algn="r" fontAlgn="b"/>
                      <a:r>
                        <a:rPr lang="pl-PL" sz="1100" b="0" i="0" u="none" strike="noStrike">
                          <a:solidFill>
                            <a:srgbClr val="000000"/>
                          </a:solidFill>
                          <a:effectLst/>
                          <a:latin typeface="+mj-lt"/>
                        </a:rPr>
                        <a:t>6049858</a:t>
                      </a:r>
                    </a:p>
                  </a:txBody>
                  <a:tcPr marL="9525" marR="9525" marT="9525" marB="0" anchor="b"/>
                </a:tc>
                <a:tc>
                  <a:txBody>
                    <a:bodyPr/>
                    <a:lstStyle/>
                    <a:p>
                      <a:pPr algn="r" fontAlgn="b"/>
                      <a:r>
                        <a:rPr lang="pl-PL" sz="1100" b="0" i="0" u="none" strike="noStrike">
                          <a:solidFill>
                            <a:srgbClr val="000000"/>
                          </a:solidFill>
                          <a:effectLst/>
                          <a:latin typeface="+mj-lt"/>
                        </a:rPr>
                        <a:t>5872603</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tc>
                  <a:txBody>
                    <a:bodyPr/>
                    <a:lstStyle/>
                    <a:p>
                      <a:pPr algn="r" fontAlgn="b"/>
                      <a:r>
                        <a:rPr lang="pl-PL" sz="1100" b="0" i="0" u="none" strike="noStrike">
                          <a:solidFill>
                            <a:srgbClr val="000000"/>
                          </a:solidFill>
                          <a:effectLst/>
                          <a:latin typeface="+mj-lt"/>
                        </a:rPr>
                        <a:t>3%</a:t>
                      </a:r>
                    </a:p>
                  </a:txBody>
                  <a:tcPr marL="9525" marR="9525" marT="9525" marB="0" anchor="b"/>
                </a:tc>
                <a:extLst>
                  <a:ext uri="{0D108BD9-81ED-4DB2-BD59-A6C34878D82A}">
                    <a16:rowId xmlns:a16="http://schemas.microsoft.com/office/drawing/2014/main" val="1387231069"/>
                  </a:ext>
                </a:extLst>
              </a:tr>
              <a:tr h="190500">
                <a:tc>
                  <a:txBody>
                    <a:bodyPr/>
                    <a:lstStyle/>
                    <a:p>
                      <a:pPr>
                        <a:lnSpc>
                          <a:spcPct val="107000"/>
                        </a:lnSpc>
                        <a:spcAft>
                          <a:spcPts val="800"/>
                        </a:spcAft>
                      </a:pPr>
                      <a:r>
                        <a:rPr lang="pl-PL" sz="1100">
                          <a:effectLst/>
                          <a:latin typeface="+mj-lt"/>
                        </a:rPr>
                        <a:t>Branża</a:t>
                      </a:r>
                      <a:endParaRPr lang="pl-PL" sz="120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6736554</a:t>
                      </a:r>
                    </a:p>
                  </a:txBody>
                  <a:tcPr marL="9525" marR="9525" marT="9525" marB="0" anchor="b"/>
                </a:tc>
                <a:tc>
                  <a:txBody>
                    <a:bodyPr/>
                    <a:lstStyle/>
                    <a:p>
                      <a:pPr algn="r" fontAlgn="b"/>
                      <a:r>
                        <a:rPr lang="pl-PL" sz="1100" b="0" i="0" u="none" strike="noStrike">
                          <a:solidFill>
                            <a:srgbClr val="000000"/>
                          </a:solidFill>
                          <a:effectLst/>
                          <a:latin typeface="+mj-lt"/>
                        </a:rPr>
                        <a:t>6933576</a:t>
                      </a:r>
                    </a:p>
                  </a:txBody>
                  <a:tcPr marL="9525" marR="9525" marT="9525" marB="0" anchor="b"/>
                </a:tc>
                <a:tc>
                  <a:txBody>
                    <a:bodyPr/>
                    <a:lstStyle/>
                    <a:p>
                      <a:pPr algn="r" fontAlgn="b"/>
                      <a:r>
                        <a:rPr lang="pl-PL" sz="1100" b="0" i="0" u="none" strike="noStrike">
                          <a:solidFill>
                            <a:srgbClr val="000000"/>
                          </a:solidFill>
                          <a:effectLst/>
                          <a:latin typeface="+mj-lt"/>
                        </a:rPr>
                        <a:t>6068983</a:t>
                      </a:r>
                    </a:p>
                  </a:txBody>
                  <a:tcPr marL="9525" marR="9525" marT="9525" marB="0" anchor="b"/>
                </a:tc>
                <a:tc>
                  <a:txBody>
                    <a:bodyPr/>
                    <a:lstStyle/>
                    <a:p>
                      <a:pPr algn="r" fontAlgn="b"/>
                      <a:r>
                        <a:rPr lang="pl-PL" sz="1100" b="0" i="0" u="none" strike="noStrike">
                          <a:solidFill>
                            <a:srgbClr val="000000"/>
                          </a:solidFill>
                          <a:effectLst/>
                          <a:latin typeface="+mj-lt"/>
                        </a:rPr>
                        <a:t>-3%</a:t>
                      </a:r>
                    </a:p>
                  </a:txBody>
                  <a:tcPr marL="9525" marR="9525" marT="9525" marB="0" anchor="b"/>
                </a:tc>
                <a:tc>
                  <a:txBody>
                    <a:bodyPr/>
                    <a:lstStyle/>
                    <a:p>
                      <a:pPr algn="r" fontAlgn="b"/>
                      <a:r>
                        <a:rPr lang="pl-PL" sz="1100" b="0" i="0" u="none" strike="noStrike" dirty="0">
                          <a:solidFill>
                            <a:srgbClr val="000000"/>
                          </a:solidFill>
                          <a:effectLst/>
                          <a:latin typeface="+mj-lt"/>
                        </a:rPr>
                        <a:t>12%</a:t>
                      </a:r>
                    </a:p>
                  </a:txBody>
                  <a:tcPr marL="9525" marR="9525" marT="9525" marB="0" anchor="b"/>
                </a:tc>
                <a:extLst>
                  <a:ext uri="{0D108BD9-81ED-4DB2-BD59-A6C34878D82A}">
                    <a16:rowId xmlns:a16="http://schemas.microsoft.com/office/drawing/2014/main" val="2956120217"/>
                  </a:ext>
                </a:extLst>
              </a:tr>
            </a:tbl>
          </a:graphicData>
        </a:graphic>
      </p:graphicFrame>
      <p:graphicFrame>
        <p:nvGraphicFramePr>
          <p:cNvPr id="12" name="Wykres 11">
            <a:extLst>
              <a:ext uri="{FF2B5EF4-FFF2-40B4-BE49-F238E27FC236}">
                <a16:creationId xmlns:a16="http://schemas.microsoft.com/office/drawing/2014/main" id="{46596DC8-5507-4A8B-9E8C-34F3637C606A}"/>
              </a:ext>
            </a:extLst>
          </p:cNvPr>
          <p:cNvGraphicFramePr/>
          <p:nvPr>
            <p:extLst>
              <p:ext uri="{D42A27DB-BD31-4B8C-83A1-F6EECF244321}">
                <p14:modId xmlns:p14="http://schemas.microsoft.com/office/powerpoint/2010/main" val="1825977983"/>
              </p:ext>
            </p:extLst>
          </p:nvPr>
        </p:nvGraphicFramePr>
        <p:xfrm>
          <a:off x="5237119" y="1024092"/>
          <a:ext cx="4026151" cy="3665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044549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2"/>
                </a:solidFill>
                <a:latin typeface="Staatliches" panose="020B0604020202020204" charset="0"/>
              </a:rPr>
              <a:t>ANALIZA ZYSKU (STRATY) NETTO</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695376507"/>
              </p:ext>
            </p:extLst>
          </p:nvPr>
        </p:nvGraphicFramePr>
        <p:xfrm>
          <a:off x="160964" y="805366"/>
          <a:ext cx="5086899" cy="571500"/>
        </p:xfrm>
        <a:graphic>
          <a:graphicData uri="http://schemas.openxmlformats.org/drawingml/2006/table">
            <a:tbl>
              <a:tblPr firstRow="1" firstCol="1" bandRow="1">
                <a:tableStyleId>{5FD0F851-EC5A-4D38-B0AD-8093EC10F338}</a:tableStyleId>
              </a:tblPr>
              <a:tblGrid>
                <a:gridCol w="2691566">
                  <a:extLst>
                    <a:ext uri="{9D8B030D-6E8A-4147-A177-3AD203B41FA5}">
                      <a16:colId xmlns:a16="http://schemas.microsoft.com/office/drawing/2014/main" val="3872791366"/>
                    </a:ext>
                  </a:extLst>
                </a:gridCol>
                <a:gridCol w="745435">
                  <a:extLst>
                    <a:ext uri="{9D8B030D-6E8A-4147-A177-3AD203B41FA5}">
                      <a16:colId xmlns:a16="http://schemas.microsoft.com/office/drawing/2014/main" val="3348318223"/>
                    </a:ext>
                  </a:extLst>
                </a:gridCol>
                <a:gridCol w="810358">
                  <a:extLst>
                    <a:ext uri="{9D8B030D-6E8A-4147-A177-3AD203B41FA5}">
                      <a16:colId xmlns:a16="http://schemas.microsoft.com/office/drawing/2014/main" val="1071078957"/>
                    </a:ext>
                  </a:extLst>
                </a:gridCol>
                <a:gridCol w="839540">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dirty="0">
                          <a:solidFill>
                            <a:srgbClr val="000000"/>
                          </a:solidFill>
                          <a:effectLst/>
                        </a:rPr>
                        <a:t>ANALIZA ZYSKU (STRATY) NETTO</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algn="r">
                        <a:lnSpc>
                          <a:spcPct val="107000"/>
                        </a:lnSpc>
                        <a:spcAft>
                          <a:spcPts val="800"/>
                        </a:spcAft>
                      </a:pPr>
                      <a:r>
                        <a:rPr lang="pl-PL" sz="1200" b="1" i="0" u="none" strike="noStrike" cap="none" dirty="0">
                          <a:solidFill>
                            <a:srgbClr val="000000"/>
                          </a:solidFill>
                          <a:effectLst/>
                          <a:latin typeface="+mn-lt"/>
                          <a:ea typeface="+mn-ea"/>
                          <a:cs typeface="+mn-cs"/>
                          <a:sym typeface="Arial"/>
                        </a:rPr>
                        <a:t>1114600</a:t>
                      </a:r>
                    </a:p>
                  </a:txBody>
                  <a:tcPr marL="44450" marR="44450" marT="0" marB="0" anchor="b"/>
                </a:tc>
                <a:tc>
                  <a:txBody>
                    <a:bodyPr/>
                    <a:lstStyle/>
                    <a:p>
                      <a:pPr algn="r">
                        <a:lnSpc>
                          <a:spcPct val="107000"/>
                        </a:lnSpc>
                        <a:spcAft>
                          <a:spcPts val="800"/>
                        </a:spcAft>
                      </a:pPr>
                      <a:r>
                        <a:rPr lang="pl-PL" sz="1200" b="1" i="0" u="none" strike="noStrike" cap="none" dirty="0">
                          <a:solidFill>
                            <a:srgbClr val="000000"/>
                          </a:solidFill>
                          <a:effectLst/>
                          <a:latin typeface="+mn-lt"/>
                          <a:ea typeface="+mn-ea"/>
                          <a:cs typeface="+mn-cs"/>
                          <a:sym typeface="Arial"/>
                        </a:rPr>
                        <a:t>816100</a:t>
                      </a:r>
                    </a:p>
                  </a:txBody>
                  <a:tcPr marL="44450" marR="44450" marT="0" marB="0" anchor="b"/>
                </a:tc>
                <a:tc>
                  <a:txBody>
                    <a:bodyPr/>
                    <a:lstStyle/>
                    <a:p>
                      <a:pPr algn="r">
                        <a:lnSpc>
                          <a:spcPct val="107000"/>
                        </a:lnSpc>
                        <a:spcAft>
                          <a:spcPts val="800"/>
                        </a:spcAft>
                      </a:pPr>
                      <a:r>
                        <a:rPr lang="pl-PL" sz="1200" b="1" i="0" u="none" strike="noStrike" cap="none" dirty="0">
                          <a:solidFill>
                            <a:srgbClr val="000000"/>
                          </a:solidFill>
                          <a:effectLst/>
                          <a:latin typeface="+mn-lt"/>
                          <a:ea typeface="+mn-ea"/>
                          <a:cs typeface="+mn-cs"/>
                          <a:sym typeface="Arial"/>
                        </a:rPr>
                        <a:t>945200</a:t>
                      </a:r>
                    </a:p>
                  </a:txBody>
                  <a:tcPr marL="44450" marR="44450" marT="0" marB="0" anchor="b"/>
                </a:tc>
                <a:extLst>
                  <a:ext uri="{0D108BD9-81ED-4DB2-BD59-A6C34878D82A}">
                    <a16:rowId xmlns:a16="http://schemas.microsoft.com/office/drawing/2014/main" val="2021823754"/>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2821453690"/>
              </p:ext>
            </p:extLst>
          </p:nvPr>
        </p:nvGraphicFramePr>
        <p:xfrm>
          <a:off x="133167" y="1918548"/>
          <a:ext cx="5114696" cy="2962466"/>
        </p:xfrm>
        <a:graphic>
          <a:graphicData uri="http://schemas.openxmlformats.org/drawingml/2006/table">
            <a:tbl>
              <a:tblPr firstRow="1" firstCol="1" bandRow="1">
                <a:tableStyleId>{5FD0F851-EC5A-4D38-B0AD-8093EC10F338}</a:tableStyleId>
              </a:tblPr>
              <a:tblGrid>
                <a:gridCol w="1806984">
                  <a:extLst>
                    <a:ext uri="{9D8B030D-6E8A-4147-A177-3AD203B41FA5}">
                      <a16:colId xmlns:a16="http://schemas.microsoft.com/office/drawing/2014/main" val="3518848104"/>
                    </a:ext>
                  </a:extLst>
                </a:gridCol>
                <a:gridCol w="805069">
                  <a:extLst>
                    <a:ext uri="{9D8B030D-6E8A-4147-A177-3AD203B41FA5}">
                      <a16:colId xmlns:a16="http://schemas.microsoft.com/office/drawing/2014/main" val="1276360837"/>
                    </a:ext>
                  </a:extLst>
                </a:gridCol>
                <a:gridCol w="735496">
                  <a:extLst>
                    <a:ext uri="{9D8B030D-6E8A-4147-A177-3AD203B41FA5}">
                      <a16:colId xmlns:a16="http://schemas.microsoft.com/office/drawing/2014/main" val="2361034544"/>
                    </a:ext>
                  </a:extLst>
                </a:gridCol>
                <a:gridCol w="655983">
                  <a:extLst>
                    <a:ext uri="{9D8B030D-6E8A-4147-A177-3AD203B41FA5}">
                      <a16:colId xmlns:a16="http://schemas.microsoft.com/office/drawing/2014/main" val="506927170"/>
                    </a:ext>
                  </a:extLst>
                </a:gridCol>
                <a:gridCol w="531649">
                  <a:extLst>
                    <a:ext uri="{9D8B030D-6E8A-4147-A177-3AD203B41FA5}">
                      <a16:colId xmlns:a16="http://schemas.microsoft.com/office/drawing/2014/main" val="78168633"/>
                    </a:ext>
                  </a:extLst>
                </a:gridCol>
                <a:gridCol w="579515">
                  <a:extLst>
                    <a:ext uri="{9D8B030D-6E8A-4147-A177-3AD203B41FA5}">
                      <a16:colId xmlns:a16="http://schemas.microsoft.com/office/drawing/2014/main" val="1064784745"/>
                    </a:ext>
                  </a:extLst>
                </a:gridCol>
              </a:tblGrid>
              <a:tr h="638103">
                <a:tc>
                  <a:txBody>
                    <a:bodyPr/>
                    <a:lstStyle/>
                    <a:p>
                      <a:pPr>
                        <a:lnSpc>
                          <a:spcPct val="107000"/>
                        </a:lnSpc>
                        <a:spcAft>
                          <a:spcPts val="800"/>
                        </a:spcAft>
                      </a:pPr>
                      <a:r>
                        <a:rPr lang="pl-PL" sz="1100" dirty="0">
                          <a:effectLst/>
                        </a:rPr>
                        <a:t>ANALIZA ZYSKU (STRATY) BRUTTO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2018 /2019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2017 /2018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385405">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1114600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816100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945200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27%</a:t>
                      </a: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-16%</a:t>
                      </a:r>
                    </a:p>
                  </a:txBody>
                  <a:tcPr marL="68580" marR="68580" marT="0" marB="0"/>
                </a:tc>
                <a:extLst>
                  <a:ext uri="{0D108BD9-81ED-4DB2-BD59-A6C34878D82A}">
                    <a16:rowId xmlns:a16="http://schemas.microsoft.com/office/drawing/2014/main" val="1604573018"/>
                  </a:ext>
                </a:extLst>
              </a:tr>
              <a:tr h="385405">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89071</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3492</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563</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96%</a:t>
                      </a: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84%</a:t>
                      </a:r>
                    </a:p>
                  </a:txBody>
                  <a:tcPr marL="68580" marR="68580" marT="0" marB="0"/>
                </a:tc>
                <a:extLst>
                  <a:ext uri="{0D108BD9-81ED-4DB2-BD59-A6C34878D82A}">
                    <a16:rowId xmlns:a16="http://schemas.microsoft.com/office/drawing/2014/main" val="3472070888"/>
                  </a:ext>
                </a:extLst>
              </a:tr>
              <a:tr h="584074">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91000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10000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-60000</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Calibri" panose="020F0502020204030204" pitchFamily="34" charset="0"/>
                          <a:cs typeface="Times New Roman" panose="02020603050405020304" pitchFamily="18" charset="0"/>
                        </a:rPr>
                        <a:t>89%</a:t>
                      </a: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700%</a:t>
                      </a:r>
                    </a:p>
                  </a:txBody>
                  <a:tcPr marL="68580" marR="68580" marT="0" marB="0"/>
                </a:tc>
                <a:extLst>
                  <a:ext uri="{0D108BD9-81ED-4DB2-BD59-A6C34878D82A}">
                    <a16:rowId xmlns:a16="http://schemas.microsoft.com/office/drawing/2014/main" val="2024299356"/>
                  </a:ext>
                </a:extLst>
              </a:tr>
              <a:tr h="584922">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866937</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744604</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387346</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14%</a:t>
                      </a: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48%</a:t>
                      </a:r>
                    </a:p>
                  </a:txBody>
                  <a:tcPr marL="68580" marR="68580" marT="0" marB="0"/>
                </a:tc>
                <a:extLst>
                  <a:ext uri="{0D108BD9-81ED-4DB2-BD59-A6C34878D82A}">
                    <a16:rowId xmlns:a16="http://schemas.microsoft.com/office/drawing/2014/main" val="1387231069"/>
                  </a:ext>
                </a:extLst>
              </a:tr>
              <a:tr h="384557">
                <a:tc>
                  <a:txBody>
                    <a:bodyPr/>
                    <a:lstStyle/>
                    <a:p>
                      <a:pPr>
                        <a:lnSpc>
                          <a:spcPct val="107000"/>
                        </a:lnSpc>
                        <a:spcAft>
                          <a:spcPts val="800"/>
                        </a:spcAft>
                      </a:pPr>
                      <a:r>
                        <a:rPr lang="pl-PL" sz="1100">
                          <a:effectLst/>
                        </a:rPr>
                        <a:t>Branża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540402</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393549</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Times New Roman" panose="02020603050405020304" pitchFamily="18" charset="0"/>
                          <a:cs typeface="Times New Roman" panose="02020603050405020304" pitchFamily="18" charset="0"/>
                        </a:rPr>
                        <a:t>318277</a:t>
                      </a:r>
                      <a:endParaRPr lang="pl-PL" sz="1100" b="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pl-PL" sz="1100" b="0">
                          <a:solidFill>
                            <a:schemeClr val="tx1"/>
                          </a:solidFill>
                          <a:effectLst/>
                          <a:latin typeface="+mn-lt"/>
                          <a:ea typeface="Calibri" panose="020F0502020204030204" pitchFamily="34" charset="0"/>
                          <a:cs typeface="Times New Roman" panose="02020603050405020304" pitchFamily="18" charset="0"/>
                        </a:rPr>
                        <a:t>27%</a:t>
                      </a:r>
                    </a:p>
                  </a:txBody>
                  <a:tcPr marL="68580" marR="68580" marT="0" marB="0"/>
                </a:tc>
                <a:tc>
                  <a:txBody>
                    <a:bodyPr/>
                    <a:lstStyle/>
                    <a:p>
                      <a:pPr algn="r">
                        <a:lnSpc>
                          <a:spcPct val="107000"/>
                        </a:lnSpc>
                        <a:spcAft>
                          <a:spcPts val="800"/>
                        </a:spcAft>
                      </a:pPr>
                      <a:r>
                        <a:rPr lang="pl-PL" sz="1100" b="0" dirty="0">
                          <a:solidFill>
                            <a:schemeClr val="tx1"/>
                          </a:solidFill>
                          <a:effectLst/>
                          <a:latin typeface="+mn-lt"/>
                          <a:ea typeface="Calibri" panose="020F0502020204030204" pitchFamily="34" charset="0"/>
                          <a:cs typeface="Times New Roman" panose="02020603050405020304" pitchFamily="18" charset="0"/>
                        </a:rPr>
                        <a:t>19%</a:t>
                      </a:r>
                    </a:p>
                  </a:txBody>
                  <a:tcPr marL="68580" marR="68580" marT="0" marB="0"/>
                </a:tc>
                <a:extLst>
                  <a:ext uri="{0D108BD9-81ED-4DB2-BD59-A6C34878D82A}">
                    <a16:rowId xmlns:a16="http://schemas.microsoft.com/office/drawing/2014/main" val="2956120217"/>
                  </a:ext>
                </a:extLst>
              </a:tr>
            </a:tbl>
          </a:graphicData>
        </a:graphic>
      </p:graphicFrame>
      <p:graphicFrame>
        <p:nvGraphicFramePr>
          <p:cNvPr id="11" name="Wykres 10">
            <a:extLst>
              <a:ext uri="{FF2B5EF4-FFF2-40B4-BE49-F238E27FC236}">
                <a16:creationId xmlns:a16="http://schemas.microsoft.com/office/drawing/2014/main" id="{5B1C0B0B-0DF5-4608-B493-348337994C1F}"/>
              </a:ext>
            </a:extLst>
          </p:cNvPr>
          <p:cNvGraphicFramePr/>
          <p:nvPr>
            <p:extLst>
              <p:ext uri="{D42A27DB-BD31-4B8C-83A1-F6EECF244321}">
                <p14:modId xmlns:p14="http://schemas.microsoft.com/office/powerpoint/2010/main" val="1971729932"/>
              </p:ext>
            </p:extLst>
          </p:nvPr>
        </p:nvGraphicFramePr>
        <p:xfrm>
          <a:off x="5275660" y="1024091"/>
          <a:ext cx="3868340" cy="39800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692270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wskaźników</a:t>
            </a:r>
            <a:endParaRPr sz="3200" dirty="0"/>
          </a:p>
        </p:txBody>
      </p:sp>
      <p:sp>
        <p:nvSpPr>
          <p:cNvPr id="9" name="pole tekstowe 8">
            <a:extLst>
              <a:ext uri="{FF2B5EF4-FFF2-40B4-BE49-F238E27FC236}">
                <a16:creationId xmlns:a16="http://schemas.microsoft.com/office/drawing/2014/main" id="{78FCC2A0-5180-46D4-B81B-B61E2D8A108B}"/>
              </a:ext>
            </a:extLst>
          </p:cNvPr>
          <p:cNvSpPr txBox="1"/>
          <p:nvPr/>
        </p:nvSpPr>
        <p:spPr>
          <a:xfrm>
            <a:off x="695739" y="1199152"/>
            <a:ext cx="5983355" cy="2308324"/>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Wskaźnik rentowności sprzedaży netto (ROS)</a:t>
            </a:r>
          </a:p>
          <a:p>
            <a:pPr marL="457200" indent="-457200">
              <a:buAutoNum type="arabicPeriod"/>
            </a:pPr>
            <a:r>
              <a:rPr lang="pl-PL" sz="2400" dirty="0">
                <a:solidFill>
                  <a:schemeClr val="accent4"/>
                </a:solidFill>
                <a:latin typeface="Staatliches" panose="020B0604020202020204" charset="0"/>
              </a:rPr>
              <a:t>WSKAŹNIK rentowności AKTYWÓW (ROA)</a:t>
            </a:r>
          </a:p>
          <a:p>
            <a:pPr marL="457200" indent="-457200">
              <a:buAutoNum type="arabicPeriod"/>
            </a:pPr>
            <a:r>
              <a:rPr lang="pl-PL" sz="2400" dirty="0">
                <a:solidFill>
                  <a:schemeClr val="tx2">
                    <a:lumMod val="60000"/>
                    <a:lumOff val="40000"/>
                  </a:schemeClr>
                </a:solidFill>
                <a:latin typeface="Staatliches" panose="020B0604020202020204" charset="0"/>
              </a:rPr>
              <a:t>Wskaźnik rentowności kapitału własnego (ROE)</a:t>
            </a:r>
          </a:p>
          <a:p>
            <a:pPr marL="457200" indent="-457200">
              <a:buAutoNum type="arabicPeriod"/>
            </a:pPr>
            <a:r>
              <a:rPr lang="pl-PL" sz="2400" dirty="0">
                <a:solidFill>
                  <a:schemeClr val="tx2"/>
                </a:solidFill>
                <a:latin typeface="Staatliches" panose="020B0604020202020204" charset="0"/>
              </a:rPr>
              <a:t>WSKAŹNIK RĘTOWNOŚCI OPERACYJNEJ (WRO)</a:t>
            </a:r>
          </a:p>
          <a:p>
            <a:pPr marL="457200" indent="-457200">
              <a:buAutoNum type="arabicPeriod"/>
            </a:pPr>
            <a:r>
              <a:rPr lang="pl-PL" sz="2400" dirty="0">
                <a:solidFill>
                  <a:schemeClr val="accent5">
                    <a:lumMod val="75000"/>
                  </a:schemeClr>
                </a:solidFill>
                <a:latin typeface="Staatliches" panose="020B0604020202020204" charset="0"/>
              </a:rPr>
              <a:t>WSKAŹNIK MARŻY BRUTTO (WMB)</a:t>
            </a:r>
            <a:endParaRPr lang="pl-PL" sz="2400" dirty="0">
              <a:solidFill>
                <a:schemeClr val="accent5">
                  <a:lumMod val="75000"/>
                </a:schemeClr>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157843634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Wskaźnik rentowności sprzedaży netto </a:t>
            </a:r>
            <a:r>
              <a:rPr lang="pl-PL" sz="2800" dirty="0">
                <a:solidFill>
                  <a:schemeClr val="tx1"/>
                </a:solidFill>
                <a:latin typeface="Staatliches" panose="020B0604020202020204" charset="0"/>
              </a:rPr>
              <a:t>ROS</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ROS = zysk netto / przychody netto ze sprzedaży * 100%</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831904166"/>
              </p:ext>
            </p:extLst>
          </p:nvPr>
        </p:nvGraphicFramePr>
        <p:xfrm>
          <a:off x="188761" y="1319866"/>
          <a:ext cx="4413681" cy="1107758"/>
        </p:xfrm>
        <a:graphic>
          <a:graphicData uri="http://schemas.openxmlformats.org/drawingml/2006/table">
            <a:tbl>
              <a:tblPr firstRow="1" firstCol="1" bandRow="1">
                <a:tableStyleId>{D27102A9-8310-4765-A935-A1911B00CA55}</a:tableStyleId>
              </a:tblPr>
              <a:tblGrid>
                <a:gridCol w="2335354">
                  <a:extLst>
                    <a:ext uri="{9D8B030D-6E8A-4147-A177-3AD203B41FA5}">
                      <a16:colId xmlns:a16="http://schemas.microsoft.com/office/drawing/2014/main" val="3872791366"/>
                    </a:ext>
                  </a:extLst>
                </a:gridCol>
                <a:gridCol w="646781">
                  <a:extLst>
                    <a:ext uri="{9D8B030D-6E8A-4147-A177-3AD203B41FA5}">
                      <a16:colId xmlns:a16="http://schemas.microsoft.com/office/drawing/2014/main" val="3348318223"/>
                    </a:ext>
                  </a:extLst>
                </a:gridCol>
                <a:gridCol w="703113">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a:solidFill>
                            <a:srgbClr val="000000"/>
                          </a:solidFill>
                          <a:effectLst/>
                          <a:latin typeface="+mn-lt"/>
                          <a:ea typeface="Times New Roman" panose="02020603050405020304" pitchFamily="18" charset="0"/>
                          <a:cs typeface="Arial" panose="020B0604020202020204" pitchFamily="34" charset="0"/>
                        </a:rPr>
                        <a:t>ROS</a:t>
                      </a:r>
                      <a:endParaRPr lang="pl-PL" sz="120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latin typeface="+mn-lt"/>
                          <a:ea typeface="Times New Roman" panose="02020603050405020304" pitchFamily="18" charset="0"/>
                          <a:cs typeface="Arial" panose="020B0604020202020204" pitchFamily="34" charset="0"/>
                        </a:rPr>
                        <a:t>10%</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n-lt"/>
                          <a:ea typeface="Times New Roman" panose="02020603050405020304" pitchFamily="18" charset="0"/>
                          <a:cs typeface="Arial" panose="020B0604020202020204" pitchFamily="34" charset="0"/>
                        </a:rPr>
                        <a:t>8%</a:t>
                      </a:r>
                      <a:endParaRPr lang="pl-PL" sz="120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n-lt"/>
                          <a:ea typeface="Times New Roman" panose="02020603050405020304" pitchFamily="18" charset="0"/>
                          <a:cs typeface="Arial" panose="020B0604020202020204" pitchFamily="34" charset="0"/>
                        </a:rPr>
                        <a:t>10%</a:t>
                      </a:r>
                      <a:endParaRPr lang="pl-PL" sz="1200">
                        <a:effectLst/>
                        <a:latin typeface="+mn-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spcAft>
                          <a:spcPts val="800"/>
                        </a:spcAft>
                      </a:pPr>
                      <a:r>
                        <a:rPr lang="pl-PL" sz="1100">
                          <a:solidFill>
                            <a:srgbClr val="000000"/>
                          </a:solidFill>
                          <a:effectLst/>
                          <a:latin typeface="+mn-lt"/>
                          <a:ea typeface="Times New Roman" panose="02020603050405020304" pitchFamily="18" charset="0"/>
                          <a:cs typeface="Arial" panose="020B0604020202020204" pitchFamily="34" charset="0"/>
                        </a:rPr>
                        <a:t>zysk netto</a:t>
                      </a:r>
                      <a:endParaRPr lang="pl-PL" sz="1200">
                        <a:effectLst/>
                        <a:latin typeface="+mn-lt"/>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latin typeface="+mn-lt"/>
                          <a:ea typeface="Times New Roman" panose="02020603050405020304" pitchFamily="18" charset="0"/>
                          <a:cs typeface="Arial" panose="020B0604020202020204" pitchFamily="34" charset="0"/>
                        </a:rPr>
                        <a:t>1114600</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latin typeface="+mn-lt"/>
                          <a:ea typeface="Times New Roman" panose="02020603050405020304" pitchFamily="18" charset="0"/>
                          <a:cs typeface="Arial" panose="020B0604020202020204" pitchFamily="34" charset="0"/>
                        </a:rPr>
                        <a:t>816100</a:t>
                      </a:r>
                      <a:endParaRPr lang="pl-PL" sz="1200">
                        <a:effectLst/>
                        <a:latin typeface="+mn-lt"/>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latin typeface="+mn-lt"/>
                          <a:ea typeface="Times New Roman" panose="02020603050405020304" pitchFamily="18" charset="0"/>
                          <a:cs typeface="Arial" panose="020B0604020202020204" pitchFamily="34" charset="0"/>
                        </a:rPr>
                        <a:t>945200</a:t>
                      </a:r>
                      <a:endParaRPr lang="pl-PL" sz="1200">
                        <a:effectLst/>
                        <a:latin typeface="+mn-lt"/>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4265117348"/>
                  </a:ext>
                </a:extLst>
              </a:tr>
              <a:tr h="190500">
                <a:tc>
                  <a:txBody>
                    <a:bodyPr/>
                    <a:lstStyle/>
                    <a:p>
                      <a:pPr>
                        <a:lnSpc>
                          <a:spcPct val="107000"/>
                        </a:lnSpc>
                        <a:spcAft>
                          <a:spcPts val="800"/>
                        </a:spcAft>
                      </a:pPr>
                      <a:r>
                        <a:rPr lang="pl-PL" sz="1100">
                          <a:solidFill>
                            <a:srgbClr val="000000"/>
                          </a:solidFill>
                          <a:effectLst/>
                          <a:latin typeface="+mn-lt"/>
                          <a:ea typeface="Times New Roman" panose="02020603050405020304" pitchFamily="18" charset="0"/>
                          <a:cs typeface="Arial" panose="020B0604020202020204" pitchFamily="34" charset="0"/>
                        </a:rPr>
                        <a:t>przychody netto ze sprzedaży</a:t>
                      </a:r>
                      <a:endParaRPr lang="pl-PL" sz="120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latin typeface="+mn-lt"/>
                          <a:ea typeface="Times New Roman" panose="02020603050405020304" pitchFamily="18" charset="0"/>
                          <a:cs typeface="Arial" panose="020B0604020202020204" pitchFamily="34" charset="0"/>
                        </a:rPr>
                        <a:t>11676100</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latin typeface="+mn-lt"/>
                          <a:ea typeface="Times New Roman" panose="02020603050405020304" pitchFamily="18" charset="0"/>
                          <a:cs typeface="Arial" panose="020B0604020202020204" pitchFamily="34" charset="0"/>
                        </a:rPr>
                        <a:t>10686100</a:t>
                      </a:r>
                      <a:endParaRPr lang="pl-PL" sz="120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latin typeface="+mn-lt"/>
                          <a:ea typeface="Times New Roman" panose="02020603050405020304" pitchFamily="18" charset="0"/>
                          <a:cs typeface="Arial" panose="020B0604020202020204" pitchFamily="34" charset="0"/>
                        </a:rPr>
                        <a:t>9828600</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95541964"/>
              </p:ext>
            </p:extLst>
          </p:nvPr>
        </p:nvGraphicFramePr>
        <p:xfrm>
          <a:off x="188761" y="2852442"/>
          <a:ext cx="4413681" cy="1534550"/>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pPr>
                        <a:lnSpc>
                          <a:spcPct val="107000"/>
                        </a:lnSpc>
                        <a:spcAft>
                          <a:spcPts val="800"/>
                        </a:spcAft>
                      </a:pPr>
                      <a:r>
                        <a:rPr lang="pl-PL" sz="1100" dirty="0">
                          <a:effectLst/>
                        </a:rPr>
                        <a:t>ROS zestawienie</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dirty="0">
                          <a:effectLst/>
                        </a:rPr>
                        <a:t>10%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070409861"/>
                  </a:ext>
                </a:extLst>
              </a:tr>
              <a:tr h="237606">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dirty="0">
                          <a:effectLst/>
                        </a:rPr>
                        <a:t>-1%</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4074126800"/>
                  </a:ext>
                </a:extLst>
              </a:tr>
              <a:tr h="237606">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12%</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11%</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pPr>
                        <a:lnSpc>
                          <a:spcPct val="107000"/>
                        </a:lnSpc>
                        <a:spcAft>
                          <a:spcPts val="800"/>
                        </a:spcAft>
                      </a:pPr>
                      <a:r>
                        <a:rPr lang="pl-PL" sz="1100" dirty="0">
                          <a:effectLst/>
                        </a:rPr>
                        <a:t>Branża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a:effectLst/>
                        </a:rPr>
                        <a:t>5%</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tc>
                  <a:txBody>
                    <a:bodyPr/>
                    <a:lstStyle/>
                    <a:p>
                      <a:pPr algn="r">
                        <a:lnSpc>
                          <a:spcPct val="107000"/>
                        </a:lnSpc>
                        <a:spcAft>
                          <a:spcPts val="800"/>
                        </a:spcAft>
                      </a:pPr>
                      <a:r>
                        <a:rPr lang="pl-PL" sz="1100" dirty="0">
                          <a:effectLst/>
                        </a:rPr>
                        <a:t>4%</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957895663"/>
                  </a:ext>
                </a:extLst>
              </a:tr>
            </a:tbl>
          </a:graphicData>
        </a:graphic>
      </p:graphicFrame>
      <p:graphicFrame>
        <p:nvGraphicFramePr>
          <p:cNvPr id="11" name="Wykres 10">
            <a:extLst>
              <a:ext uri="{FF2B5EF4-FFF2-40B4-BE49-F238E27FC236}">
                <a16:creationId xmlns:a16="http://schemas.microsoft.com/office/drawing/2014/main" id="{D3E84987-8F4D-4A1E-83B8-EE97F76273DD}"/>
              </a:ext>
            </a:extLst>
          </p:cNvPr>
          <p:cNvGraphicFramePr/>
          <p:nvPr>
            <p:extLst>
              <p:ext uri="{D42A27DB-BD31-4B8C-83A1-F6EECF244321}">
                <p14:modId xmlns:p14="http://schemas.microsoft.com/office/powerpoint/2010/main" val="3836819605"/>
              </p:ext>
            </p:extLst>
          </p:nvPr>
        </p:nvGraphicFramePr>
        <p:xfrm>
          <a:off x="4602442" y="1319866"/>
          <a:ext cx="4554855" cy="33217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035502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bg2"/>
                </a:solidFill>
                <a:latin typeface="Staatliches" panose="020B0604020202020204" charset="0"/>
              </a:rPr>
              <a:t>Wskaźnik rentowności aktywów </a:t>
            </a:r>
            <a:r>
              <a:rPr lang="pl-PL" sz="2800" dirty="0">
                <a:solidFill>
                  <a:schemeClr val="tx1"/>
                </a:solidFill>
                <a:latin typeface="Staatliches" panose="020B0604020202020204" charset="0"/>
              </a:rPr>
              <a:t>ROA</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ROA = zysk netto / aktywa ogółem*  100%</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841675602"/>
              </p:ext>
            </p:extLst>
          </p:nvPr>
        </p:nvGraphicFramePr>
        <p:xfrm>
          <a:off x="188761" y="1319866"/>
          <a:ext cx="4413681" cy="952500"/>
        </p:xfrm>
        <a:graphic>
          <a:graphicData uri="http://schemas.openxmlformats.org/drawingml/2006/table">
            <a:tbl>
              <a:tblPr firstRow="1" firstCol="1" bandRow="1">
                <a:tableStyleId>{3B4B98B0-60AC-42C2-AFA5-B58CD77FA1E5}</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dirty="0">
                          <a:solidFill>
                            <a:srgbClr val="000000"/>
                          </a:solidFill>
                          <a:effectLst/>
                        </a:rPr>
                        <a:t>ROA</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latin typeface="+mj-lt"/>
                          <a:ea typeface="Times New Roman" panose="02020603050405020304" pitchFamily="18" charset="0"/>
                          <a:cs typeface="Arial" panose="020B0604020202020204" pitchFamily="34" charset="0"/>
                        </a:rPr>
                        <a:t>3%</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ea typeface="Times New Roman" panose="02020603050405020304" pitchFamily="18" charset="0"/>
                          <a:cs typeface="Arial" panose="020B0604020202020204" pitchFamily="34" charset="0"/>
                        </a:rPr>
                        <a:t>3%</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ea typeface="Times New Roman" panose="02020603050405020304" pitchFamily="18" charset="0"/>
                          <a:cs typeface="Arial" panose="020B0604020202020204" pitchFamily="34" charset="0"/>
                        </a:rPr>
                        <a:t>3%</a:t>
                      </a:r>
                      <a:endParaRPr lang="pl-PL" sz="120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spcAft>
                          <a:spcPts val="800"/>
                        </a:spcAft>
                      </a:pPr>
                      <a:r>
                        <a:rPr lang="pl-PL" sz="1100">
                          <a:solidFill>
                            <a:srgbClr val="000000"/>
                          </a:solidFill>
                          <a:effectLst/>
                        </a:rPr>
                        <a:t>zysk netto</a:t>
                      </a:r>
                      <a:endParaRPr lang="pl-PL" sz="120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latin typeface="+mj-lt"/>
                          <a:ea typeface="Times New Roman" panose="02020603050405020304" pitchFamily="18" charset="0"/>
                          <a:cs typeface="Arial" panose="020B0604020202020204" pitchFamily="34" charset="0"/>
                        </a:rPr>
                        <a:t>1114600</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latin typeface="+mj-lt"/>
                          <a:ea typeface="Times New Roman" panose="02020603050405020304" pitchFamily="18" charset="0"/>
                          <a:cs typeface="Arial" panose="020B0604020202020204" pitchFamily="34" charset="0"/>
                        </a:rPr>
                        <a:t>816100</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latin typeface="+mj-lt"/>
                          <a:ea typeface="Times New Roman" panose="02020603050405020304" pitchFamily="18" charset="0"/>
                          <a:cs typeface="Arial" panose="020B0604020202020204" pitchFamily="34" charset="0"/>
                        </a:rPr>
                        <a:t>945200</a:t>
                      </a:r>
                      <a:endParaRPr lang="pl-PL" sz="120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spcAft>
                          <a:spcPts val="800"/>
                        </a:spcAft>
                      </a:pPr>
                      <a:r>
                        <a:rPr lang="pl-PL" sz="1100" dirty="0">
                          <a:solidFill>
                            <a:srgbClr val="000000"/>
                          </a:solidFill>
                          <a:effectLst/>
                          <a:latin typeface="+mn-lt"/>
                          <a:ea typeface="Calibri" panose="020F0502020204030204" pitchFamily="34" charset="0"/>
                          <a:cs typeface="Arial" panose="020B0604020202020204" pitchFamily="34" charset="0"/>
                        </a:rPr>
                        <a:t>aktywa ogółem</a:t>
                      </a:r>
                      <a:endParaRPr lang="pl-PL" sz="1200" dirty="0">
                        <a:effectLst/>
                        <a:latin typeface="+mn-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latin typeface="+mj-lt"/>
                          <a:ea typeface="Times New Roman" panose="02020603050405020304" pitchFamily="18" charset="0"/>
                          <a:cs typeface="Arial" panose="020B0604020202020204" pitchFamily="34" charset="0"/>
                        </a:rPr>
                        <a:t>32589600</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latin typeface="+mj-lt"/>
                          <a:ea typeface="Times New Roman" panose="02020603050405020304" pitchFamily="18" charset="0"/>
                          <a:cs typeface="Arial" panose="020B0604020202020204" pitchFamily="34" charset="0"/>
                        </a:rPr>
                        <a:t>30696800</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latin typeface="+mj-lt"/>
                          <a:ea typeface="Times New Roman" panose="02020603050405020304" pitchFamily="18" charset="0"/>
                          <a:cs typeface="Arial" panose="020B0604020202020204" pitchFamily="34" charset="0"/>
                        </a:rPr>
                        <a:t>27756000</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364019969"/>
              </p:ext>
            </p:extLst>
          </p:nvPr>
        </p:nvGraphicFramePr>
        <p:xfrm>
          <a:off x="188761" y="2852442"/>
          <a:ext cx="4413681" cy="1534550"/>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pPr>
                        <a:lnSpc>
                          <a:spcPct val="107000"/>
                        </a:lnSpc>
                        <a:spcAft>
                          <a:spcPts val="800"/>
                        </a:spcAft>
                      </a:pPr>
                      <a:r>
                        <a:rPr lang="pl-PL" sz="1100" dirty="0">
                          <a:effectLst/>
                        </a:rPr>
                        <a:t>ROA zestawienie</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3%</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3%</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3%</a:t>
                      </a:r>
                      <a:endParaRPr lang="pl-PL" sz="1200" b="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70409861"/>
                  </a:ext>
                </a:extLst>
              </a:tr>
              <a:tr h="237606">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4%</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0%</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0%</a:t>
                      </a:r>
                      <a:endParaRPr lang="pl-PL" sz="1200" b="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0%</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0%</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0%</a:t>
                      </a:r>
                      <a:endParaRPr lang="pl-PL" sz="1200" b="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74126800"/>
                  </a:ext>
                </a:extLst>
              </a:tr>
              <a:tr h="237606">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10%</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9%</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4%</a:t>
                      </a:r>
                      <a:endParaRPr lang="pl-PL" sz="1200" b="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pPr>
                        <a:lnSpc>
                          <a:spcPct val="107000"/>
                        </a:lnSpc>
                        <a:spcAft>
                          <a:spcPts val="800"/>
                        </a:spcAft>
                      </a:pPr>
                      <a:r>
                        <a:rPr lang="pl-PL" sz="1100" dirty="0">
                          <a:effectLst/>
                        </a:rPr>
                        <a:t>Branża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3%</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a:solidFill>
                            <a:srgbClr val="000000"/>
                          </a:solidFill>
                          <a:effectLst/>
                          <a:latin typeface="+mj-lt"/>
                          <a:ea typeface="Times New Roman" panose="02020603050405020304" pitchFamily="18" charset="0"/>
                          <a:cs typeface="Times New Roman" panose="02020603050405020304" pitchFamily="18" charset="0"/>
                        </a:rPr>
                        <a:t>2%</a:t>
                      </a:r>
                      <a:endParaRPr lang="pl-PL" sz="1200" b="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b="0" dirty="0">
                          <a:solidFill>
                            <a:srgbClr val="000000"/>
                          </a:solidFill>
                          <a:effectLst/>
                          <a:latin typeface="+mj-lt"/>
                          <a:ea typeface="Times New Roman" panose="02020603050405020304" pitchFamily="18" charset="0"/>
                          <a:cs typeface="Times New Roman" panose="02020603050405020304" pitchFamily="18" charset="0"/>
                        </a:rPr>
                        <a:t>2%</a:t>
                      </a:r>
                      <a:endParaRPr lang="pl-PL" sz="1200" b="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57895663"/>
                  </a:ext>
                </a:extLst>
              </a:tr>
            </a:tbl>
          </a:graphicData>
        </a:graphic>
      </p:graphicFrame>
      <p:graphicFrame>
        <p:nvGraphicFramePr>
          <p:cNvPr id="8" name="Wykres 7">
            <a:extLst>
              <a:ext uri="{FF2B5EF4-FFF2-40B4-BE49-F238E27FC236}">
                <a16:creationId xmlns:a16="http://schemas.microsoft.com/office/drawing/2014/main" id="{CD6B9A7B-ECC6-47D2-B638-31060690BF80}"/>
              </a:ext>
            </a:extLst>
          </p:cNvPr>
          <p:cNvGraphicFramePr/>
          <p:nvPr>
            <p:extLst>
              <p:ext uri="{D42A27DB-BD31-4B8C-83A1-F6EECF244321}">
                <p14:modId xmlns:p14="http://schemas.microsoft.com/office/powerpoint/2010/main" val="1340765052"/>
              </p:ext>
            </p:extLst>
          </p:nvPr>
        </p:nvGraphicFramePr>
        <p:xfrm>
          <a:off x="4602442" y="1284783"/>
          <a:ext cx="4554855" cy="31466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72912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5"/>
          <p:cNvSpPr txBox="1">
            <a:spLocks noGrp="1"/>
          </p:cNvSpPr>
          <p:nvPr>
            <p:ph type="title"/>
          </p:nvPr>
        </p:nvSpPr>
        <p:spPr>
          <a:xfrm>
            <a:off x="713232" y="2128774"/>
            <a:ext cx="77268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000" dirty="0">
                <a:latin typeface="Staatliches"/>
                <a:ea typeface="Staatliches"/>
                <a:cs typeface="Staatliches"/>
                <a:sym typeface="Staatliches"/>
              </a:rPr>
              <a:t>Cyfrowy Polsat s. a.</a:t>
            </a:r>
            <a:endParaRPr sz="3000" dirty="0">
              <a:latin typeface="Staatliches"/>
              <a:ea typeface="Staatliches"/>
              <a:cs typeface="Staatliches"/>
              <a:sym typeface="Staatliches"/>
            </a:endParaRPr>
          </a:p>
        </p:txBody>
      </p:sp>
      <p:sp>
        <p:nvSpPr>
          <p:cNvPr id="639" name="Google Shape;639;p35"/>
          <p:cNvSpPr txBox="1">
            <a:spLocks noGrp="1"/>
          </p:cNvSpPr>
          <p:nvPr>
            <p:ph type="subTitle" idx="1"/>
          </p:nvPr>
        </p:nvSpPr>
        <p:spPr>
          <a:xfrm>
            <a:off x="713232" y="2704774"/>
            <a:ext cx="7726800" cy="2145522"/>
          </a:xfrm>
          <a:prstGeom prst="rect">
            <a:avLst/>
          </a:prstGeom>
        </p:spPr>
        <p:txBody>
          <a:bodyPr spcFirstLastPara="1" wrap="square" lIns="91425" tIns="91425" rIns="91425" bIns="91425" anchor="t" anchorCtr="0">
            <a:noAutofit/>
          </a:bodyPr>
          <a:lstStyle/>
          <a:p>
            <a:pPr marL="0" lvl="0" indent="0">
              <a:buSzPts val="1100"/>
            </a:pPr>
            <a:r>
              <a:rPr lang="pl-PL" dirty="0"/>
              <a:t>T</a:t>
            </a:r>
            <a:r>
              <a:rPr lang="pl-PL" dirty="0">
                <a:latin typeface="Source Sans Pro"/>
                <a:ea typeface="Source Sans Pro"/>
                <a:cs typeface="Source Sans Pro"/>
                <a:sym typeface="Source Sans Pro"/>
              </a:rPr>
              <a:t>o czołowa grupa multimedialna działająca w Polsce. Została założona w 1996 r. </a:t>
            </a:r>
            <a:r>
              <a:rPr lang="pl-PL" dirty="0"/>
              <a:t>O</a:t>
            </a:r>
            <a:r>
              <a:rPr lang="pl-PL" dirty="0">
                <a:latin typeface="Source Sans Pro"/>
                <a:ea typeface="Source Sans Pro"/>
                <a:cs typeface="Source Sans Pro"/>
                <a:sym typeface="Source Sans Pro"/>
              </a:rPr>
              <a:t>ferta koncentruje się na telewizji cyfrowej, lecz </a:t>
            </a:r>
            <a:r>
              <a:rPr lang="pl-PL" dirty="0"/>
              <a:t>od 2012 </a:t>
            </a:r>
            <a:r>
              <a:rPr lang="pl-PL" dirty="0">
                <a:latin typeface="Source Sans Pro"/>
                <a:ea typeface="Source Sans Pro"/>
                <a:cs typeface="Source Sans Pro"/>
                <a:sym typeface="Source Sans Pro"/>
              </a:rPr>
              <a:t>r. świadczy pełny wachlarz usług telekomunikacyjnych (telewizja, </a:t>
            </a:r>
            <a:r>
              <a:rPr lang="pl-PL" dirty="0" err="1">
                <a:latin typeface="Source Sans Pro"/>
                <a:ea typeface="Source Sans Pro"/>
                <a:cs typeface="Source Sans Pro"/>
                <a:sym typeface="Source Sans Pro"/>
              </a:rPr>
              <a:t>internet</a:t>
            </a:r>
            <a:r>
              <a:rPr lang="pl-PL" dirty="0">
                <a:latin typeface="Source Sans Pro"/>
                <a:ea typeface="Source Sans Pro"/>
                <a:cs typeface="Source Sans Pro"/>
                <a:sym typeface="Source Sans Pro"/>
              </a:rPr>
              <a:t>, telefon). Własnością grupy jest telewizja internetowa IPLA. Firma jest aktywna na międzyoperatorskim rynku, na którym zajmuje się </a:t>
            </a:r>
            <a:r>
              <a:rPr lang="pl-PL" dirty="0" err="1">
                <a:latin typeface="Source Sans Pro"/>
                <a:ea typeface="Source Sans Pro"/>
                <a:cs typeface="Source Sans Pro"/>
                <a:sym typeface="Source Sans Pro"/>
              </a:rPr>
              <a:t>roamingiem</a:t>
            </a:r>
            <a:r>
              <a:rPr lang="pl-PL" dirty="0">
                <a:latin typeface="Source Sans Pro"/>
                <a:ea typeface="Source Sans Pro"/>
                <a:cs typeface="Source Sans Pro"/>
                <a:sym typeface="Source Sans Pro"/>
              </a:rPr>
              <a:t> (krajowym oraz międzynarodowym), a także usługą </a:t>
            </a:r>
            <a:r>
              <a:rPr lang="pl-PL" dirty="0" err="1">
                <a:latin typeface="Source Sans Pro"/>
                <a:ea typeface="Source Sans Pro"/>
                <a:cs typeface="Source Sans Pro"/>
                <a:sym typeface="Source Sans Pro"/>
              </a:rPr>
              <a:t>interconnect</a:t>
            </a:r>
            <a:r>
              <a:rPr lang="pl-PL" dirty="0">
                <a:latin typeface="Source Sans Pro"/>
                <a:ea typeface="Source Sans Pro"/>
                <a:cs typeface="Source Sans Pro"/>
                <a:sym typeface="Source Sans Pro"/>
              </a:rPr>
              <a:t>. </a:t>
            </a:r>
          </a:p>
          <a:p>
            <a:pPr marL="0" lvl="0" indent="0">
              <a:buSzPts val="1100"/>
            </a:pPr>
            <a:endParaRPr lang="pl-PL" dirty="0">
              <a:latin typeface="Source Sans Pro"/>
              <a:ea typeface="Source Sans Pro"/>
              <a:cs typeface="Source Sans Pro"/>
              <a:sym typeface="Source Sans Pro"/>
            </a:endParaRPr>
          </a:p>
          <a:p>
            <a:pPr marL="0" lvl="0" indent="0">
              <a:buSzPts val="1100"/>
            </a:pPr>
            <a:r>
              <a:rPr lang="pl-PL" dirty="0">
                <a:latin typeface="Source Sans Pro"/>
                <a:ea typeface="Source Sans Pro"/>
                <a:cs typeface="Source Sans Pro"/>
                <a:sym typeface="Source Sans Pro"/>
              </a:rPr>
              <a:t>Spółka prowadzi działalność poprzez dwa segmenty biznesowe: </a:t>
            </a:r>
            <a:r>
              <a:rPr lang="pl-PL" b="1" dirty="0">
                <a:latin typeface="Source Sans Pro"/>
                <a:ea typeface="Source Sans Pro"/>
                <a:cs typeface="Source Sans Pro"/>
                <a:sym typeface="Source Sans Pro"/>
              </a:rPr>
              <a:t>segment usług świadczonych klientom</a:t>
            </a:r>
            <a:r>
              <a:rPr lang="pl-PL" dirty="0">
                <a:latin typeface="Source Sans Pro"/>
                <a:ea typeface="Source Sans Pro"/>
                <a:cs typeface="Source Sans Pro"/>
                <a:sym typeface="Source Sans Pro"/>
              </a:rPr>
              <a:t>, dostarczający usługi telewizji cyfrowej, szerokopasmowego Internetu i telefonii komórkowej, oraz </a:t>
            </a:r>
            <a:r>
              <a:rPr lang="pl-PL" b="1" dirty="0">
                <a:latin typeface="Source Sans Pro"/>
                <a:ea typeface="Source Sans Pro"/>
                <a:cs typeface="Source Sans Pro"/>
                <a:sym typeface="Source Sans Pro"/>
              </a:rPr>
              <a:t>segment nadawania i produkcji telewizyjnej</a:t>
            </a:r>
            <a:r>
              <a:rPr lang="pl-PL" dirty="0">
                <a:latin typeface="Source Sans Pro"/>
                <a:ea typeface="Source Sans Pro"/>
                <a:cs typeface="Source Sans Pro"/>
                <a:sym typeface="Source Sans Pro"/>
              </a:rPr>
              <a:t>.</a:t>
            </a:r>
            <a:endParaRPr lang="en-US" dirty="0">
              <a:latin typeface="Source Sans Pro"/>
              <a:ea typeface="Source Sans Pro"/>
              <a:cs typeface="Source Sans Pro"/>
              <a:sym typeface="Source Sans Pro"/>
            </a:endParaRPr>
          </a:p>
        </p:txBody>
      </p:sp>
      <p:pic>
        <p:nvPicPr>
          <p:cNvPr id="1026" name="Picture 2" descr="Źródło: cyfrowypolsat.pl">
            <a:extLst>
              <a:ext uri="{FF2B5EF4-FFF2-40B4-BE49-F238E27FC236}">
                <a16:creationId xmlns:a16="http://schemas.microsoft.com/office/drawing/2014/main" id="{DBF0B72D-F94A-42C8-82AC-537F235F5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600" y="534912"/>
            <a:ext cx="3862900" cy="1593862"/>
          </a:xfrm>
          <a:prstGeom prst="rect">
            <a:avLst/>
          </a:prstGeom>
          <a:solidFill>
            <a:srgbClr val="F68100"/>
          </a:solidFill>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2">
                    <a:lumMod val="60000"/>
                    <a:lumOff val="40000"/>
                  </a:schemeClr>
                </a:solidFill>
                <a:latin typeface="Staatliches" panose="020B0604020202020204" charset="0"/>
              </a:rPr>
              <a:t>Wskaźnik rentowności kapitału własnego</a:t>
            </a:r>
            <a:r>
              <a:rPr lang="pl-PL" sz="2800" dirty="0">
                <a:solidFill>
                  <a:schemeClr val="bg2"/>
                </a:solidFill>
                <a:latin typeface="Staatliches" panose="020B0604020202020204" charset="0"/>
              </a:rPr>
              <a:t> </a:t>
            </a:r>
            <a:r>
              <a:rPr lang="pl-PL" sz="2800" dirty="0">
                <a:solidFill>
                  <a:schemeClr val="tx1"/>
                </a:solidFill>
                <a:latin typeface="Staatliches" panose="020B0604020202020204" charset="0"/>
              </a:rPr>
              <a:t>ROE</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ROE = zysk netto / kapitał własny * 100%</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134033789"/>
              </p:ext>
            </p:extLst>
          </p:nvPr>
        </p:nvGraphicFramePr>
        <p:xfrm>
          <a:off x="188761" y="1319866"/>
          <a:ext cx="4413681" cy="952500"/>
        </p:xfrm>
        <a:graphic>
          <a:graphicData uri="http://schemas.openxmlformats.org/drawingml/2006/table">
            <a:tbl>
              <a:tblPr firstRow="1" firstCol="1" bandRow="1">
                <a:tableStyleId>{5FD0F851-EC5A-4D38-B0AD-8093EC10F338}</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latin typeface="+mj-lt"/>
                        </a:rPr>
                        <a:t>NAZWA:</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latin typeface="+mj-lt"/>
                        </a:rPr>
                        <a:t>ROK:</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2019</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2018</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latin typeface="+mj-lt"/>
                        </a:rPr>
                        <a:t>2017</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spcAft>
                          <a:spcPts val="800"/>
                        </a:spcAft>
                      </a:pPr>
                      <a:r>
                        <a:rPr lang="pl-PL" sz="1100" b="1" dirty="0">
                          <a:solidFill>
                            <a:srgbClr val="000000"/>
                          </a:solidFill>
                          <a:effectLst/>
                          <a:latin typeface="+mj-lt"/>
                        </a:rPr>
                        <a:t>ROE</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1" i="0" u="none" strike="noStrike">
                          <a:solidFill>
                            <a:srgbClr val="000000"/>
                          </a:solidFill>
                          <a:effectLst/>
                          <a:latin typeface="+mj-lt"/>
                        </a:rPr>
                        <a:t>7%</a:t>
                      </a:r>
                    </a:p>
                  </a:txBody>
                  <a:tcPr marL="9525" marR="9525" marT="9525" marB="0" anchor="b"/>
                </a:tc>
                <a:tc>
                  <a:txBody>
                    <a:bodyPr/>
                    <a:lstStyle/>
                    <a:p>
                      <a:pPr algn="r" fontAlgn="b"/>
                      <a:r>
                        <a:rPr lang="pl-PL" sz="1100" b="1" i="0" u="none" strike="noStrike">
                          <a:solidFill>
                            <a:srgbClr val="000000"/>
                          </a:solidFill>
                          <a:effectLst/>
                          <a:latin typeface="+mj-lt"/>
                        </a:rPr>
                        <a:t>6%</a:t>
                      </a:r>
                    </a:p>
                  </a:txBody>
                  <a:tcPr marL="9525" marR="9525" marT="9525" marB="0" anchor="b"/>
                </a:tc>
                <a:tc>
                  <a:txBody>
                    <a:bodyPr/>
                    <a:lstStyle/>
                    <a:p>
                      <a:pPr algn="r" fontAlgn="b"/>
                      <a:r>
                        <a:rPr lang="pl-PL" sz="1100" b="1" i="0" u="none" strike="noStrike">
                          <a:solidFill>
                            <a:srgbClr val="000000"/>
                          </a:solidFill>
                          <a:effectLst/>
                          <a:latin typeface="+mj-lt"/>
                        </a:rPr>
                        <a:t>8%</a:t>
                      </a:r>
                    </a:p>
                  </a:txBody>
                  <a:tcPr marL="9525" marR="9525" marT="9525" marB="0" anchor="b"/>
                </a:tc>
                <a:extLst>
                  <a:ext uri="{0D108BD9-81ED-4DB2-BD59-A6C34878D82A}">
                    <a16:rowId xmlns:a16="http://schemas.microsoft.com/office/drawing/2014/main" val="2021823754"/>
                  </a:ext>
                </a:extLst>
              </a:tr>
              <a:tr h="190500">
                <a:tc>
                  <a:txBody>
                    <a:bodyPr/>
                    <a:lstStyle/>
                    <a:p>
                      <a:pPr>
                        <a:lnSpc>
                          <a:spcPct val="107000"/>
                        </a:lnSpc>
                        <a:spcAft>
                          <a:spcPts val="800"/>
                        </a:spcAft>
                      </a:pPr>
                      <a:r>
                        <a:rPr lang="pl-PL" sz="1100" dirty="0">
                          <a:solidFill>
                            <a:srgbClr val="000000"/>
                          </a:solidFill>
                          <a:effectLst/>
                          <a:latin typeface="+mj-lt"/>
                        </a:rPr>
                        <a:t>zysk netto</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0" i="0" u="none" strike="noStrike">
                          <a:solidFill>
                            <a:srgbClr val="000000"/>
                          </a:solidFill>
                          <a:effectLst/>
                          <a:latin typeface="+mj-lt"/>
                        </a:rPr>
                        <a:t>1114600</a:t>
                      </a:r>
                    </a:p>
                  </a:txBody>
                  <a:tcPr marL="9525" marR="9525" marT="9525" marB="0" anchor="b"/>
                </a:tc>
                <a:tc>
                  <a:txBody>
                    <a:bodyPr/>
                    <a:lstStyle/>
                    <a:p>
                      <a:pPr algn="r" fontAlgn="b"/>
                      <a:r>
                        <a:rPr lang="pl-PL" sz="1100" b="0" i="0" u="none" strike="noStrike">
                          <a:solidFill>
                            <a:srgbClr val="000000"/>
                          </a:solidFill>
                          <a:effectLst/>
                          <a:latin typeface="+mj-lt"/>
                        </a:rPr>
                        <a:t>816100</a:t>
                      </a:r>
                    </a:p>
                  </a:txBody>
                  <a:tcPr marL="9525" marR="9525" marT="9525" marB="0" anchor="b"/>
                </a:tc>
                <a:tc>
                  <a:txBody>
                    <a:bodyPr/>
                    <a:lstStyle/>
                    <a:p>
                      <a:pPr algn="r" fontAlgn="b"/>
                      <a:r>
                        <a:rPr lang="pl-PL" sz="1100" b="0" i="0" u="none" strike="noStrike">
                          <a:solidFill>
                            <a:srgbClr val="000000"/>
                          </a:solidFill>
                          <a:effectLst/>
                          <a:latin typeface="+mj-lt"/>
                        </a:rPr>
                        <a:t>945200</a:t>
                      </a:r>
                    </a:p>
                  </a:txBody>
                  <a:tcPr marL="9525" marR="9525" marT="9525" marB="0" anchor="b"/>
                </a:tc>
                <a:extLst>
                  <a:ext uri="{0D108BD9-81ED-4DB2-BD59-A6C34878D82A}">
                    <a16:rowId xmlns:a16="http://schemas.microsoft.com/office/drawing/2014/main" val="4265117348"/>
                  </a:ext>
                </a:extLst>
              </a:tr>
              <a:tr h="190500">
                <a:tc>
                  <a:txBody>
                    <a:bodyPr/>
                    <a:lstStyle/>
                    <a:p>
                      <a:pPr>
                        <a:lnSpc>
                          <a:spcPct val="107000"/>
                        </a:lnSpc>
                        <a:spcAft>
                          <a:spcPts val="800"/>
                        </a:spcAft>
                      </a:pPr>
                      <a:r>
                        <a:rPr lang="pl-PL" sz="1100" dirty="0">
                          <a:solidFill>
                            <a:srgbClr val="000000"/>
                          </a:solidFill>
                          <a:effectLst/>
                          <a:latin typeface="+mj-lt"/>
                          <a:ea typeface="Calibri" panose="020F0502020204030204" pitchFamily="34" charset="0"/>
                          <a:cs typeface="Arial" panose="020B0604020202020204" pitchFamily="34" charset="0"/>
                        </a:rPr>
                        <a:t>kapitał własny</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fontAlgn="b"/>
                      <a:r>
                        <a:rPr lang="pl-PL" sz="1100" b="0" i="0" u="none" strike="noStrike">
                          <a:solidFill>
                            <a:srgbClr val="000000"/>
                          </a:solidFill>
                          <a:effectLst/>
                          <a:latin typeface="+mj-lt"/>
                        </a:rPr>
                        <a:t>15117700</a:t>
                      </a:r>
                    </a:p>
                  </a:txBody>
                  <a:tcPr marL="9525" marR="9525" marT="9525" marB="0" anchor="b"/>
                </a:tc>
                <a:tc>
                  <a:txBody>
                    <a:bodyPr/>
                    <a:lstStyle/>
                    <a:p>
                      <a:pPr algn="r" fontAlgn="b"/>
                      <a:r>
                        <a:rPr lang="pl-PL" sz="1100" b="0" i="0" u="none" strike="noStrike">
                          <a:solidFill>
                            <a:srgbClr val="000000"/>
                          </a:solidFill>
                          <a:effectLst/>
                          <a:latin typeface="+mj-lt"/>
                        </a:rPr>
                        <a:t>14523400</a:t>
                      </a:r>
                    </a:p>
                  </a:txBody>
                  <a:tcPr marL="9525" marR="9525" marT="9525" marB="0" anchor="b"/>
                </a:tc>
                <a:tc>
                  <a:txBody>
                    <a:bodyPr/>
                    <a:lstStyle/>
                    <a:p>
                      <a:pPr algn="r" fontAlgn="b"/>
                      <a:r>
                        <a:rPr lang="pl-PL" sz="1100" b="0" i="0" u="none" strike="noStrike" dirty="0">
                          <a:solidFill>
                            <a:srgbClr val="000000"/>
                          </a:solidFill>
                          <a:effectLst/>
                          <a:latin typeface="+mj-lt"/>
                        </a:rPr>
                        <a:t>12116800</a:t>
                      </a:r>
                    </a:p>
                  </a:txBody>
                  <a:tcPr marL="9525" marR="9525" marT="9525"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148762602"/>
              </p:ext>
            </p:extLst>
          </p:nvPr>
        </p:nvGraphicFramePr>
        <p:xfrm>
          <a:off x="188761" y="2852442"/>
          <a:ext cx="4413681" cy="1533788"/>
        </p:xfrm>
        <a:graphic>
          <a:graphicData uri="http://schemas.openxmlformats.org/drawingml/2006/table">
            <a:tbl>
              <a:tblPr firstRow="1" firstCol="1" bandRow="1">
                <a:tableStyleId>{5FD0F851-EC5A-4D38-B0AD-8093EC10F338}</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pPr>
                        <a:lnSpc>
                          <a:spcPct val="107000"/>
                        </a:lnSpc>
                        <a:spcAft>
                          <a:spcPts val="800"/>
                        </a:spcAft>
                      </a:pPr>
                      <a:r>
                        <a:rPr lang="pl-PL" sz="1100" dirty="0">
                          <a:effectLst/>
                          <a:latin typeface="+mj-lt"/>
                        </a:rPr>
                        <a:t>ROE zestawienie</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latin typeface="+mj-lt"/>
                        </a:rPr>
                        <a:t>2019</a:t>
                      </a:r>
                      <a:endParaRPr lang="pl-PL" sz="120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latin typeface="+mj-lt"/>
                        </a:rPr>
                        <a:t>2018</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a:effectLst/>
                          <a:latin typeface="+mj-lt"/>
                        </a:rPr>
                        <a:t>2017</a:t>
                      </a:r>
                      <a:endParaRPr lang="pl-PL" sz="120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pPr>
                        <a:lnSpc>
                          <a:spcPct val="107000"/>
                        </a:lnSpc>
                        <a:spcAft>
                          <a:spcPts val="800"/>
                        </a:spcAft>
                      </a:pPr>
                      <a:r>
                        <a:rPr lang="pl-PL" sz="1100" dirty="0">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dirty="0">
                          <a:solidFill>
                            <a:srgbClr val="000000"/>
                          </a:solidFill>
                          <a:effectLst/>
                          <a:latin typeface="+mj-lt"/>
                        </a:rPr>
                        <a:t>7%</a:t>
                      </a:r>
                    </a:p>
                  </a:txBody>
                  <a:tcPr marL="9525" marR="9525" marT="9525" marB="0" anchor="b"/>
                </a:tc>
                <a:tc>
                  <a:txBody>
                    <a:bodyPr/>
                    <a:lstStyle/>
                    <a:p>
                      <a:pPr algn="r" fontAlgn="b"/>
                      <a:r>
                        <a:rPr lang="pl-PL" sz="1100" b="0" i="0" u="none" strike="noStrike">
                          <a:solidFill>
                            <a:srgbClr val="000000"/>
                          </a:solidFill>
                          <a:effectLst/>
                          <a:latin typeface="+mj-lt"/>
                        </a:rPr>
                        <a:t>6%</a:t>
                      </a:r>
                    </a:p>
                  </a:txBody>
                  <a:tcPr marL="9525" marR="9525" marT="9525" marB="0" anchor="b"/>
                </a:tc>
                <a:tc>
                  <a:txBody>
                    <a:bodyPr/>
                    <a:lstStyle/>
                    <a:p>
                      <a:pPr algn="r" fontAlgn="b"/>
                      <a:r>
                        <a:rPr lang="pl-PL" sz="1100" b="0" i="0" u="none" strike="noStrike">
                          <a:solidFill>
                            <a:srgbClr val="000000"/>
                          </a:solidFill>
                          <a:effectLst/>
                          <a:latin typeface="+mj-lt"/>
                        </a:rPr>
                        <a:t>8%</a:t>
                      </a:r>
                    </a:p>
                  </a:txBody>
                  <a:tcPr marL="9525" marR="9525" marT="9525" marB="0" anchor="b"/>
                </a:tc>
                <a:extLst>
                  <a:ext uri="{0D108BD9-81ED-4DB2-BD59-A6C34878D82A}">
                    <a16:rowId xmlns:a16="http://schemas.microsoft.com/office/drawing/2014/main" val="1070409861"/>
                  </a:ext>
                </a:extLst>
              </a:tr>
              <a:tr h="237606">
                <a:tc>
                  <a:txBody>
                    <a:bodyPr/>
                    <a:lstStyle/>
                    <a:p>
                      <a:pPr>
                        <a:lnSpc>
                          <a:spcPct val="107000"/>
                        </a:lnSpc>
                        <a:spcAft>
                          <a:spcPts val="800"/>
                        </a:spcAft>
                      </a:pPr>
                      <a:r>
                        <a:rPr lang="pl-PL" sz="1100" dirty="0">
                          <a:effectLst/>
                          <a:latin typeface="+mj-lt"/>
                        </a:rPr>
                        <a:t>Telewizja Polska S.A. (Polska)</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16%</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extLst>
                  <a:ext uri="{0D108BD9-81ED-4DB2-BD59-A6C34878D82A}">
                    <a16:rowId xmlns:a16="http://schemas.microsoft.com/office/drawing/2014/main" val="423031768"/>
                  </a:ext>
                </a:extLst>
              </a:tr>
              <a:tr h="237606">
                <a:tc>
                  <a:txBody>
                    <a:bodyPr/>
                    <a:lstStyle/>
                    <a:p>
                      <a:pPr>
                        <a:lnSpc>
                          <a:spcPct val="107000"/>
                        </a:lnSpc>
                        <a:spcAft>
                          <a:spcPts val="800"/>
                        </a:spcAft>
                      </a:pPr>
                      <a:r>
                        <a:rPr lang="pl-PL" sz="1100">
                          <a:effectLst/>
                          <a:latin typeface="+mj-lt"/>
                        </a:rPr>
                        <a:t>Orange Polska S.A. (Polska)</a:t>
                      </a:r>
                      <a:endParaRPr lang="pl-PL" sz="120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dirty="0">
                          <a:solidFill>
                            <a:srgbClr val="000000"/>
                          </a:solidFill>
                          <a:effectLst/>
                          <a:latin typeface="+mj-lt"/>
                        </a:rPr>
                        <a:t>1%</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extLst>
                  <a:ext uri="{0D108BD9-81ED-4DB2-BD59-A6C34878D82A}">
                    <a16:rowId xmlns:a16="http://schemas.microsoft.com/office/drawing/2014/main" val="4074126800"/>
                  </a:ext>
                </a:extLst>
              </a:tr>
              <a:tr h="237606">
                <a:tc>
                  <a:txBody>
                    <a:bodyPr/>
                    <a:lstStyle/>
                    <a:p>
                      <a:pPr>
                        <a:lnSpc>
                          <a:spcPct val="107000"/>
                        </a:lnSpc>
                        <a:spcAft>
                          <a:spcPts val="800"/>
                        </a:spcAft>
                      </a:pPr>
                      <a:r>
                        <a:rPr lang="en-GB" sz="1100" dirty="0">
                          <a:effectLst/>
                          <a:latin typeface="+mj-lt"/>
                        </a:rPr>
                        <a:t>Play Communications S.A. (</a:t>
                      </a:r>
                      <a:r>
                        <a:rPr lang="en-GB" sz="1100" dirty="0" err="1">
                          <a:effectLst/>
                          <a:latin typeface="+mj-lt"/>
                        </a:rPr>
                        <a:t>Polska</a:t>
                      </a:r>
                      <a:r>
                        <a:rPr lang="en-GB" sz="1100" dirty="0">
                          <a:effectLst/>
                          <a:latin typeface="+mj-lt"/>
                        </a:rPr>
                        <a:t>)</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270%</a:t>
                      </a:r>
                    </a:p>
                  </a:txBody>
                  <a:tcPr marL="9525" marR="9525" marT="9525" marB="0" anchor="b"/>
                </a:tc>
                <a:tc>
                  <a:txBody>
                    <a:bodyPr/>
                    <a:lstStyle/>
                    <a:p>
                      <a:pPr algn="r" fontAlgn="b"/>
                      <a:r>
                        <a:rPr lang="pl-PL" sz="1100" b="0" i="0" u="none" strike="noStrike">
                          <a:solidFill>
                            <a:srgbClr val="000000"/>
                          </a:solidFill>
                          <a:effectLst/>
                          <a:latin typeface="+mj-lt"/>
                        </a:rPr>
                        <a:t>-371%</a:t>
                      </a:r>
                    </a:p>
                  </a:txBody>
                  <a:tcPr marL="9525" marR="9525" marT="9525" marB="0" anchor="b"/>
                </a:tc>
                <a:tc>
                  <a:txBody>
                    <a:bodyPr/>
                    <a:lstStyle/>
                    <a:p>
                      <a:pPr algn="r" fontAlgn="b"/>
                      <a:r>
                        <a:rPr lang="pl-PL" sz="1100" b="0" i="0" u="none" strike="noStrike">
                          <a:solidFill>
                            <a:srgbClr val="000000"/>
                          </a:solidFill>
                          <a:effectLst/>
                          <a:latin typeface="+mj-lt"/>
                        </a:rPr>
                        <a:t>-182%</a:t>
                      </a:r>
                    </a:p>
                  </a:txBody>
                  <a:tcPr marL="9525" marR="9525" marT="9525" marB="0" anchor="b"/>
                </a:tc>
                <a:extLst>
                  <a:ext uri="{0D108BD9-81ED-4DB2-BD59-A6C34878D82A}">
                    <a16:rowId xmlns:a16="http://schemas.microsoft.com/office/drawing/2014/main" val="3046105347"/>
                  </a:ext>
                </a:extLst>
              </a:tr>
              <a:tr h="237606">
                <a:tc>
                  <a:txBody>
                    <a:bodyPr/>
                    <a:lstStyle/>
                    <a:p>
                      <a:pPr>
                        <a:lnSpc>
                          <a:spcPct val="107000"/>
                        </a:lnSpc>
                        <a:spcAft>
                          <a:spcPts val="800"/>
                        </a:spcAft>
                      </a:pPr>
                      <a:r>
                        <a:rPr lang="pl-PL" sz="1100" dirty="0">
                          <a:effectLst/>
                          <a:latin typeface="+mj-lt"/>
                        </a:rPr>
                        <a:t>Branża</a:t>
                      </a:r>
                      <a:endParaRPr lang="pl-PL" sz="12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8%</a:t>
                      </a:r>
                    </a:p>
                  </a:txBody>
                  <a:tcPr marL="9525" marR="9525" marT="9525" marB="0" anchor="b"/>
                </a:tc>
                <a:tc>
                  <a:txBody>
                    <a:bodyPr/>
                    <a:lstStyle/>
                    <a:p>
                      <a:pPr algn="r" fontAlgn="b"/>
                      <a:r>
                        <a:rPr lang="pl-PL" sz="1100" b="0" i="0" u="none" strike="noStrike">
                          <a:solidFill>
                            <a:srgbClr val="000000"/>
                          </a:solidFill>
                          <a:effectLst/>
                          <a:latin typeface="+mj-lt"/>
                        </a:rPr>
                        <a:t>6%</a:t>
                      </a:r>
                    </a:p>
                  </a:txBody>
                  <a:tcPr marL="9525" marR="9525" marT="9525" marB="0" anchor="b"/>
                </a:tc>
                <a:tc>
                  <a:txBody>
                    <a:bodyPr/>
                    <a:lstStyle/>
                    <a:p>
                      <a:pPr algn="r" fontAlgn="b"/>
                      <a:r>
                        <a:rPr lang="pl-PL" sz="1100" b="0" i="0" u="none" strike="noStrike" dirty="0">
                          <a:solidFill>
                            <a:srgbClr val="000000"/>
                          </a:solidFill>
                          <a:effectLst/>
                          <a:latin typeface="+mj-lt"/>
                        </a:rPr>
                        <a:t>6%</a:t>
                      </a:r>
                    </a:p>
                  </a:txBody>
                  <a:tcPr marL="9525" marR="9525" marT="9525" marB="0" anchor="b"/>
                </a:tc>
                <a:extLst>
                  <a:ext uri="{0D108BD9-81ED-4DB2-BD59-A6C34878D82A}">
                    <a16:rowId xmlns:a16="http://schemas.microsoft.com/office/drawing/2014/main" val="3957895663"/>
                  </a:ext>
                </a:extLst>
              </a:tr>
            </a:tbl>
          </a:graphicData>
        </a:graphic>
      </p:graphicFrame>
      <p:graphicFrame>
        <p:nvGraphicFramePr>
          <p:cNvPr id="11" name="Wykres 10">
            <a:extLst>
              <a:ext uri="{FF2B5EF4-FFF2-40B4-BE49-F238E27FC236}">
                <a16:creationId xmlns:a16="http://schemas.microsoft.com/office/drawing/2014/main" id="{8D808342-356B-4554-B857-6F11927819E1}"/>
              </a:ext>
            </a:extLst>
          </p:cNvPr>
          <p:cNvGraphicFramePr/>
          <p:nvPr>
            <p:extLst>
              <p:ext uri="{D42A27DB-BD31-4B8C-83A1-F6EECF244321}">
                <p14:modId xmlns:p14="http://schemas.microsoft.com/office/powerpoint/2010/main" val="2388383422"/>
              </p:ext>
            </p:extLst>
          </p:nvPr>
        </p:nvGraphicFramePr>
        <p:xfrm>
          <a:off x="4572000" y="1284784"/>
          <a:ext cx="4533265" cy="35962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680123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WSKAŹNIK RĘTOWNOŚCI OPERACYJNEJ </a:t>
            </a:r>
            <a:r>
              <a:rPr lang="pl-PL" sz="2800" dirty="0">
                <a:solidFill>
                  <a:schemeClr val="accent6"/>
                </a:solidFill>
                <a:latin typeface="Staatliches" panose="020B0604020202020204" charset="0"/>
              </a:rPr>
              <a:t>WRO</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542521"/>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WRO= zysk na działalności operacyjnej/ (przychody ze sprzedaży + pozostałe przychody operacyjne)*100%</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667613433"/>
              </p:ext>
            </p:extLst>
          </p:nvPr>
        </p:nvGraphicFramePr>
        <p:xfrm>
          <a:off x="160964" y="1284784"/>
          <a:ext cx="4800784" cy="952500"/>
        </p:xfrm>
        <a:graphic>
          <a:graphicData uri="http://schemas.openxmlformats.org/drawingml/2006/table">
            <a:tbl>
              <a:tblPr firstRow="1" firstCol="1" bandRow="1">
                <a:tableStyleId>{0E3FDE45-AF77-4B5C-9715-49D594BDF05E}</a:tableStyleId>
              </a:tblPr>
              <a:tblGrid>
                <a:gridCol w="2540177">
                  <a:extLst>
                    <a:ext uri="{9D8B030D-6E8A-4147-A177-3AD203B41FA5}">
                      <a16:colId xmlns:a16="http://schemas.microsoft.com/office/drawing/2014/main" val="3872791366"/>
                    </a:ext>
                  </a:extLst>
                </a:gridCol>
                <a:gridCol w="703508">
                  <a:extLst>
                    <a:ext uri="{9D8B030D-6E8A-4147-A177-3AD203B41FA5}">
                      <a16:colId xmlns:a16="http://schemas.microsoft.com/office/drawing/2014/main" val="3348318223"/>
                    </a:ext>
                  </a:extLst>
                </a:gridCol>
                <a:gridCol w="764779">
                  <a:extLst>
                    <a:ext uri="{9D8B030D-6E8A-4147-A177-3AD203B41FA5}">
                      <a16:colId xmlns:a16="http://schemas.microsoft.com/office/drawing/2014/main" val="1071078957"/>
                    </a:ext>
                  </a:extLst>
                </a:gridCol>
                <a:gridCol w="792320">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gn="l" fontAlgn="b"/>
                      <a:r>
                        <a:rPr lang="pl-PL" sz="1100" b="1" i="0" u="none" strike="noStrike" dirty="0">
                          <a:solidFill>
                            <a:srgbClr val="000000"/>
                          </a:solidFill>
                          <a:effectLst/>
                          <a:latin typeface="+mj-lt"/>
                        </a:rPr>
                        <a:t>WRO</a:t>
                      </a:r>
                    </a:p>
                  </a:txBody>
                  <a:tcPr marL="9525" marR="9525" marT="9525" marB="0" anchor="b"/>
                </a:tc>
                <a:tc>
                  <a:txBody>
                    <a:bodyPr/>
                    <a:lstStyle/>
                    <a:p>
                      <a:pPr algn="r" fontAlgn="b"/>
                      <a:r>
                        <a:rPr lang="pl-PL" sz="1100" b="1" i="0" u="none" strike="noStrike">
                          <a:solidFill>
                            <a:srgbClr val="000000"/>
                          </a:solidFill>
                          <a:effectLst/>
                          <a:latin typeface="+mj-lt"/>
                        </a:rPr>
                        <a:t>17%</a:t>
                      </a:r>
                    </a:p>
                  </a:txBody>
                  <a:tcPr marL="9525" marR="9525" marT="9525" marB="0" anchor="b"/>
                </a:tc>
                <a:tc>
                  <a:txBody>
                    <a:bodyPr/>
                    <a:lstStyle/>
                    <a:p>
                      <a:pPr algn="r" fontAlgn="b"/>
                      <a:r>
                        <a:rPr lang="pl-PL" sz="1100" b="1" i="0" u="none" strike="noStrike">
                          <a:solidFill>
                            <a:srgbClr val="000000"/>
                          </a:solidFill>
                          <a:effectLst/>
                          <a:latin typeface="+mj-lt"/>
                        </a:rPr>
                        <a:t>16%</a:t>
                      </a:r>
                    </a:p>
                  </a:txBody>
                  <a:tcPr marL="9525" marR="9525" marT="9525" marB="0" anchor="b"/>
                </a:tc>
                <a:tc>
                  <a:txBody>
                    <a:bodyPr/>
                    <a:lstStyle/>
                    <a:p>
                      <a:pPr algn="r" fontAlgn="b"/>
                      <a:r>
                        <a:rPr lang="pl-PL" sz="1100" b="1" i="0" u="none" strike="noStrike">
                          <a:solidFill>
                            <a:srgbClr val="000000"/>
                          </a:solidFill>
                          <a:effectLst/>
                          <a:latin typeface="+mj-lt"/>
                        </a:rPr>
                        <a:t>19%</a:t>
                      </a:r>
                    </a:p>
                  </a:txBody>
                  <a:tcPr marL="9525" marR="9525" marT="9525" marB="0" anchor="b"/>
                </a:tc>
                <a:extLst>
                  <a:ext uri="{0D108BD9-81ED-4DB2-BD59-A6C34878D82A}">
                    <a16:rowId xmlns:a16="http://schemas.microsoft.com/office/drawing/2014/main" val="2021823754"/>
                  </a:ext>
                </a:extLst>
              </a:tr>
              <a:tr h="190500">
                <a:tc>
                  <a:txBody>
                    <a:bodyPr/>
                    <a:lstStyle/>
                    <a:p>
                      <a:pPr algn="l" fontAlgn="b"/>
                      <a:r>
                        <a:rPr lang="pl-PL" sz="1100" b="0" i="0" u="none" strike="noStrike">
                          <a:solidFill>
                            <a:srgbClr val="000000"/>
                          </a:solidFill>
                          <a:effectLst/>
                          <a:latin typeface="+mj-lt"/>
                        </a:rPr>
                        <a:t>zysk na działalności operacyjnej</a:t>
                      </a:r>
                    </a:p>
                  </a:txBody>
                  <a:tcPr marL="9525" marR="9525" marT="9525" marB="0" anchor="b"/>
                </a:tc>
                <a:tc>
                  <a:txBody>
                    <a:bodyPr/>
                    <a:lstStyle/>
                    <a:p>
                      <a:pPr algn="r" fontAlgn="b"/>
                      <a:r>
                        <a:rPr lang="pl-PL" sz="1100" b="0" i="0" u="none" strike="noStrike">
                          <a:solidFill>
                            <a:srgbClr val="000000"/>
                          </a:solidFill>
                          <a:effectLst/>
                          <a:latin typeface="+mj-lt"/>
                        </a:rPr>
                        <a:t>1967000</a:t>
                      </a:r>
                    </a:p>
                  </a:txBody>
                  <a:tcPr marL="9525" marR="9525" marT="9525" marB="0" anchor="b"/>
                </a:tc>
                <a:tc>
                  <a:txBody>
                    <a:bodyPr/>
                    <a:lstStyle/>
                    <a:p>
                      <a:pPr algn="r" fontAlgn="b"/>
                      <a:r>
                        <a:rPr lang="pl-PL" sz="1100" b="0" i="0" u="none" strike="noStrike">
                          <a:solidFill>
                            <a:srgbClr val="000000"/>
                          </a:solidFill>
                          <a:effectLst/>
                          <a:latin typeface="+mj-lt"/>
                        </a:rPr>
                        <a:t>1727000</a:t>
                      </a:r>
                    </a:p>
                  </a:txBody>
                  <a:tcPr marL="9525" marR="9525" marT="9525" marB="0" anchor="b"/>
                </a:tc>
                <a:tc>
                  <a:txBody>
                    <a:bodyPr/>
                    <a:lstStyle/>
                    <a:p>
                      <a:pPr algn="r" fontAlgn="b"/>
                      <a:r>
                        <a:rPr lang="pl-PL" sz="1100" b="0" i="0" u="none" strike="noStrike">
                          <a:solidFill>
                            <a:srgbClr val="000000"/>
                          </a:solidFill>
                          <a:effectLst/>
                          <a:latin typeface="+mj-lt"/>
                        </a:rPr>
                        <a:t>1834000</a:t>
                      </a:r>
                    </a:p>
                  </a:txBody>
                  <a:tcPr marL="9525" marR="9525" marT="9525" marB="0" anchor="b"/>
                </a:tc>
                <a:extLst>
                  <a:ext uri="{0D108BD9-81ED-4DB2-BD59-A6C34878D82A}">
                    <a16:rowId xmlns:a16="http://schemas.microsoft.com/office/drawing/2014/main" val="4265117348"/>
                  </a:ext>
                </a:extLst>
              </a:tr>
              <a:tr h="190500">
                <a:tc>
                  <a:txBody>
                    <a:bodyPr/>
                    <a:lstStyle/>
                    <a:p>
                      <a:pPr algn="l" fontAlgn="b"/>
                      <a:r>
                        <a:rPr lang="pl-PL" sz="1100" b="0" i="0" u="none" strike="noStrike">
                          <a:solidFill>
                            <a:srgbClr val="000000"/>
                          </a:solidFill>
                          <a:effectLst/>
                          <a:latin typeface="+mj-lt"/>
                        </a:rPr>
                        <a:t>przychody netto ze sprzedaży</a:t>
                      </a:r>
                    </a:p>
                  </a:txBody>
                  <a:tcPr marL="9525" marR="9525" marT="9525" marB="0" anchor="b"/>
                </a:tc>
                <a:tc>
                  <a:txBody>
                    <a:bodyPr/>
                    <a:lstStyle/>
                    <a:p>
                      <a:pPr algn="r" fontAlgn="b"/>
                      <a:r>
                        <a:rPr lang="pl-PL" sz="1100" b="0" i="0" u="none" strike="noStrike">
                          <a:solidFill>
                            <a:srgbClr val="000000"/>
                          </a:solidFill>
                          <a:effectLst/>
                          <a:latin typeface="+mj-lt"/>
                        </a:rPr>
                        <a:t>11676100</a:t>
                      </a:r>
                    </a:p>
                  </a:txBody>
                  <a:tcPr marL="9525" marR="9525" marT="9525" marB="0" anchor="b"/>
                </a:tc>
                <a:tc>
                  <a:txBody>
                    <a:bodyPr/>
                    <a:lstStyle/>
                    <a:p>
                      <a:pPr algn="r" fontAlgn="b"/>
                      <a:r>
                        <a:rPr lang="pl-PL" sz="1100" b="0" i="0" u="none" strike="noStrike">
                          <a:solidFill>
                            <a:srgbClr val="000000"/>
                          </a:solidFill>
                          <a:effectLst/>
                          <a:latin typeface="+mj-lt"/>
                        </a:rPr>
                        <a:t>10686100</a:t>
                      </a:r>
                    </a:p>
                  </a:txBody>
                  <a:tcPr marL="9525" marR="9525" marT="9525" marB="0" anchor="b"/>
                </a:tc>
                <a:tc>
                  <a:txBody>
                    <a:bodyPr/>
                    <a:lstStyle/>
                    <a:p>
                      <a:pPr algn="r" fontAlgn="b"/>
                      <a:r>
                        <a:rPr lang="pl-PL" sz="1100" b="0" i="0" u="none" strike="noStrike" dirty="0">
                          <a:solidFill>
                            <a:srgbClr val="000000"/>
                          </a:solidFill>
                          <a:effectLst/>
                          <a:latin typeface="+mj-lt"/>
                        </a:rPr>
                        <a:t>9828600</a:t>
                      </a:r>
                    </a:p>
                  </a:txBody>
                  <a:tcPr marL="9525" marR="9525" marT="9525"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3676925615"/>
              </p:ext>
            </p:extLst>
          </p:nvPr>
        </p:nvGraphicFramePr>
        <p:xfrm>
          <a:off x="160964" y="2478719"/>
          <a:ext cx="4800782" cy="2525397"/>
        </p:xfrm>
        <a:graphic>
          <a:graphicData uri="http://schemas.openxmlformats.org/drawingml/2006/table">
            <a:tbl>
              <a:tblPr firstRow="1" firstCol="1" bandRow="1">
                <a:tableStyleId>{0E3FDE45-AF77-4B5C-9715-49D594BDF05E}</a:tableStyleId>
              </a:tblPr>
              <a:tblGrid>
                <a:gridCol w="1559835">
                  <a:extLst>
                    <a:ext uri="{9D8B030D-6E8A-4147-A177-3AD203B41FA5}">
                      <a16:colId xmlns:a16="http://schemas.microsoft.com/office/drawing/2014/main" val="3518848104"/>
                    </a:ext>
                  </a:extLst>
                </a:gridCol>
                <a:gridCol w="796716">
                  <a:extLst>
                    <a:ext uri="{9D8B030D-6E8A-4147-A177-3AD203B41FA5}">
                      <a16:colId xmlns:a16="http://schemas.microsoft.com/office/drawing/2014/main" val="1276360837"/>
                    </a:ext>
                  </a:extLst>
                </a:gridCol>
                <a:gridCol w="737000">
                  <a:extLst>
                    <a:ext uri="{9D8B030D-6E8A-4147-A177-3AD203B41FA5}">
                      <a16:colId xmlns:a16="http://schemas.microsoft.com/office/drawing/2014/main" val="2361034544"/>
                    </a:ext>
                  </a:extLst>
                </a:gridCol>
                <a:gridCol w="650012">
                  <a:extLst>
                    <a:ext uri="{9D8B030D-6E8A-4147-A177-3AD203B41FA5}">
                      <a16:colId xmlns:a16="http://schemas.microsoft.com/office/drawing/2014/main" val="506927170"/>
                    </a:ext>
                  </a:extLst>
                </a:gridCol>
                <a:gridCol w="513272">
                  <a:extLst>
                    <a:ext uri="{9D8B030D-6E8A-4147-A177-3AD203B41FA5}">
                      <a16:colId xmlns:a16="http://schemas.microsoft.com/office/drawing/2014/main" val="78168633"/>
                    </a:ext>
                  </a:extLst>
                </a:gridCol>
                <a:gridCol w="543947">
                  <a:extLst>
                    <a:ext uri="{9D8B030D-6E8A-4147-A177-3AD203B41FA5}">
                      <a16:colId xmlns:a16="http://schemas.microsoft.com/office/drawing/2014/main" val="1064784745"/>
                    </a:ext>
                  </a:extLst>
                </a:gridCol>
              </a:tblGrid>
              <a:tr h="190500">
                <a:tc>
                  <a:txBody>
                    <a:bodyPr/>
                    <a:lstStyle/>
                    <a:p>
                      <a:pPr>
                        <a:lnSpc>
                          <a:spcPct val="107000"/>
                        </a:lnSpc>
                        <a:spcAft>
                          <a:spcPts val="800"/>
                        </a:spcAft>
                      </a:pPr>
                      <a:r>
                        <a:rPr lang="pl-PL" sz="1100" dirty="0">
                          <a:effectLst/>
                        </a:rPr>
                        <a:t>WRO zestawienie</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2018 /2019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2017 /2018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17%</a:t>
                      </a:r>
                    </a:p>
                  </a:txBody>
                  <a:tcPr marL="9525" marR="9525" marT="9525" marB="0" anchor="b"/>
                </a:tc>
                <a:tc>
                  <a:txBody>
                    <a:bodyPr/>
                    <a:lstStyle/>
                    <a:p>
                      <a:pPr algn="r" fontAlgn="b"/>
                      <a:r>
                        <a:rPr lang="pl-PL" sz="1100" b="0" i="0" u="none" strike="noStrike">
                          <a:solidFill>
                            <a:srgbClr val="000000"/>
                          </a:solidFill>
                          <a:effectLst/>
                          <a:latin typeface="+mj-lt"/>
                        </a:rPr>
                        <a:t>16%</a:t>
                      </a:r>
                    </a:p>
                  </a:txBody>
                  <a:tcPr marL="9525" marR="9525" marT="9525" marB="0" anchor="b"/>
                </a:tc>
                <a:tc>
                  <a:txBody>
                    <a:bodyPr/>
                    <a:lstStyle/>
                    <a:p>
                      <a:pPr algn="r" fontAlgn="b"/>
                      <a:r>
                        <a:rPr lang="pl-PL" sz="1100" b="0" i="0" u="none" strike="noStrike">
                          <a:solidFill>
                            <a:srgbClr val="000000"/>
                          </a:solidFill>
                          <a:effectLst/>
                          <a:latin typeface="+mj-lt"/>
                        </a:rPr>
                        <a:t>19%</a:t>
                      </a:r>
                    </a:p>
                  </a:txBody>
                  <a:tcPr marL="9525" marR="9525" marT="9525" marB="0" anchor="b"/>
                </a:tc>
                <a:tc>
                  <a:txBody>
                    <a:bodyPr/>
                    <a:lstStyle/>
                    <a:p>
                      <a:pPr algn="r" fontAlgn="b"/>
                      <a:r>
                        <a:rPr lang="pl-PL" sz="1100" b="0" i="0" u="none" strike="noStrike">
                          <a:solidFill>
                            <a:srgbClr val="000000"/>
                          </a:solidFill>
                          <a:effectLst/>
                          <a:latin typeface="+mj-lt"/>
                        </a:rPr>
                        <a:t>17%</a:t>
                      </a:r>
                    </a:p>
                  </a:txBody>
                  <a:tcPr marL="9525" marR="9525" marT="9525" marB="0" anchor="b"/>
                </a:tc>
                <a:tc>
                  <a:txBody>
                    <a:bodyPr/>
                    <a:lstStyle/>
                    <a:p>
                      <a:pPr algn="r" fontAlgn="b"/>
                      <a:r>
                        <a:rPr lang="pl-PL" sz="1100" b="0" i="0" u="none" strike="noStrike">
                          <a:solidFill>
                            <a:srgbClr val="000000"/>
                          </a:solidFill>
                          <a:effectLst/>
                          <a:latin typeface="+mj-lt"/>
                        </a:rPr>
                        <a:t>16%</a:t>
                      </a:r>
                    </a:p>
                  </a:txBody>
                  <a:tcPr marL="9525" marR="9525" marT="9525" marB="0" anchor="b"/>
                </a:tc>
                <a:extLst>
                  <a:ext uri="{0D108BD9-81ED-4DB2-BD59-A6C34878D82A}">
                    <a16:rowId xmlns:a16="http://schemas.microsoft.com/office/drawing/2014/main" val="1604573018"/>
                  </a:ext>
                </a:extLst>
              </a:tr>
              <a:tr h="190500">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4%</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tc>
                  <a:txBody>
                    <a:bodyPr/>
                    <a:lstStyle/>
                    <a:p>
                      <a:pPr algn="r" fontAlgn="b"/>
                      <a:r>
                        <a:rPr lang="pl-PL" sz="1100" b="0" i="0" u="none" strike="noStrike">
                          <a:solidFill>
                            <a:srgbClr val="000000"/>
                          </a:solidFill>
                          <a:effectLst/>
                          <a:latin typeface="+mj-lt"/>
                        </a:rPr>
                        <a:t>4%</a:t>
                      </a:r>
                    </a:p>
                  </a:txBody>
                  <a:tcPr marL="9525" marR="9525" marT="9525" marB="0" anchor="b"/>
                </a:tc>
                <a:tc>
                  <a:txBody>
                    <a:bodyPr/>
                    <a:lstStyle/>
                    <a:p>
                      <a:pPr algn="r" fontAlgn="b"/>
                      <a:r>
                        <a:rPr lang="pl-PL" sz="1100" b="0" i="0" u="none" strike="noStrike">
                          <a:solidFill>
                            <a:srgbClr val="000000"/>
                          </a:solidFill>
                          <a:effectLst/>
                          <a:latin typeface="+mj-lt"/>
                        </a:rPr>
                        <a:t>1%</a:t>
                      </a:r>
                    </a:p>
                  </a:txBody>
                  <a:tcPr marL="9525" marR="9525" marT="9525" marB="0" anchor="b"/>
                </a:tc>
                <a:extLst>
                  <a:ext uri="{0D108BD9-81ED-4DB2-BD59-A6C34878D82A}">
                    <a16:rowId xmlns:a16="http://schemas.microsoft.com/office/drawing/2014/main" val="3472070888"/>
                  </a:ext>
                </a:extLst>
              </a:tr>
              <a:tr h="190500">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2%</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tc>
                  <a:txBody>
                    <a:bodyPr/>
                    <a:lstStyle/>
                    <a:p>
                      <a:pPr algn="r" fontAlgn="b"/>
                      <a:r>
                        <a:rPr lang="pl-PL" sz="1100" b="0" i="0" u="none" strike="noStrike">
                          <a:solidFill>
                            <a:srgbClr val="000000"/>
                          </a:solidFill>
                          <a:effectLst/>
                          <a:latin typeface="+mj-lt"/>
                        </a:rPr>
                        <a:t>0%</a:t>
                      </a:r>
                    </a:p>
                  </a:txBody>
                  <a:tcPr marL="9525" marR="9525" marT="9525" marB="0" anchor="b"/>
                </a:tc>
                <a:extLst>
                  <a:ext uri="{0D108BD9-81ED-4DB2-BD59-A6C34878D82A}">
                    <a16:rowId xmlns:a16="http://schemas.microsoft.com/office/drawing/2014/main" val="2024299356"/>
                  </a:ext>
                </a:extLst>
              </a:tr>
              <a:tr h="190500">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21%</a:t>
                      </a:r>
                    </a:p>
                  </a:txBody>
                  <a:tcPr marL="9525" marR="9525" marT="9525" marB="0" anchor="b"/>
                </a:tc>
                <a:tc>
                  <a:txBody>
                    <a:bodyPr/>
                    <a:lstStyle/>
                    <a:p>
                      <a:pPr algn="r" fontAlgn="b"/>
                      <a:r>
                        <a:rPr lang="pl-PL" sz="1100" b="0" i="0" u="none" strike="noStrike">
                          <a:solidFill>
                            <a:srgbClr val="000000"/>
                          </a:solidFill>
                          <a:effectLst/>
                          <a:latin typeface="+mj-lt"/>
                        </a:rPr>
                        <a:t>20%</a:t>
                      </a:r>
                    </a:p>
                  </a:txBody>
                  <a:tcPr marL="9525" marR="9525" marT="9525" marB="0" anchor="b"/>
                </a:tc>
                <a:tc>
                  <a:txBody>
                    <a:bodyPr/>
                    <a:lstStyle/>
                    <a:p>
                      <a:pPr algn="r" fontAlgn="b"/>
                      <a:r>
                        <a:rPr lang="pl-PL" sz="1100" b="0" i="0" u="none" strike="noStrike">
                          <a:solidFill>
                            <a:srgbClr val="000000"/>
                          </a:solidFill>
                          <a:effectLst/>
                          <a:latin typeface="+mj-lt"/>
                        </a:rPr>
                        <a:t>16%</a:t>
                      </a:r>
                    </a:p>
                  </a:txBody>
                  <a:tcPr marL="9525" marR="9525" marT="9525" marB="0" anchor="b"/>
                </a:tc>
                <a:tc>
                  <a:txBody>
                    <a:bodyPr/>
                    <a:lstStyle/>
                    <a:p>
                      <a:pPr algn="r" fontAlgn="b"/>
                      <a:r>
                        <a:rPr lang="pl-PL" sz="1100" b="0" i="0" u="none" strike="noStrike">
                          <a:solidFill>
                            <a:srgbClr val="000000"/>
                          </a:solidFill>
                          <a:effectLst/>
                          <a:latin typeface="+mj-lt"/>
                        </a:rPr>
                        <a:t>21%</a:t>
                      </a:r>
                    </a:p>
                  </a:txBody>
                  <a:tcPr marL="9525" marR="9525" marT="9525" marB="0" anchor="b"/>
                </a:tc>
                <a:tc>
                  <a:txBody>
                    <a:bodyPr/>
                    <a:lstStyle/>
                    <a:p>
                      <a:pPr algn="r" fontAlgn="b"/>
                      <a:r>
                        <a:rPr lang="pl-PL" sz="1100" b="0" i="0" u="none" strike="noStrike">
                          <a:solidFill>
                            <a:srgbClr val="000000"/>
                          </a:solidFill>
                          <a:effectLst/>
                          <a:latin typeface="+mj-lt"/>
                        </a:rPr>
                        <a:t>20%</a:t>
                      </a:r>
                    </a:p>
                  </a:txBody>
                  <a:tcPr marL="9525" marR="9525" marT="9525" marB="0" anchor="b"/>
                </a:tc>
                <a:extLst>
                  <a:ext uri="{0D108BD9-81ED-4DB2-BD59-A6C34878D82A}">
                    <a16:rowId xmlns:a16="http://schemas.microsoft.com/office/drawing/2014/main" val="1387231069"/>
                  </a:ext>
                </a:extLst>
              </a:tr>
              <a:tr h="190500">
                <a:tc>
                  <a:txBody>
                    <a:bodyPr/>
                    <a:lstStyle/>
                    <a:p>
                      <a:pPr>
                        <a:lnSpc>
                          <a:spcPct val="107000"/>
                        </a:lnSpc>
                        <a:spcAft>
                          <a:spcPts val="800"/>
                        </a:spcAft>
                      </a:pPr>
                      <a:r>
                        <a:rPr lang="pl-PL" sz="1100">
                          <a:effectLst/>
                        </a:rPr>
                        <a:t>Branża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i="0" u="none" strike="noStrike">
                          <a:solidFill>
                            <a:srgbClr val="000000"/>
                          </a:solidFill>
                          <a:effectLst/>
                          <a:latin typeface="+mj-lt"/>
                        </a:rPr>
                        <a:t>11%</a:t>
                      </a:r>
                    </a:p>
                  </a:txBody>
                  <a:tcPr marL="9525" marR="9525" marT="9525" marB="0" anchor="b"/>
                </a:tc>
                <a:tc>
                  <a:txBody>
                    <a:bodyPr/>
                    <a:lstStyle/>
                    <a:p>
                      <a:pPr algn="r" fontAlgn="b"/>
                      <a:r>
                        <a:rPr lang="pl-PL" sz="1100" b="0" i="0" u="none" strike="noStrike">
                          <a:solidFill>
                            <a:srgbClr val="000000"/>
                          </a:solidFill>
                          <a:effectLst/>
                          <a:latin typeface="+mj-lt"/>
                        </a:rPr>
                        <a:t>10%</a:t>
                      </a:r>
                    </a:p>
                  </a:txBody>
                  <a:tcPr marL="9525" marR="9525" marT="9525" marB="0" anchor="b"/>
                </a:tc>
                <a:tc>
                  <a:txBody>
                    <a:bodyPr/>
                    <a:lstStyle/>
                    <a:p>
                      <a:pPr algn="r" fontAlgn="b"/>
                      <a:r>
                        <a:rPr lang="pl-PL" sz="1100" b="0" i="0" u="none" strike="noStrike">
                          <a:solidFill>
                            <a:srgbClr val="000000"/>
                          </a:solidFill>
                          <a:effectLst/>
                          <a:latin typeface="+mj-lt"/>
                        </a:rPr>
                        <a:t>11%</a:t>
                      </a:r>
                    </a:p>
                  </a:txBody>
                  <a:tcPr marL="9525" marR="9525" marT="9525" marB="0" anchor="b"/>
                </a:tc>
                <a:tc>
                  <a:txBody>
                    <a:bodyPr/>
                    <a:lstStyle/>
                    <a:p>
                      <a:pPr algn="r" fontAlgn="b"/>
                      <a:r>
                        <a:rPr lang="pl-PL" sz="1100" b="0" i="0" u="none" strike="noStrike">
                          <a:solidFill>
                            <a:srgbClr val="000000"/>
                          </a:solidFill>
                          <a:effectLst/>
                          <a:latin typeface="+mj-lt"/>
                        </a:rPr>
                        <a:t>11%</a:t>
                      </a:r>
                    </a:p>
                  </a:txBody>
                  <a:tcPr marL="9525" marR="9525" marT="9525" marB="0" anchor="b"/>
                </a:tc>
                <a:tc>
                  <a:txBody>
                    <a:bodyPr/>
                    <a:lstStyle/>
                    <a:p>
                      <a:pPr algn="r" fontAlgn="b"/>
                      <a:r>
                        <a:rPr lang="pl-PL" sz="1100" b="0" i="0" u="none" strike="noStrike" dirty="0">
                          <a:solidFill>
                            <a:srgbClr val="000000"/>
                          </a:solidFill>
                          <a:effectLst/>
                          <a:latin typeface="+mj-lt"/>
                        </a:rPr>
                        <a:t>10%</a:t>
                      </a:r>
                    </a:p>
                  </a:txBody>
                  <a:tcPr marL="9525" marR="9525" marT="9525" marB="0" anchor="b"/>
                </a:tc>
                <a:extLst>
                  <a:ext uri="{0D108BD9-81ED-4DB2-BD59-A6C34878D82A}">
                    <a16:rowId xmlns:a16="http://schemas.microsoft.com/office/drawing/2014/main" val="2956120217"/>
                  </a:ext>
                </a:extLst>
              </a:tr>
            </a:tbl>
          </a:graphicData>
        </a:graphic>
      </p:graphicFrame>
      <p:graphicFrame>
        <p:nvGraphicFramePr>
          <p:cNvPr id="12" name="Wykres 11">
            <a:extLst>
              <a:ext uri="{FF2B5EF4-FFF2-40B4-BE49-F238E27FC236}">
                <a16:creationId xmlns:a16="http://schemas.microsoft.com/office/drawing/2014/main" id="{D3F8AF54-E589-4A9C-B9BB-18B6AB6D00C1}"/>
              </a:ext>
            </a:extLst>
          </p:cNvPr>
          <p:cNvGraphicFramePr/>
          <p:nvPr>
            <p:extLst>
              <p:ext uri="{D42A27DB-BD31-4B8C-83A1-F6EECF244321}">
                <p14:modId xmlns:p14="http://schemas.microsoft.com/office/powerpoint/2010/main" val="2341779834"/>
              </p:ext>
            </p:extLst>
          </p:nvPr>
        </p:nvGraphicFramePr>
        <p:xfrm>
          <a:off x="4961746" y="1184353"/>
          <a:ext cx="4341280" cy="38197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49498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75000"/>
                  </a:schemeClr>
                </a:solidFill>
                <a:latin typeface="Staatliches" panose="020B0604020202020204" charset="0"/>
              </a:rPr>
              <a:t>WSKAŹNIK MARŻY BRUTTO </a:t>
            </a:r>
            <a:r>
              <a:rPr lang="pl-PL" sz="2800" dirty="0">
                <a:solidFill>
                  <a:schemeClr val="accent6"/>
                </a:solidFill>
                <a:latin typeface="Staatliches" panose="020B0604020202020204" charset="0"/>
              </a:rPr>
              <a:t>WMB</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WMB = zysk przed opodatkowaniem / przychody ze sprzedaży * 100%</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426465532"/>
              </p:ext>
            </p:extLst>
          </p:nvPr>
        </p:nvGraphicFramePr>
        <p:xfrm>
          <a:off x="160964" y="1284784"/>
          <a:ext cx="4554855" cy="952500"/>
        </p:xfrm>
        <a:graphic>
          <a:graphicData uri="http://schemas.openxmlformats.org/drawingml/2006/table">
            <a:tbl>
              <a:tblPr firstRow="1" firstCol="1" bandRow="1">
                <a:tableStyleId>{9D7B26C5-4107-4FEC-AEDC-1716B250A1EF}</a:tableStyleId>
              </a:tblPr>
              <a:tblGrid>
                <a:gridCol w="2415345">
                  <a:extLst>
                    <a:ext uri="{9D8B030D-6E8A-4147-A177-3AD203B41FA5}">
                      <a16:colId xmlns:a16="http://schemas.microsoft.com/office/drawing/2014/main" val="3872791366"/>
                    </a:ext>
                  </a:extLst>
                </a:gridCol>
                <a:gridCol w="665822">
                  <a:extLst>
                    <a:ext uri="{9D8B030D-6E8A-4147-A177-3AD203B41FA5}">
                      <a16:colId xmlns:a16="http://schemas.microsoft.com/office/drawing/2014/main" val="3348318223"/>
                    </a:ext>
                  </a:extLst>
                </a:gridCol>
                <a:gridCol w="723811">
                  <a:extLst>
                    <a:ext uri="{9D8B030D-6E8A-4147-A177-3AD203B41FA5}">
                      <a16:colId xmlns:a16="http://schemas.microsoft.com/office/drawing/2014/main" val="1071078957"/>
                    </a:ext>
                  </a:extLst>
                </a:gridCol>
                <a:gridCol w="749877">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gn="l" fontAlgn="b"/>
                      <a:r>
                        <a:rPr lang="pl-PL" sz="1100" b="1" u="none" strike="noStrike" dirty="0">
                          <a:solidFill>
                            <a:srgbClr val="000000"/>
                          </a:solidFill>
                          <a:effectLst/>
                        </a:rPr>
                        <a:t>WMB</a:t>
                      </a:r>
                      <a:endParaRPr lang="pl-PL" sz="1100" b="1" i="0" u="none" strike="noStrike" dirty="0">
                        <a:solidFill>
                          <a:srgbClr val="000000"/>
                        </a:solidFill>
                        <a:effectLst/>
                        <a:latin typeface="+mj-lt"/>
                      </a:endParaRPr>
                    </a:p>
                  </a:txBody>
                  <a:tcPr marL="9525" marR="9525" marT="9525" marB="0" anchor="b"/>
                </a:tc>
                <a:tc>
                  <a:txBody>
                    <a:bodyPr/>
                    <a:lstStyle/>
                    <a:p>
                      <a:pPr algn="r" fontAlgn="b"/>
                      <a:r>
                        <a:rPr lang="pl-PL" sz="1100" b="1" u="none" strike="noStrike">
                          <a:solidFill>
                            <a:srgbClr val="000000"/>
                          </a:solidFill>
                          <a:effectLst/>
                        </a:rPr>
                        <a:t>36%</a:t>
                      </a:r>
                      <a:endParaRPr lang="pl-PL" sz="1100" b="1" i="0" u="none" strike="noStrike">
                        <a:solidFill>
                          <a:srgbClr val="000000"/>
                        </a:solidFill>
                        <a:effectLst/>
                        <a:latin typeface="+mj-lt"/>
                      </a:endParaRPr>
                    </a:p>
                  </a:txBody>
                  <a:tcPr marL="9525" marR="9525" marT="9525" marB="0" anchor="b"/>
                </a:tc>
                <a:tc>
                  <a:txBody>
                    <a:bodyPr/>
                    <a:lstStyle/>
                    <a:p>
                      <a:pPr algn="r" fontAlgn="b"/>
                      <a:r>
                        <a:rPr lang="pl-PL" sz="1100" b="1" u="none" strike="noStrike">
                          <a:solidFill>
                            <a:srgbClr val="000000"/>
                          </a:solidFill>
                          <a:effectLst/>
                        </a:rPr>
                        <a:t>38%</a:t>
                      </a:r>
                      <a:endParaRPr lang="pl-PL" sz="1100" b="1" i="0" u="none" strike="noStrike">
                        <a:solidFill>
                          <a:srgbClr val="000000"/>
                        </a:solidFill>
                        <a:effectLst/>
                        <a:latin typeface="+mj-lt"/>
                      </a:endParaRPr>
                    </a:p>
                  </a:txBody>
                  <a:tcPr marL="9525" marR="9525" marT="9525" marB="0" anchor="b"/>
                </a:tc>
                <a:tc>
                  <a:txBody>
                    <a:bodyPr/>
                    <a:lstStyle/>
                    <a:p>
                      <a:pPr algn="r" fontAlgn="b"/>
                      <a:r>
                        <a:rPr lang="pl-PL" sz="1100" b="1" u="none" strike="noStrike">
                          <a:solidFill>
                            <a:srgbClr val="000000"/>
                          </a:solidFill>
                          <a:effectLst/>
                        </a:rPr>
                        <a:t>39%</a:t>
                      </a:r>
                      <a:endParaRPr lang="pl-PL" sz="1100" b="1"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021823754"/>
                  </a:ext>
                </a:extLst>
              </a:tr>
              <a:tr h="190500">
                <a:tc>
                  <a:txBody>
                    <a:bodyPr/>
                    <a:lstStyle/>
                    <a:p>
                      <a:pPr algn="l" fontAlgn="b"/>
                      <a:r>
                        <a:rPr lang="pl-PL" sz="1100" b="0" u="none" strike="noStrike" dirty="0">
                          <a:solidFill>
                            <a:srgbClr val="000000"/>
                          </a:solidFill>
                          <a:effectLst/>
                        </a:rPr>
                        <a:t>zysk przed opodatkowaniem</a:t>
                      </a:r>
                      <a:endParaRPr lang="pl-PL" sz="1100" b="0" i="0" u="none" strike="noStrike" dirty="0">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4196700</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4034700</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3845600</a:t>
                      </a:r>
                      <a:endParaRPr lang="pl-PL" sz="11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4265117348"/>
                  </a:ext>
                </a:extLst>
              </a:tr>
              <a:tr h="190500">
                <a:tc>
                  <a:txBody>
                    <a:bodyPr/>
                    <a:lstStyle/>
                    <a:p>
                      <a:pPr algn="l" fontAlgn="b"/>
                      <a:r>
                        <a:rPr lang="pl-PL" sz="1100" b="0" u="none" strike="noStrike" dirty="0">
                          <a:solidFill>
                            <a:srgbClr val="000000"/>
                          </a:solidFill>
                          <a:effectLst/>
                        </a:rPr>
                        <a:t>przychody netto ze sprzedaży</a:t>
                      </a:r>
                      <a:endParaRPr lang="pl-PL" sz="1100" b="0" i="0" u="none" strike="noStrike" dirty="0">
                        <a:solidFill>
                          <a:srgbClr val="000000"/>
                        </a:solidFill>
                        <a:effectLst/>
                        <a:latin typeface="+mj-lt"/>
                      </a:endParaRPr>
                    </a:p>
                  </a:txBody>
                  <a:tcPr marL="9525" marR="9525" marT="9525" marB="0" anchor="b"/>
                </a:tc>
                <a:tc>
                  <a:txBody>
                    <a:bodyPr/>
                    <a:lstStyle/>
                    <a:p>
                      <a:pPr algn="r" fontAlgn="b"/>
                      <a:r>
                        <a:rPr lang="pl-PL" sz="1100" b="0" u="none" strike="noStrike" dirty="0">
                          <a:solidFill>
                            <a:srgbClr val="000000"/>
                          </a:solidFill>
                          <a:effectLst/>
                        </a:rPr>
                        <a:t>11676100</a:t>
                      </a:r>
                      <a:endParaRPr lang="pl-PL" sz="1100" b="0" i="0" u="none" strike="noStrike" dirty="0">
                        <a:solidFill>
                          <a:srgbClr val="000000"/>
                        </a:solidFill>
                        <a:effectLst/>
                        <a:latin typeface="+mj-lt"/>
                      </a:endParaRPr>
                    </a:p>
                  </a:txBody>
                  <a:tcPr marL="9525" marR="9525" marT="9525" marB="0" anchor="b"/>
                </a:tc>
                <a:tc>
                  <a:txBody>
                    <a:bodyPr/>
                    <a:lstStyle/>
                    <a:p>
                      <a:pPr algn="r" fontAlgn="b"/>
                      <a:r>
                        <a:rPr lang="pl-PL" sz="1100" b="0" u="none" strike="noStrike" dirty="0">
                          <a:solidFill>
                            <a:srgbClr val="000000"/>
                          </a:solidFill>
                          <a:effectLst/>
                        </a:rPr>
                        <a:t>10686100</a:t>
                      </a:r>
                      <a:endParaRPr lang="pl-PL" sz="1100" b="0" i="0" u="none" strike="noStrike" dirty="0">
                        <a:solidFill>
                          <a:srgbClr val="000000"/>
                        </a:solidFill>
                        <a:effectLst/>
                        <a:latin typeface="+mj-lt"/>
                      </a:endParaRPr>
                    </a:p>
                  </a:txBody>
                  <a:tcPr marL="9525" marR="9525" marT="9525" marB="0" anchor="b"/>
                </a:tc>
                <a:tc>
                  <a:txBody>
                    <a:bodyPr/>
                    <a:lstStyle/>
                    <a:p>
                      <a:pPr algn="r" fontAlgn="b"/>
                      <a:r>
                        <a:rPr lang="pl-PL" sz="1100" b="0" u="none" strike="noStrike" dirty="0">
                          <a:solidFill>
                            <a:srgbClr val="000000"/>
                          </a:solidFill>
                          <a:effectLst/>
                        </a:rPr>
                        <a:t>9828600</a:t>
                      </a:r>
                      <a:endParaRPr lang="pl-PL" sz="11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2449875077"/>
              </p:ext>
            </p:extLst>
          </p:nvPr>
        </p:nvGraphicFramePr>
        <p:xfrm>
          <a:off x="160964" y="2478719"/>
          <a:ext cx="4554855" cy="2525397"/>
        </p:xfrm>
        <a:graphic>
          <a:graphicData uri="http://schemas.openxmlformats.org/drawingml/2006/table">
            <a:tbl>
              <a:tblPr firstRow="1" firstCol="1" bandRow="1">
                <a:tableStyleId>{9D7B26C5-4107-4FEC-AEDC-1716B250A1EF}</a:tableStyleId>
              </a:tblPr>
              <a:tblGrid>
                <a:gridCol w="1479930">
                  <a:extLst>
                    <a:ext uri="{9D8B030D-6E8A-4147-A177-3AD203B41FA5}">
                      <a16:colId xmlns:a16="http://schemas.microsoft.com/office/drawing/2014/main" val="3518848104"/>
                    </a:ext>
                  </a:extLst>
                </a:gridCol>
                <a:gridCol w="755903">
                  <a:extLst>
                    <a:ext uri="{9D8B030D-6E8A-4147-A177-3AD203B41FA5}">
                      <a16:colId xmlns:a16="http://schemas.microsoft.com/office/drawing/2014/main" val="1276360837"/>
                    </a:ext>
                  </a:extLst>
                </a:gridCol>
                <a:gridCol w="699246">
                  <a:extLst>
                    <a:ext uri="{9D8B030D-6E8A-4147-A177-3AD203B41FA5}">
                      <a16:colId xmlns:a16="http://schemas.microsoft.com/office/drawing/2014/main" val="2361034544"/>
                    </a:ext>
                  </a:extLst>
                </a:gridCol>
                <a:gridCol w="616714">
                  <a:extLst>
                    <a:ext uri="{9D8B030D-6E8A-4147-A177-3AD203B41FA5}">
                      <a16:colId xmlns:a16="http://schemas.microsoft.com/office/drawing/2014/main" val="506927170"/>
                    </a:ext>
                  </a:extLst>
                </a:gridCol>
                <a:gridCol w="486979">
                  <a:extLst>
                    <a:ext uri="{9D8B030D-6E8A-4147-A177-3AD203B41FA5}">
                      <a16:colId xmlns:a16="http://schemas.microsoft.com/office/drawing/2014/main" val="78168633"/>
                    </a:ext>
                  </a:extLst>
                </a:gridCol>
                <a:gridCol w="516083">
                  <a:extLst>
                    <a:ext uri="{9D8B030D-6E8A-4147-A177-3AD203B41FA5}">
                      <a16:colId xmlns:a16="http://schemas.microsoft.com/office/drawing/2014/main" val="1064784745"/>
                    </a:ext>
                  </a:extLst>
                </a:gridCol>
              </a:tblGrid>
              <a:tr h="190500">
                <a:tc>
                  <a:txBody>
                    <a:bodyPr/>
                    <a:lstStyle/>
                    <a:p>
                      <a:pPr>
                        <a:lnSpc>
                          <a:spcPct val="107000"/>
                        </a:lnSpc>
                        <a:spcAft>
                          <a:spcPts val="800"/>
                        </a:spcAft>
                      </a:pPr>
                      <a:r>
                        <a:rPr lang="pl-PL" sz="1100" dirty="0">
                          <a:effectLst/>
                        </a:rPr>
                        <a:t>WMB zestawienie</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2018 /2019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200" dirty="0">
                          <a:effectLst/>
                        </a:rPr>
                        <a:t>Dyn. 2017 /2018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pPr>
                        <a:lnSpc>
                          <a:spcPct val="107000"/>
                        </a:lnSpc>
                        <a:spcAft>
                          <a:spcPts val="800"/>
                        </a:spcAft>
                      </a:pPr>
                      <a:r>
                        <a:rPr lang="pl-PL" sz="1100" dirty="0">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u="none" strike="noStrike">
                          <a:solidFill>
                            <a:srgbClr val="000000"/>
                          </a:solidFill>
                          <a:effectLst/>
                        </a:rPr>
                        <a:t>36%</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38%</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36%</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38%</a:t>
                      </a:r>
                      <a:endParaRPr lang="pl-PL" sz="11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604573018"/>
                  </a:ext>
                </a:extLst>
              </a:tr>
              <a:tr h="190500">
                <a:tc>
                  <a:txBody>
                    <a:bodyPr/>
                    <a:lstStyle/>
                    <a:p>
                      <a:pPr>
                        <a:lnSpc>
                          <a:spcPct val="107000"/>
                        </a:lnSpc>
                        <a:spcAft>
                          <a:spcPts val="800"/>
                        </a:spcAft>
                      </a:pPr>
                      <a:r>
                        <a:rPr lang="pl-PL" sz="1100">
                          <a:effectLst/>
                        </a:rPr>
                        <a:t>Telewizja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u="none" strike="noStrike">
                          <a:solidFill>
                            <a:srgbClr val="000000"/>
                          </a:solidFill>
                          <a:effectLst/>
                        </a:rPr>
                        <a:t>12%</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11%</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12%</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9%</a:t>
                      </a:r>
                      <a:endParaRPr lang="pl-PL" sz="11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3472070888"/>
                  </a:ext>
                </a:extLst>
              </a:tr>
              <a:tr h="190500">
                <a:tc>
                  <a:txBody>
                    <a:bodyPr/>
                    <a:lstStyle/>
                    <a:p>
                      <a:pPr>
                        <a:lnSpc>
                          <a:spcPct val="107000"/>
                        </a:lnSpc>
                        <a:spcAft>
                          <a:spcPts val="800"/>
                        </a:spcAft>
                      </a:pPr>
                      <a:r>
                        <a:rPr lang="pl-PL" sz="1100">
                          <a:effectLst/>
                        </a:rPr>
                        <a:t>Orange Polska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u="none" strike="noStrike">
                          <a:solidFill>
                            <a:srgbClr val="000000"/>
                          </a:solidFill>
                          <a:effectLst/>
                        </a:rPr>
                        <a:t>24%</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0%</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25%</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24%</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0%</a:t>
                      </a:r>
                      <a:endParaRPr lang="pl-PL" sz="11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2024299356"/>
                  </a:ext>
                </a:extLst>
              </a:tr>
              <a:tr h="190500">
                <a:tc>
                  <a:txBody>
                    <a:bodyPr/>
                    <a:lstStyle/>
                    <a:p>
                      <a:pPr>
                        <a:lnSpc>
                          <a:spcPct val="107000"/>
                        </a:lnSpc>
                        <a:spcAft>
                          <a:spcPts val="800"/>
                        </a:spcAft>
                      </a:pPr>
                      <a:r>
                        <a:rPr lang="en-GB" sz="1100">
                          <a:effectLst/>
                        </a:rPr>
                        <a:t>Play Communications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u="none" strike="noStrike">
                          <a:solidFill>
                            <a:srgbClr val="000000"/>
                          </a:solidFill>
                          <a:effectLst/>
                        </a:rPr>
                        <a:t>34%</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32%</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34%</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32%</a:t>
                      </a:r>
                      <a:endParaRPr lang="pl-PL" sz="1100" b="0" i="0" u="none" strike="noStrike">
                        <a:solidFill>
                          <a:srgbClr val="000000"/>
                        </a:solidFill>
                        <a:effectLst/>
                        <a:latin typeface="+mj-lt"/>
                      </a:endParaRPr>
                    </a:p>
                  </a:txBody>
                  <a:tcPr marL="9525" marR="9525" marT="9525" marB="0" anchor="b"/>
                </a:tc>
                <a:extLst>
                  <a:ext uri="{0D108BD9-81ED-4DB2-BD59-A6C34878D82A}">
                    <a16:rowId xmlns:a16="http://schemas.microsoft.com/office/drawing/2014/main" val="1387231069"/>
                  </a:ext>
                </a:extLst>
              </a:tr>
              <a:tr h="190500">
                <a:tc>
                  <a:txBody>
                    <a:bodyPr/>
                    <a:lstStyle/>
                    <a:p>
                      <a:pPr>
                        <a:lnSpc>
                          <a:spcPct val="107000"/>
                        </a:lnSpc>
                        <a:spcAft>
                          <a:spcPts val="800"/>
                        </a:spcAft>
                      </a:pPr>
                      <a:r>
                        <a:rPr lang="pl-PL" sz="1100">
                          <a:effectLst/>
                        </a:rPr>
                        <a:t>Branża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fontAlgn="b"/>
                      <a:r>
                        <a:rPr lang="pl-PL" sz="1100" b="0" u="none" strike="noStrike">
                          <a:solidFill>
                            <a:srgbClr val="000000"/>
                          </a:solidFill>
                          <a:effectLst/>
                        </a:rPr>
                        <a:t>29%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21%</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a:solidFill>
                            <a:srgbClr val="000000"/>
                          </a:solidFill>
                          <a:effectLst/>
                        </a:rPr>
                        <a:t>29%</a:t>
                      </a:r>
                      <a:endParaRPr lang="pl-PL" sz="1100" b="0" i="0" u="none" strike="noStrike">
                        <a:solidFill>
                          <a:srgbClr val="000000"/>
                        </a:solidFill>
                        <a:effectLst/>
                        <a:latin typeface="+mj-lt"/>
                      </a:endParaRPr>
                    </a:p>
                  </a:txBody>
                  <a:tcPr marL="9525" marR="9525" marT="9525" marB="0" anchor="b"/>
                </a:tc>
                <a:tc>
                  <a:txBody>
                    <a:bodyPr/>
                    <a:lstStyle/>
                    <a:p>
                      <a:pPr algn="r" fontAlgn="b"/>
                      <a:r>
                        <a:rPr lang="pl-PL" sz="1100" b="0" u="none" strike="noStrike" dirty="0">
                          <a:solidFill>
                            <a:srgbClr val="000000"/>
                          </a:solidFill>
                          <a:effectLst/>
                        </a:rPr>
                        <a:t>21%</a:t>
                      </a:r>
                      <a:endParaRPr lang="pl-PL" sz="11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956120217"/>
                  </a:ext>
                </a:extLst>
              </a:tr>
            </a:tbl>
          </a:graphicData>
        </a:graphic>
      </p:graphicFrame>
      <p:graphicFrame>
        <p:nvGraphicFramePr>
          <p:cNvPr id="13" name="Wykres 12">
            <a:extLst>
              <a:ext uri="{FF2B5EF4-FFF2-40B4-BE49-F238E27FC236}">
                <a16:creationId xmlns:a16="http://schemas.microsoft.com/office/drawing/2014/main" id="{138B510E-4C63-4862-B4B9-9E7E70DDA450}"/>
              </a:ext>
            </a:extLst>
          </p:cNvPr>
          <p:cNvGraphicFramePr/>
          <p:nvPr>
            <p:extLst>
              <p:ext uri="{D42A27DB-BD31-4B8C-83A1-F6EECF244321}">
                <p14:modId xmlns:p14="http://schemas.microsoft.com/office/powerpoint/2010/main" val="346621126"/>
              </p:ext>
            </p:extLst>
          </p:nvPr>
        </p:nvGraphicFramePr>
        <p:xfrm>
          <a:off x="4715819" y="1265526"/>
          <a:ext cx="4554855" cy="37385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477774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78"/>
          <p:cNvSpPr txBox="1">
            <a:spLocks noGrp="1"/>
          </p:cNvSpPr>
          <p:nvPr>
            <p:ph type="title"/>
          </p:nvPr>
        </p:nvSpPr>
        <p:spPr>
          <a:xfrm>
            <a:off x="739348" y="977105"/>
            <a:ext cx="3490210"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000" dirty="0"/>
              <a:t>Model </a:t>
            </a:r>
            <a:r>
              <a:rPr lang="pl-PL" sz="4000" dirty="0" err="1"/>
              <a:t>du</a:t>
            </a:r>
            <a:r>
              <a:rPr lang="pl-PL" sz="4000" dirty="0"/>
              <a:t> </a:t>
            </a:r>
            <a:r>
              <a:rPr lang="pl-PL" sz="4000" dirty="0" err="1"/>
              <a:t>ponta</a:t>
            </a:r>
            <a:endParaRPr sz="4000" dirty="0"/>
          </a:p>
        </p:txBody>
      </p:sp>
      <p:sp>
        <p:nvSpPr>
          <p:cNvPr id="1901" name="Google Shape;1901;p78"/>
          <p:cNvSpPr txBox="1">
            <a:spLocks noGrp="1"/>
          </p:cNvSpPr>
          <p:nvPr>
            <p:ph type="subTitle" idx="1"/>
          </p:nvPr>
        </p:nvSpPr>
        <p:spPr>
          <a:xfrm>
            <a:off x="673810" y="2029797"/>
            <a:ext cx="3029676" cy="135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To metoda umożliwiająca w sposób syntetyczny i kompleksowy przeprowadzenie oceny zyskowności przedsiębiorstwa przy pomocy wybranych danych finansowych pochodzących z rachunku zysków i strat oraz bilansu.</a:t>
            </a:r>
            <a:endParaRPr lang="en-US" dirty="0"/>
          </a:p>
        </p:txBody>
      </p:sp>
      <p:grpSp>
        <p:nvGrpSpPr>
          <p:cNvPr id="29" name="Google Shape;2000;p83">
            <a:extLst>
              <a:ext uri="{FF2B5EF4-FFF2-40B4-BE49-F238E27FC236}">
                <a16:creationId xmlns:a16="http://schemas.microsoft.com/office/drawing/2014/main" id="{3514C17B-3EB2-46F2-9525-D4274BF06810}"/>
              </a:ext>
            </a:extLst>
          </p:cNvPr>
          <p:cNvGrpSpPr/>
          <p:nvPr/>
        </p:nvGrpSpPr>
        <p:grpSpPr>
          <a:xfrm>
            <a:off x="3895400" y="3073340"/>
            <a:ext cx="2536974" cy="1233159"/>
            <a:chOff x="3638000" y="3732827"/>
            <a:chExt cx="732524" cy="378297"/>
          </a:xfrm>
        </p:grpSpPr>
        <p:sp>
          <p:nvSpPr>
            <p:cNvPr id="30" name="Google Shape;2001;p83">
              <a:extLst>
                <a:ext uri="{FF2B5EF4-FFF2-40B4-BE49-F238E27FC236}">
                  <a16:creationId xmlns:a16="http://schemas.microsoft.com/office/drawing/2014/main" id="{10A49FC8-9F80-4CC7-8505-3142A7516D4F}"/>
                </a:ext>
              </a:extLst>
            </p:cNvPr>
            <p:cNvSpPr/>
            <p:nvPr/>
          </p:nvSpPr>
          <p:spPr>
            <a:xfrm>
              <a:off x="3638000" y="3785222"/>
              <a:ext cx="137332" cy="273505"/>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02;p83">
              <a:extLst>
                <a:ext uri="{FF2B5EF4-FFF2-40B4-BE49-F238E27FC236}">
                  <a16:creationId xmlns:a16="http://schemas.microsoft.com/office/drawing/2014/main" id="{8915D690-DDB9-4FB2-A245-090CAC909DCD}"/>
                </a:ext>
              </a:extLst>
            </p:cNvPr>
            <p:cNvSpPr/>
            <p:nvPr/>
          </p:nvSpPr>
          <p:spPr>
            <a:xfrm>
              <a:off x="3730222" y="3732827"/>
              <a:ext cx="217985" cy="378292"/>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03;p83">
              <a:extLst>
                <a:ext uri="{FF2B5EF4-FFF2-40B4-BE49-F238E27FC236}">
                  <a16:creationId xmlns:a16="http://schemas.microsoft.com/office/drawing/2014/main" id="{6FDC2FA3-CFBF-4B57-8687-3AFD0697358F}"/>
                </a:ext>
              </a:extLst>
            </p:cNvPr>
            <p:cNvSpPr/>
            <p:nvPr/>
          </p:nvSpPr>
          <p:spPr>
            <a:xfrm>
              <a:off x="3643252" y="3732827"/>
              <a:ext cx="217985" cy="378292"/>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04;p83">
              <a:extLst>
                <a:ext uri="{FF2B5EF4-FFF2-40B4-BE49-F238E27FC236}">
                  <a16:creationId xmlns:a16="http://schemas.microsoft.com/office/drawing/2014/main" id="{11303D4F-6683-4902-9313-80F18185EB3F}"/>
                </a:ext>
              </a:extLst>
            </p:cNvPr>
            <p:cNvSpPr/>
            <p:nvPr/>
          </p:nvSpPr>
          <p:spPr>
            <a:xfrm>
              <a:off x="4335918" y="3732827"/>
              <a:ext cx="34607" cy="35670"/>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05;p83">
              <a:extLst>
                <a:ext uri="{FF2B5EF4-FFF2-40B4-BE49-F238E27FC236}">
                  <a16:creationId xmlns:a16="http://schemas.microsoft.com/office/drawing/2014/main" id="{BD712869-EEBC-4CE8-863E-6B79EFF2E16A}"/>
                </a:ext>
              </a:extLst>
            </p:cNvPr>
            <p:cNvSpPr/>
            <p:nvPr/>
          </p:nvSpPr>
          <p:spPr>
            <a:xfrm>
              <a:off x="4248915" y="3732827"/>
              <a:ext cx="121608" cy="12157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06;p83">
              <a:extLst>
                <a:ext uri="{FF2B5EF4-FFF2-40B4-BE49-F238E27FC236}">
                  <a16:creationId xmlns:a16="http://schemas.microsoft.com/office/drawing/2014/main" id="{B74DFCC1-8944-4B18-97ED-5BEA125A0DF1}"/>
                </a:ext>
              </a:extLst>
            </p:cNvPr>
            <p:cNvSpPr/>
            <p:nvPr/>
          </p:nvSpPr>
          <p:spPr>
            <a:xfrm>
              <a:off x="3638000" y="3872192"/>
              <a:ext cx="50332" cy="100631"/>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07;p83">
              <a:extLst>
                <a:ext uri="{FF2B5EF4-FFF2-40B4-BE49-F238E27FC236}">
                  <a16:creationId xmlns:a16="http://schemas.microsoft.com/office/drawing/2014/main" id="{5880F0C6-F7EE-475F-B71A-BA90E04BAED5}"/>
                </a:ext>
              </a:extLst>
            </p:cNvPr>
            <p:cNvSpPr/>
            <p:nvPr/>
          </p:nvSpPr>
          <p:spPr>
            <a:xfrm>
              <a:off x="4163009" y="3732827"/>
              <a:ext cx="207513" cy="378292"/>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08;p83">
              <a:extLst>
                <a:ext uri="{FF2B5EF4-FFF2-40B4-BE49-F238E27FC236}">
                  <a16:creationId xmlns:a16="http://schemas.microsoft.com/office/drawing/2014/main" id="{C8D5E00E-373B-45FB-9A1D-9F50A7CC7C3B}"/>
                </a:ext>
              </a:extLst>
            </p:cNvPr>
            <p:cNvSpPr/>
            <p:nvPr/>
          </p:nvSpPr>
          <p:spPr>
            <a:xfrm>
              <a:off x="4248915" y="3989548"/>
              <a:ext cx="121608" cy="12157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9;p83">
              <a:extLst>
                <a:ext uri="{FF2B5EF4-FFF2-40B4-BE49-F238E27FC236}">
                  <a16:creationId xmlns:a16="http://schemas.microsoft.com/office/drawing/2014/main" id="{62239A64-2EE4-41C8-8074-E92E91F9A50F}"/>
                </a:ext>
              </a:extLst>
            </p:cNvPr>
            <p:cNvSpPr/>
            <p:nvPr/>
          </p:nvSpPr>
          <p:spPr>
            <a:xfrm>
              <a:off x="4335918" y="4076518"/>
              <a:ext cx="34607" cy="34607"/>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10;p83">
              <a:extLst>
                <a:ext uri="{FF2B5EF4-FFF2-40B4-BE49-F238E27FC236}">
                  <a16:creationId xmlns:a16="http://schemas.microsoft.com/office/drawing/2014/main" id="{098ACFCB-932E-4F92-B997-5FD6E0953088}"/>
                </a:ext>
              </a:extLst>
            </p:cNvPr>
            <p:cNvSpPr/>
            <p:nvPr/>
          </p:nvSpPr>
          <p:spPr>
            <a:xfrm>
              <a:off x="3903131" y="3732827"/>
              <a:ext cx="217985" cy="378292"/>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11;p83">
              <a:extLst>
                <a:ext uri="{FF2B5EF4-FFF2-40B4-BE49-F238E27FC236}">
                  <a16:creationId xmlns:a16="http://schemas.microsoft.com/office/drawing/2014/main" id="{67C89D35-1889-4A2A-84BA-8479F8C38918}"/>
                </a:ext>
              </a:extLst>
            </p:cNvPr>
            <p:cNvSpPr/>
            <p:nvPr/>
          </p:nvSpPr>
          <p:spPr>
            <a:xfrm>
              <a:off x="3816161" y="3732827"/>
              <a:ext cx="217985" cy="378292"/>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2;p83">
              <a:extLst>
                <a:ext uri="{FF2B5EF4-FFF2-40B4-BE49-F238E27FC236}">
                  <a16:creationId xmlns:a16="http://schemas.microsoft.com/office/drawing/2014/main" id="{A3D1D7B3-0CE7-48BB-A16A-50F7F6482F58}"/>
                </a:ext>
              </a:extLst>
            </p:cNvPr>
            <p:cNvSpPr/>
            <p:nvPr/>
          </p:nvSpPr>
          <p:spPr>
            <a:xfrm>
              <a:off x="4076039" y="3732827"/>
              <a:ext cx="217985" cy="378292"/>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13;p83">
              <a:extLst>
                <a:ext uri="{FF2B5EF4-FFF2-40B4-BE49-F238E27FC236}">
                  <a16:creationId xmlns:a16="http://schemas.microsoft.com/office/drawing/2014/main" id="{4791BB1D-9142-40AC-90C1-8A97FD39E6CE}"/>
                </a:ext>
              </a:extLst>
            </p:cNvPr>
            <p:cNvSpPr/>
            <p:nvPr/>
          </p:nvSpPr>
          <p:spPr>
            <a:xfrm>
              <a:off x="3989069" y="3732827"/>
              <a:ext cx="217985" cy="378292"/>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444;p90">
            <a:extLst>
              <a:ext uri="{FF2B5EF4-FFF2-40B4-BE49-F238E27FC236}">
                <a16:creationId xmlns:a16="http://schemas.microsoft.com/office/drawing/2014/main" id="{F423B1E0-F960-4823-ADA8-5EAD96375080}"/>
              </a:ext>
            </a:extLst>
          </p:cNvPr>
          <p:cNvGrpSpPr/>
          <p:nvPr/>
        </p:nvGrpSpPr>
        <p:grpSpPr>
          <a:xfrm>
            <a:off x="4079573" y="926115"/>
            <a:ext cx="4630499" cy="3066427"/>
            <a:chOff x="1187400" y="2529299"/>
            <a:chExt cx="6769193" cy="2241903"/>
          </a:xfrm>
        </p:grpSpPr>
        <p:sp>
          <p:nvSpPr>
            <p:cNvPr id="14" name="Google Shape;5445;p90">
              <a:extLst>
                <a:ext uri="{FF2B5EF4-FFF2-40B4-BE49-F238E27FC236}">
                  <a16:creationId xmlns:a16="http://schemas.microsoft.com/office/drawing/2014/main" id="{2E3963A1-AA77-4DC5-B7BB-158D7A0CB297}"/>
                </a:ext>
              </a:extLst>
            </p:cNvPr>
            <p:cNvSpPr/>
            <p:nvPr/>
          </p:nvSpPr>
          <p:spPr>
            <a:xfrm>
              <a:off x="3802943" y="2529299"/>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 name="Google Shape;5446;p90">
              <a:extLst>
                <a:ext uri="{FF2B5EF4-FFF2-40B4-BE49-F238E27FC236}">
                  <a16:creationId xmlns:a16="http://schemas.microsoft.com/office/drawing/2014/main" id="{E41DE264-A910-447D-B608-208CFFE72AE9}"/>
                </a:ext>
              </a:extLst>
            </p:cNvPr>
            <p:cNvSpPr/>
            <p:nvPr/>
          </p:nvSpPr>
          <p:spPr>
            <a:xfrm>
              <a:off x="5573240" y="3429000"/>
              <a:ext cx="1538100" cy="442500"/>
            </a:xfrm>
            <a:prstGeom prst="roundRect">
              <a:avLst>
                <a:gd name="adj" fmla="val 50000"/>
              </a:avLst>
            </a:prstGeom>
            <a:solidFill>
              <a:srgbClr val="F392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6" name="Google Shape;5447;p90">
              <a:extLst>
                <a:ext uri="{FF2B5EF4-FFF2-40B4-BE49-F238E27FC236}">
                  <a16:creationId xmlns:a16="http://schemas.microsoft.com/office/drawing/2014/main" id="{0981BB90-DBB7-437A-B8CA-09400879E854}"/>
                </a:ext>
              </a:extLst>
            </p:cNvPr>
            <p:cNvSpPr/>
            <p:nvPr/>
          </p:nvSpPr>
          <p:spPr>
            <a:xfrm>
              <a:off x="2032647" y="3429000"/>
              <a:ext cx="1538100" cy="442500"/>
            </a:xfrm>
            <a:prstGeom prst="roundRect">
              <a:avLst>
                <a:gd name="adj" fmla="val 50000"/>
              </a:avLst>
            </a:prstGeom>
            <a:solidFill>
              <a:srgbClr val="F392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5448;p90">
              <a:extLst>
                <a:ext uri="{FF2B5EF4-FFF2-40B4-BE49-F238E27FC236}">
                  <a16:creationId xmlns:a16="http://schemas.microsoft.com/office/drawing/2014/main" id="{098CDE69-4804-4153-80FF-3038CB6DD594}"/>
                </a:ext>
              </a:extLst>
            </p:cNvPr>
            <p:cNvSpPr/>
            <p:nvPr/>
          </p:nvSpPr>
          <p:spPr>
            <a:xfrm>
              <a:off x="1187400" y="4328701"/>
              <a:ext cx="1538100" cy="442500"/>
            </a:xfrm>
            <a:prstGeom prst="roundRect">
              <a:avLst>
                <a:gd name="adj" fmla="val 5000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0" name="Google Shape;5449;p90">
              <a:extLst>
                <a:ext uri="{FF2B5EF4-FFF2-40B4-BE49-F238E27FC236}">
                  <a16:creationId xmlns:a16="http://schemas.microsoft.com/office/drawing/2014/main" id="{D46F7AEB-5DA5-47FC-820B-EAA9D1DD8184}"/>
                </a:ext>
              </a:extLst>
            </p:cNvPr>
            <p:cNvSpPr/>
            <p:nvPr/>
          </p:nvSpPr>
          <p:spPr>
            <a:xfrm>
              <a:off x="2877893" y="4328701"/>
              <a:ext cx="1538100" cy="442500"/>
            </a:xfrm>
            <a:prstGeom prst="roundRect">
              <a:avLst>
                <a:gd name="adj" fmla="val 5000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1" name="Google Shape;5450;p90">
              <a:extLst>
                <a:ext uri="{FF2B5EF4-FFF2-40B4-BE49-F238E27FC236}">
                  <a16:creationId xmlns:a16="http://schemas.microsoft.com/office/drawing/2014/main" id="{D04B3C30-255B-472E-940E-C8D42708F37B}"/>
                </a:ext>
              </a:extLst>
            </p:cNvPr>
            <p:cNvSpPr/>
            <p:nvPr/>
          </p:nvSpPr>
          <p:spPr>
            <a:xfrm>
              <a:off x="4728000" y="4328701"/>
              <a:ext cx="1538100" cy="442500"/>
            </a:xfrm>
            <a:prstGeom prst="roundRect">
              <a:avLst>
                <a:gd name="adj" fmla="val 5000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2" name="Google Shape;5451;p90">
              <a:extLst>
                <a:ext uri="{FF2B5EF4-FFF2-40B4-BE49-F238E27FC236}">
                  <a16:creationId xmlns:a16="http://schemas.microsoft.com/office/drawing/2014/main" id="{15DE376E-07A1-487D-96C1-A894767AE0C2}"/>
                </a:ext>
              </a:extLst>
            </p:cNvPr>
            <p:cNvSpPr/>
            <p:nvPr/>
          </p:nvSpPr>
          <p:spPr>
            <a:xfrm>
              <a:off x="6418493" y="4328701"/>
              <a:ext cx="1538100" cy="442500"/>
            </a:xfrm>
            <a:prstGeom prst="roundRect">
              <a:avLst>
                <a:gd name="adj" fmla="val 5000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23" name="Google Shape;5452;p90">
              <a:extLst>
                <a:ext uri="{FF2B5EF4-FFF2-40B4-BE49-F238E27FC236}">
                  <a16:creationId xmlns:a16="http://schemas.microsoft.com/office/drawing/2014/main" id="{0259A277-8B5B-4A5E-9C52-6EAB0FDA1D0E}"/>
                </a:ext>
              </a:extLst>
            </p:cNvPr>
            <p:cNvCxnSpPr>
              <a:stCxn id="14" idx="2"/>
              <a:endCxn id="15" idx="0"/>
            </p:cNvCxnSpPr>
            <p:nvPr/>
          </p:nvCxnSpPr>
          <p:spPr>
            <a:xfrm rot="-5400000" flipH="1">
              <a:off x="5228543" y="2315249"/>
              <a:ext cx="457200" cy="1770300"/>
            </a:xfrm>
            <a:prstGeom prst="bentConnector3">
              <a:avLst>
                <a:gd name="adj1" fmla="val 49967"/>
              </a:avLst>
            </a:prstGeom>
            <a:noFill/>
            <a:ln w="9525" cap="flat" cmpd="sng">
              <a:solidFill>
                <a:schemeClr val="accent6"/>
              </a:solidFill>
              <a:prstDash val="solid"/>
              <a:round/>
              <a:headEnd type="none" w="sm" len="sm"/>
              <a:tailEnd type="none" w="sm" len="sm"/>
            </a:ln>
          </p:spPr>
        </p:cxnSp>
        <p:cxnSp>
          <p:nvCxnSpPr>
            <p:cNvPr id="24" name="Google Shape;5453;p90">
              <a:extLst>
                <a:ext uri="{FF2B5EF4-FFF2-40B4-BE49-F238E27FC236}">
                  <a16:creationId xmlns:a16="http://schemas.microsoft.com/office/drawing/2014/main" id="{6A4F8207-DEFA-4529-97AC-A68386CA770F}"/>
                </a:ext>
              </a:extLst>
            </p:cNvPr>
            <p:cNvCxnSpPr>
              <a:stCxn id="16" idx="0"/>
              <a:endCxn id="14" idx="2"/>
            </p:cNvCxnSpPr>
            <p:nvPr/>
          </p:nvCxnSpPr>
          <p:spPr>
            <a:xfrm rot="-5400000">
              <a:off x="3458247" y="2315250"/>
              <a:ext cx="457200" cy="1770300"/>
            </a:xfrm>
            <a:prstGeom prst="bentConnector3">
              <a:avLst>
                <a:gd name="adj1" fmla="val 49967"/>
              </a:avLst>
            </a:prstGeom>
            <a:noFill/>
            <a:ln w="9525" cap="flat" cmpd="sng">
              <a:solidFill>
                <a:schemeClr val="accent6"/>
              </a:solidFill>
              <a:prstDash val="solid"/>
              <a:round/>
              <a:headEnd type="none" w="sm" len="sm"/>
              <a:tailEnd type="none" w="sm" len="sm"/>
            </a:ln>
          </p:spPr>
        </p:cxnSp>
        <p:cxnSp>
          <p:nvCxnSpPr>
            <p:cNvPr id="25" name="Google Shape;5454;p90">
              <a:extLst>
                <a:ext uri="{FF2B5EF4-FFF2-40B4-BE49-F238E27FC236}">
                  <a16:creationId xmlns:a16="http://schemas.microsoft.com/office/drawing/2014/main" id="{7E5D5E6A-4280-496B-AE49-61AF8E0D20B2}"/>
                </a:ext>
              </a:extLst>
            </p:cNvPr>
            <p:cNvCxnSpPr>
              <a:stCxn id="16" idx="2"/>
              <a:endCxn id="20" idx="0"/>
            </p:cNvCxnSpPr>
            <p:nvPr/>
          </p:nvCxnSpPr>
          <p:spPr>
            <a:xfrm rot="-5400000" flipH="1">
              <a:off x="2995647" y="3677550"/>
              <a:ext cx="457200" cy="845100"/>
            </a:xfrm>
            <a:prstGeom prst="bentConnector3">
              <a:avLst>
                <a:gd name="adj1" fmla="val 49967"/>
              </a:avLst>
            </a:prstGeom>
            <a:noFill/>
            <a:ln w="9525" cap="flat" cmpd="sng">
              <a:solidFill>
                <a:schemeClr val="accent6"/>
              </a:solidFill>
              <a:prstDash val="solid"/>
              <a:round/>
              <a:headEnd type="none" w="sm" len="sm"/>
              <a:tailEnd type="none" w="sm" len="sm"/>
            </a:ln>
          </p:spPr>
        </p:cxnSp>
        <p:cxnSp>
          <p:nvCxnSpPr>
            <p:cNvPr id="26" name="Google Shape;5455;p90">
              <a:extLst>
                <a:ext uri="{FF2B5EF4-FFF2-40B4-BE49-F238E27FC236}">
                  <a16:creationId xmlns:a16="http://schemas.microsoft.com/office/drawing/2014/main" id="{E4A74CCD-383D-4D46-86E5-0DCE39642B82}"/>
                </a:ext>
              </a:extLst>
            </p:cNvPr>
            <p:cNvCxnSpPr>
              <a:stCxn id="17" idx="0"/>
              <a:endCxn id="16" idx="2"/>
            </p:cNvCxnSpPr>
            <p:nvPr/>
          </p:nvCxnSpPr>
          <p:spPr>
            <a:xfrm rot="-5400000">
              <a:off x="2150400" y="3677551"/>
              <a:ext cx="457200" cy="845100"/>
            </a:xfrm>
            <a:prstGeom prst="bentConnector3">
              <a:avLst>
                <a:gd name="adj1" fmla="val 49967"/>
              </a:avLst>
            </a:prstGeom>
            <a:noFill/>
            <a:ln w="9525" cap="flat" cmpd="sng">
              <a:solidFill>
                <a:schemeClr val="accent6"/>
              </a:solidFill>
              <a:prstDash val="solid"/>
              <a:round/>
              <a:headEnd type="none" w="sm" len="sm"/>
              <a:tailEnd type="none" w="sm" len="sm"/>
            </a:ln>
          </p:spPr>
        </p:cxnSp>
        <p:cxnSp>
          <p:nvCxnSpPr>
            <p:cNvPr id="27" name="Google Shape;5456;p90">
              <a:extLst>
                <a:ext uri="{FF2B5EF4-FFF2-40B4-BE49-F238E27FC236}">
                  <a16:creationId xmlns:a16="http://schemas.microsoft.com/office/drawing/2014/main" id="{DC348512-4BB7-486E-B0A6-DB805DD95281}"/>
                </a:ext>
              </a:extLst>
            </p:cNvPr>
            <p:cNvCxnSpPr>
              <a:stCxn id="15" idx="2"/>
              <a:endCxn id="22" idx="0"/>
            </p:cNvCxnSpPr>
            <p:nvPr/>
          </p:nvCxnSpPr>
          <p:spPr>
            <a:xfrm rot="-5400000" flipH="1">
              <a:off x="6536390" y="3677400"/>
              <a:ext cx="457200" cy="845400"/>
            </a:xfrm>
            <a:prstGeom prst="bentConnector3">
              <a:avLst>
                <a:gd name="adj1" fmla="val 49967"/>
              </a:avLst>
            </a:prstGeom>
            <a:noFill/>
            <a:ln w="9525" cap="flat" cmpd="sng">
              <a:solidFill>
                <a:schemeClr val="accent6"/>
              </a:solidFill>
              <a:prstDash val="solid"/>
              <a:round/>
              <a:headEnd type="none" w="sm" len="sm"/>
              <a:tailEnd type="none" w="sm" len="sm"/>
            </a:ln>
          </p:spPr>
        </p:cxnSp>
        <p:cxnSp>
          <p:nvCxnSpPr>
            <p:cNvPr id="28" name="Google Shape;5457;p90">
              <a:extLst>
                <a:ext uri="{FF2B5EF4-FFF2-40B4-BE49-F238E27FC236}">
                  <a16:creationId xmlns:a16="http://schemas.microsoft.com/office/drawing/2014/main" id="{7F42BADA-C513-4073-9DC2-A443BA7CFABD}"/>
                </a:ext>
              </a:extLst>
            </p:cNvPr>
            <p:cNvCxnSpPr>
              <a:stCxn id="21" idx="0"/>
              <a:endCxn id="15" idx="2"/>
            </p:cNvCxnSpPr>
            <p:nvPr/>
          </p:nvCxnSpPr>
          <p:spPr>
            <a:xfrm rot="-5400000">
              <a:off x="5691000" y="3677551"/>
              <a:ext cx="457200" cy="845100"/>
            </a:xfrm>
            <a:prstGeom prst="bentConnector3">
              <a:avLst>
                <a:gd name="adj1" fmla="val 49967"/>
              </a:avLst>
            </a:prstGeom>
            <a:noFill/>
            <a:ln w="9525" cap="flat" cmpd="sng">
              <a:solidFill>
                <a:schemeClr val="accent6"/>
              </a:solidFill>
              <a:prstDash val="solid"/>
              <a:round/>
              <a:headEnd type="none" w="sm" len="sm"/>
              <a:tailEnd type="none" w="sm" len="sm"/>
            </a:ln>
          </p:spPr>
        </p:cxnSp>
      </p:grpSp>
    </p:spTree>
    <p:extLst>
      <p:ext uri="{BB962C8B-B14F-4D97-AF65-F5344CB8AC3E}">
        <p14:creationId xmlns:p14="http://schemas.microsoft.com/office/powerpoint/2010/main" val="274550963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2FCD8103-71F8-4387-A1C8-8E79C99A774C}"/>
              </a:ext>
            </a:extLst>
          </p:cNvPr>
          <p:cNvGraphicFramePr/>
          <p:nvPr>
            <p:extLst>
              <p:ext uri="{D42A27DB-BD31-4B8C-83A1-F6EECF244321}">
                <p14:modId xmlns:p14="http://schemas.microsoft.com/office/powerpoint/2010/main" val="2415077358"/>
              </p:ext>
            </p:extLst>
          </p:nvPr>
        </p:nvGraphicFramePr>
        <p:xfrm>
          <a:off x="705678" y="241231"/>
          <a:ext cx="8099770" cy="4902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Google Shape;1060;p54">
            <a:extLst>
              <a:ext uri="{FF2B5EF4-FFF2-40B4-BE49-F238E27FC236}">
                <a16:creationId xmlns:a16="http://schemas.microsoft.com/office/drawing/2014/main" id="{FE549265-77BC-4A5E-BCD6-A493E8DA2947}"/>
              </a:ext>
            </a:extLst>
          </p:cNvPr>
          <p:cNvSpPr txBox="1">
            <a:spLocks noGrp="1"/>
          </p:cNvSpPr>
          <p:nvPr>
            <p:ph type="title"/>
          </p:nvPr>
        </p:nvSpPr>
        <p:spPr>
          <a:xfrm>
            <a:off x="824949" y="9450"/>
            <a:ext cx="61484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 </a:t>
            </a:r>
            <a:r>
              <a:rPr lang="pl-PL" dirty="0">
                <a:solidFill>
                  <a:srgbClr val="F39200"/>
                </a:solidFill>
              </a:rPr>
              <a:t>cyfrowy Polsat </a:t>
            </a:r>
            <a:r>
              <a:rPr lang="pl-PL" dirty="0" err="1">
                <a:solidFill>
                  <a:srgbClr val="F39200"/>
                </a:solidFill>
              </a:rPr>
              <a:t>sa</a:t>
            </a:r>
            <a:r>
              <a:rPr lang="pl-PL" dirty="0">
                <a:solidFill>
                  <a:srgbClr val="F39200"/>
                </a:solidFill>
              </a:rPr>
              <a:t> </a:t>
            </a:r>
            <a:r>
              <a:rPr lang="pl-PL" dirty="0"/>
              <a:t>za </a:t>
            </a:r>
            <a:r>
              <a:rPr lang="pl-PL" dirty="0">
                <a:solidFill>
                  <a:schemeClr val="accent1"/>
                </a:solidFill>
              </a:rPr>
              <a:t>2019</a:t>
            </a:r>
            <a:r>
              <a:rPr lang="pl-PL" dirty="0"/>
              <a:t> rok</a:t>
            </a:r>
            <a:endParaRPr dirty="0"/>
          </a:p>
        </p:txBody>
      </p:sp>
      <p:sp>
        <p:nvSpPr>
          <p:cNvPr id="6" name="Znak mnożenia 5">
            <a:extLst>
              <a:ext uri="{FF2B5EF4-FFF2-40B4-BE49-F238E27FC236}">
                <a16:creationId xmlns:a16="http://schemas.microsoft.com/office/drawing/2014/main" id="{5D36762C-4796-499F-9719-8AE617FA600D}"/>
              </a:ext>
            </a:extLst>
          </p:cNvPr>
          <p:cNvSpPr/>
          <p:nvPr/>
        </p:nvSpPr>
        <p:spPr>
          <a:xfrm>
            <a:off x="5148470" y="1967948"/>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endParaRPr>
          </a:p>
        </p:txBody>
      </p:sp>
      <p:sp>
        <p:nvSpPr>
          <p:cNvPr id="18" name="Znak mnożenia 17">
            <a:extLst>
              <a:ext uri="{FF2B5EF4-FFF2-40B4-BE49-F238E27FC236}">
                <a16:creationId xmlns:a16="http://schemas.microsoft.com/office/drawing/2014/main" id="{D5E7BADF-81E6-4B9B-9EA6-0139AF9C2649}"/>
              </a:ext>
            </a:extLst>
          </p:cNvPr>
          <p:cNvSpPr/>
          <p:nvPr/>
        </p:nvSpPr>
        <p:spPr>
          <a:xfrm>
            <a:off x="3084444" y="2835965"/>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endParaRPr>
          </a:p>
        </p:txBody>
      </p:sp>
      <p:sp>
        <p:nvSpPr>
          <p:cNvPr id="21" name="Znak dzielenia 20">
            <a:extLst>
              <a:ext uri="{FF2B5EF4-FFF2-40B4-BE49-F238E27FC236}">
                <a16:creationId xmlns:a16="http://schemas.microsoft.com/office/drawing/2014/main" id="{FB6C3A60-F57C-4AEB-9993-DC8A3D14B169}"/>
              </a:ext>
            </a:extLst>
          </p:cNvPr>
          <p:cNvSpPr/>
          <p:nvPr/>
        </p:nvSpPr>
        <p:spPr>
          <a:xfrm>
            <a:off x="1788134" y="3674166"/>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dzielenia 21">
            <a:extLst>
              <a:ext uri="{FF2B5EF4-FFF2-40B4-BE49-F238E27FC236}">
                <a16:creationId xmlns:a16="http://schemas.microsoft.com/office/drawing/2014/main" id="{03329572-FC1F-4EDB-904A-2840E09931B0}"/>
              </a:ext>
            </a:extLst>
          </p:cNvPr>
          <p:cNvSpPr/>
          <p:nvPr/>
        </p:nvSpPr>
        <p:spPr>
          <a:xfrm>
            <a:off x="4566265" y="3674166"/>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dzielenia 22">
            <a:extLst>
              <a:ext uri="{FF2B5EF4-FFF2-40B4-BE49-F238E27FC236}">
                <a16:creationId xmlns:a16="http://schemas.microsoft.com/office/drawing/2014/main" id="{5C4FCC19-6F9C-434D-93F6-8531E84F8B94}"/>
              </a:ext>
            </a:extLst>
          </p:cNvPr>
          <p:cNvSpPr/>
          <p:nvPr/>
        </p:nvSpPr>
        <p:spPr>
          <a:xfrm>
            <a:off x="7257968" y="2835965"/>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65234EBD-D84A-40A2-B3EB-1D4211B48797}"/>
              </a:ext>
            </a:extLst>
          </p:cNvPr>
          <p:cNvGraphicFramePr/>
          <p:nvPr>
            <p:extLst>
              <p:ext uri="{D42A27DB-BD31-4B8C-83A1-F6EECF244321}">
                <p14:modId xmlns:p14="http://schemas.microsoft.com/office/powerpoint/2010/main" val="2886518919"/>
              </p:ext>
            </p:extLst>
          </p:nvPr>
        </p:nvGraphicFramePr>
        <p:xfrm>
          <a:off x="745435" y="467139"/>
          <a:ext cx="8080513" cy="4432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Google Shape;1060;p54">
            <a:extLst>
              <a:ext uri="{FF2B5EF4-FFF2-40B4-BE49-F238E27FC236}">
                <a16:creationId xmlns:a16="http://schemas.microsoft.com/office/drawing/2014/main" id="{FE549265-77BC-4A5E-BCD6-A493E8DA2947}"/>
              </a:ext>
            </a:extLst>
          </p:cNvPr>
          <p:cNvSpPr txBox="1">
            <a:spLocks noGrp="1"/>
          </p:cNvSpPr>
          <p:nvPr>
            <p:ph type="title"/>
          </p:nvPr>
        </p:nvSpPr>
        <p:spPr>
          <a:xfrm>
            <a:off x="824949" y="9450"/>
            <a:ext cx="61484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 </a:t>
            </a:r>
            <a:r>
              <a:rPr lang="pl-PL" dirty="0">
                <a:solidFill>
                  <a:srgbClr val="F39200"/>
                </a:solidFill>
              </a:rPr>
              <a:t>cyfrowy Polsat </a:t>
            </a:r>
            <a:r>
              <a:rPr lang="pl-PL" dirty="0" err="1">
                <a:solidFill>
                  <a:srgbClr val="F39200"/>
                </a:solidFill>
              </a:rPr>
              <a:t>sa</a:t>
            </a:r>
            <a:r>
              <a:rPr lang="pl-PL" dirty="0">
                <a:solidFill>
                  <a:srgbClr val="F39200"/>
                </a:solidFill>
              </a:rPr>
              <a:t> </a:t>
            </a:r>
            <a:r>
              <a:rPr lang="pl-PL" dirty="0"/>
              <a:t>za </a:t>
            </a:r>
            <a:r>
              <a:rPr lang="pl-PL" dirty="0">
                <a:solidFill>
                  <a:schemeClr val="tx2">
                    <a:lumMod val="60000"/>
                    <a:lumOff val="40000"/>
                  </a:schemeClr>
                </a:solidFill>
              </a:rPr>
              <a:t>2018</a:t>
            </a:r>
            <a:r>
              <a:rPr lang="pl-PL" dirty="0"/>
              <a:t> rok</a:t>
            </a:r>
            <a:endParaRPr dirty="0"/>
          </a:p>
        </p:txBody>
      </p:sp>
      <p:sp>
        <p:nvSpPr>
          <p:cNvPr id="6" name="Znak mnożenia 5">
            <a:extLst>
              <a:ext uri="{FF2B5EF4-FFF2-40B4-BE49-F238E27FC236}">
                <a16:creationId xmlns:a16="http://schemas.microsoft.com/office/drawing/2014/main" id="{5D36762C-4796-499F-9719-8AE617FA600D}"/>
              </a:ext>
            </a:extLst>
          </p:cNvPr>
          <p:cNvSpPr/>
          <p:nvPr/>
        </p:nvSpPr>
        <p:spPr>
          <a:xfrm>
            <a:off x="5148470" y="1967948"/>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solidFill>
                <a:srgbClr val="F68100"/>
              </a:solidFill>
            </a:endParaRPr>
          </a:p>
        </p:txBody>
      </p:sp>
      <p:sp>
        <p:nvSpPr>
          <p:cNvPr id="18" name="Znak mnożenia 17">
            <a:extLst>
              <a:ext uri="{FF2B5EF4-FFF2-40B4-BE49-F238E27FC236}">
                <a16:creationId xmlns:a16="http://schemas.microsoft.com/office/drawing/2014/main" id="{D5E7BADF-81E6-4B9B-9EA6-0139AF9C2649}"/>
              </a:ext>
            </a:extLst>
          </p:cNvPr>
          <p:cNvSpPr/>
          <p:nvPr/>
        </p:nvSpPr>
        <p:spPr>
          <a:xfrm>
            <a:off x="3084444" y="2835965"/>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endParaRPr>
          </a:p>
        </p:txBody>
      </p:sp>
      <p:sp>
        <p:nvSpPr>
          <p:cNvPr id="21" name="Znak dzielenia 20">
            <a:extLst>
              <a:ext uri="{FF2B5EF4-FFF2-40B4-BE49-F238E27FC236}">
                <a16:creationId xmlns:a16="http://schemas.microsoft.com/office/drawing/2014/main" id="{FB6C3A60-F57C-4AEB-9993-DC8A3D14B169}"/>
              </a:ext>
            </a:extLst>
          </p:cNvPr>
          <p:cNvSpPr/>
          <p:nvPr/>
        </p:nvSpPr>
        <p:spPr>
          <a:xfrm>
            <a:off x="1817951" y="3674166"/>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dzielenia 21">
            <a:extLst>
              <a:ext uri="{FF2B5EF4-FFF2-40B4-BE49-F238E27FC236}">
                <a16:creationId xmlns:a16="http://schemas.microsoft.com/office/drawing/2014/main" id="{03329572-FC1F-4EDB-904A-2840E09931B0}"/>
              </a:ext>
            </a:extLst>
          </p:cNvPr>
          <p:cNvSpPr/>
          <p:nvPr/>
        </p:nvSpPr>
        <p:spPr>
          <a:xfrm>
            <a:off x="4572000" y="3674166"/>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dzielenia 22">
            <a:extLst>
              <a:ext uri="{FF2B5EF4-FFF2-40B4-BE49-F238E27FC236}">
                <a16:creationId xmlns:a16="http://schemas.microsoft.com/office/drawing/2014/main" id="{5C4FCC19-6F9C-434D-93F6-8531E84F8B94}"/>
              </a:ext>
            </a:extLst>
          </p:cNvPr>
          <p:cNvSpPr/>
          <p:nvPr/>
        </p:nvSpPr>
        <p:spPr>
          <a:xfrm>
            <a:off x="7257968" y="2835965"/>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304295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CCA8A828-EC26-416C-8DFC-EEBEFE9B12AD}"/>
              </a:ext>
            </a:extLst>
          </p:cNvPr>
          <p:cNvGraphicFramePr/>
          <p:nvPr>
            <p:extLst>
              <p:ext uri="{D42A27DB-BD31-4B8C-83A1-F6EECF244321}">
                <p14:modId xmlns:p14="http://schemas.microsoft.com/office/powerpoint/2010/main" val="2450489220"/>
              </p:ext>
            </p:extLst>
          </p:nvPr>
        </p:nvGraphicFramePr>
        <p:xfrm>
          <a:off x="685801" y="367747"/>
          <a:ext cx="8169964" cy="4552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Google Shape;1060;p54">
            <a:extLst>
              <a:ext uri="{FF2B5EF4-FFF2-40B4-BE49-F238E27FC236}">
                <a16:creationId xmlns:a16="http://schemas.microsoft.com/office/drawing/2014/main" id="{FE549265-77BC-4A5E-BCD6-A493E8DA2947}"/>
              </a:ext>
            </a:extLst>
          </p:cNvPr>
          <p:cNvSpPr txBox="1">
            <a:spLocks noGrp="1"/>
          </p:cNvSpPr>
          <p:nvPr>
            <p:ph type="title"/>
          </p:nvPr>
        </p:nvSpPr>
        <p:spPr>
          <a:xfrm>
            <a:off x="824949" y="9450"/>
            <a:ext cx="61484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 </a:t>
            </a:r>
            <a:r>
              <a:rPr lang="pl-PL" dirty="0">
                <a:solidFill>
                  <a:srgbClr val="F39200"/>
                </a:solidFill>
              </a:rPr>
              <a:t>cyfrowy Polsat </a:t>
            </a:r>
            <a:r>
              <a:rPr lang="pl-PL" dirty="0" err="1">
                <a:solidFill>
                  <a:srgbClr val="F39200"/>
                </a:solidFill>
              </a:rPr>
              <a:t>sa</a:t>
            </a:r>
            <a:r>
              <a:rPr lang="pl-PL" dirty="0">
                <a:solidFill>
                  <a:srgbClr val="F39200"/>
                </a:solidFill>
              </a:rPr>
              <a:t> </a:t>
            </a:r>
            <a:r>
              <a:rPr lang="pl-PL" dirty="0"/>
              <a:t>za </a:t>
            </a:r>
            <a:r>
              <a:rPr lang="pl-PL" dirty="0">
                <a:solidFill>
                  <a:schemeClr val="bg1">
                    <a:lumMod val="65000"/>
                  </a:schemeClr>
                </a:solidFill>
              </a:rPr>
              <a:t>2017</a:t>
            </a:r>
            <a:r>
              <a:rPr lang="pl-PL" dirty="0"/>
              <a:t> rok</a:t>
            </a:r>
            <a:endParaRPr dirty="0"/>
          </a:p>
        </p:txBody>
      </p:sp>
      <p:sp>
        <p:nvSpPr>
          <p:cNvPr id="6" name="Znak mnożenia 5">
            <a:extLst>
              <a:ext uri="{FF2B5EF4-FFF2-40B4-BE49-F238E27FC236}">
                <a16:creationId xmlns:a16="http://schemas.microsoft.com/office/drawing/2014/main" id="{5D36762C-4796-499F-9719-8AE617FA600D}"/>
              </a:ext>
            </a:extLst>
          </p:cNvPr>
          <p:cNvSpPr/>
          <p:nvPr/>
        </p:nvSpPr>
        <p:spPr>
          <a:xfrm>
            <a:off x="5148470" y="1967948"/>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endParaRPr>
          </a:p>
        </p:txBody>
      </p:sp>
      <p:sp>
        <p:nvSpPr>
          <p:cNvPr id="18" name="Znak mnożenia 17">
            <a:extLst>
              <a:ext uri="{FF2B5EF4-FFF2-40B4-BE49-F238E27FC236}">
                <a16:creationId xmlns:a16="http://schemas.microsoft.com/office/drawing/2014/main" id="{D5E7BADF-81E6-4B9B-9EA6-0139AF9C2649}"/>
              </a:ext>
            </a:extLst>
          </p:cNvPr>
          <p:cNvSpPr/>
          <p:nvPr/>
        </p:nvSpPr>
        <p:spPr>
          <a:xfrm>
            <a:off x="3084444" y="2835965"/>
            <a:ext cx="526774" cy="526774"/>
          </a:xfrm>
          <a:prstGeom prst="mathMultiply">
            <a:avLst/>
          </a:prstGeom>
          <a:ln>
            <a:solidFill>
              <a:srgbClr val="F681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ln>
                <a:solidFill>
                  <a:schemeClr val="accent1"/>
                </a:solidFill>
              </a:ln>
            </a:endParaRPr>
          </a:p>
        </p:txBody>
      </p:sp>
      <p:sp>
        <p:nvSpPr>
          <p:cNvPr id="21" name="Znak dzielenia 20">
            <a:extLst>
              <a:ext uri="{FF2B5EF4-FFF2-40B4-BE49-F238E27FC236}">
                <a16:creationId xmlns:a16="http://schemas.microsoft.com/office/drawing/2014/main" id="{FB6C3A60-F57C-4AEB-9993-DC8A3D14B169}"/>
              </a:ext>
            </a:extLst>
          </p:cNvPr>
          <p:cNvSpPr/>
          <p:nvPr/>
        </p:nvSpPr>
        <p:spPr>
          <a:xfrm>
            <a:off x="1768255" y="3651430"/>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dzielenia 21">
            <a:extLst>
              <a:ext uri="{FF2B5EF4-FFF2-40B4-BE49-F238E27FC236}">
                <a16:creationId xmlns:a16="http://schemas.microsoft.com/office/drawing/2014/main" id="{03329572-FC1F-4EDB-904A-2840E09931B0}"/>
              </a:ext>
            </a:extLst>
          </p:cNvPr>
          <p:cNvSpPr/>
          <p:nvPr/>
        </p:nvSpPr>
        <p:spPr>
          <a:xfrm>
            <a:off x="4572000" y="3648572"/>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dzielenia 22">
            <a:extLst>
              <a:ext uri="{FF2B5EF4-FFF2-40B4-BE49-F238E27FC236}">
                <a16:creationId xmlns:a16="http://schemas.microsoft.com/office/drawing/2014/main" id="{5C4FCC19-6F9C-434D-93F6-8531E84F8B94}"/>
              </a:ext>
            </a:extLst>
          </p:cNvPr>
          <p:cNvSpPr/>
          <p:nvPr/>
        </p:nvSpPr>
        <p:spPr>
          <a:xfrm>
            <a:off x="7287786" y="2829793"/>
            <a:ext cx="378596" cy="378596"/>
          </a:xfrm>
          <a:prstGeom prst="mathDivide">
            <a:avLst/>
          </a:prstGeom>
          <a:solidFill>
            <a:schemeClr val="tx1"/>
          </a:solidFill>
          <a:ln>
            <a:solidFill>
              <a:srgbClr val="F6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4640932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analiza nierówności</a:t>
            </a:r>
            <a:endParaRPr dirty="0"/>
          </a:p>
        </p:txBody>
      </p:sp>
      <p:sp>
        <p:nvSpPr>
          <p:cNvPr id="1593" name="Google Shape;1593;p71"/>
          <p:cNvSpPr/>
          <p:nvPr/>
        </p:nvSpPr>
        <p:spPr>
          <a:xfrm>
            <a:off x="285763" y="3286816"/>
            <a:ext cx="1504167" cy="1502524"/>
          </a:xfrm>
          <a:custGeom>
            <a:avLst/>
            <a:gdLst/>
            <a:ahLst/>
            <a:cxnLst/>
            <a:rect l="l" t="t" r="r" b="b"/>
            <a:pathLst>
              <a:path w="29301" h="29269" extrusionOk="0">
                <a:moveTo>
                  <a:pt x="0" y="1"/>
                </a:moveTo>
                <a:lnTo>
                  <a:pt x="0" y="29268"/>
                </a:lnTo>
                <a:lnTo>
                  <a:pt x="29300" y="29268"/>
                </a:lnTo>
                <a:lnTo>
                  <a:pt x="29300"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71"/>
          <p:cNvGrpSpPr/>
          <p:nvPr/>
        </p:nvGrpSpPr>
        <p:grpSpPr>
          <a:xfrm rot="-5400000">
            <a:off x="726640" y="2991399"/>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0;p71">
            <a:extLst>
              <a:ext uri="{FF2B5EF4-FFF2-40B4-BE49-F238E27FC236}">
                <a16:creationId xmlns:a16="http://schemas.microsoft.com/office/drawing/2014/main" id="{9F560D5D-F48B-4FAA-BBCB-986BA9155C74}"/>
              </a:ext>
            </a:extLst>
          </p:cNvPr>
          <p:cNvSpPr txBox="1">
            <a:spLocks/>
          </p:cNvSpPr>
          <p:nvPr/>
        </p:nvSpPr>
        <p:spPr>
          <a:xfrm>
            <a:off x="3789302" y="297977"/>
            <a:ext cx="4231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0" indent="0">
              <a:buNone/>
            </a:pPr>
            <a:r>
              <a:rPr lang="pl-PL" sz="1800" dirty="0"/>
              <a:t>Zależność jaka powinna zachodzić : </a:t>
            </a:r>
            <a:r>
              <a:rPr lang="pl-PL" sz="1800" dirty="0" err="1"/>
              <a:t>iK</a:t>
            </a:r>
            <a:r>
              <a:rPr lang="pl-PL" sz="1800" dirty="0"/>
              <a:t>&lt; </a:t>
            </a:r>
            <a:r>
              <a:rPr lang="pl-PL" sz="1800" dirty="0" err="1"/>
              <a:t>iZ</a:t>
            </a:r>
            <a:r>
              <a:rPr lang="pl-PL" sz="1800" dirty="0"/>
              <a:t> </a:t>
            </a: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2125473" y="2527566"/>
            <a:ext cx="6183703" cy="904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pPr algn="ctr"/>
            <a:r>
              <a:rPr lang="pl-PL" sz="2000" dirty="0"/>
              <a:t>2017/2018</a:t>
            </a:r>
          </a:p>
          <a:p>
            <a:r>
              <a:rPr lang="pl-PL" sz="2000" dirty="0"/>
              <a:t>20% &gt; -16%  </a:t>
            </a:r>
            <a:r>
              <a:rPr lang="pl-PL" sz="2000" dirty="0">
                <a:solidFill>
                  <a:schemeClr val="bg2"/>
                </a:solidFill>
              </a:rPr>
              <a:t>IK&gt;IZ</a:t>
            </a:r>
            <a:r>
              <a:rPr lang="pl-PL" sz="2000" dirty="0">
                <a:solidFill>
                  <a:schemeClr val="accent6"/>
                </a:solidFill>
              </a:rPr>
              <a:t>, </a:t>
            </a:r>
            <a:r>
              <a:rPr lang="pl-PL" sz="1800" dirty="0">
                <a:latin typeface="Source Sans Pro"/>
                <a:ea typeface="Source Sans Pro"/>
                <a:sym typeface="Source Sans Pro"/>
              </a:rPr>
              <a:t>zależność nie zaszła</a:t>
            </a:r>
          </a:p>
        </p:txBody>
      </p:sp>
      <p:graphicFrame>
        <p:nvGraphicFramePr>
          <p:cNvPr id="5" name="Tabela 4">
            <a:extLst>
              <a:ext uri="{FF2B5EF4-FFF2-40B4-BE49-F238E27FC236}">
                <a16:creationId xmlns:a16="http://schemas.microsoft.com/office/drawing/2014/main" id="{439675EC-0DC7-4C71-9158-75F7FD45721B}"/>
              </a:ext>
            </a:extLst>
          </p:cNvPr>
          <p:cNvGraphicFramePr>
            <a:graphicFrameLocks noGrp="1"/>
          </p:cNvGraphicFramePr>
          <p:nvPr>
            <p:extLst>
              <p:ext uri="{D42A27DB-BD31-4B8C-83A1-F6EECF244321}">
                <p14:modId xmlns:p14="http://schemas.microsoft.com/office/powerpoint/2010/main" val="891284457"/>
              </p:ext>
            </p:extLst>
          </p:nvPr>
        </p:nvGraphicFramePr>
        <p:xfrm>
          <a:off x="285762" y="1075487"/>
          <a:ext cx="7993534" cy="1074040"/>
        </p:xfrm>
        <a:graphic>
          <a:graphicData uri="http://schemas.openxmlformats.org/drawingml/2006/table">
            <a:tbl>
              <a:tblPr firstRow="1" firstCol="1" bandRow="1">
                <a:tableStyleId>{3B4B98B0-60AC-42C2-AFA5-B58CD77FA1E5}</a:tableStyleId>
              </a:tblPr>
              <a:tblGrid>
                <a:gridCol w="2661791">
                  <a:extLst>
                    <a:ext uri="{9D8B030D-6E8A-4147-A177-3AD203B41FA5}">
                      <a16:colId xmlns:a16="http://schemas.microsoft.com/office/drawing/2014/main" val="646505857"/>
                    </a:ext>
                  </a:extLst>
                </a:gridCol>
                <a:gridCol w="930525">
                  <a:extLst>
                    <a:ext uri="{9D8B030D-6E8A-4147-A177-3AD203B41FA5}">
                      <a16:colId xmlns:a16="http://schemas.microsoft.com/office/drawing/2014/main" val="456376572"/>
                    </a:ext>
                  </a:extLst>
                </a:gridCol>
                <a:gridCol w="930525">
                  <a:extLst>
                    <a:ext uri="{9D8B030D-6E8A-4147-A177-3AD203B41FA5}">
                      <a16:colId xmlns:a16="http://schemas.microsoft.com/office/drawing/2014/main" val="971425048"/>
                    </a:ext>
                  </a:extLst>
                </a:gridCol>
                <a:gridCol w="930525">
                  <a:extLst>
                    <a:ext uri="{9D8B030D-6E8A-4147-A177-3AD203B41FA5}">
                      <a16:colId xmlns:a16="http://schemas.microsoft.com/office/drawing/2014/main" val="2526607229"/>
                    </a:ext>
                  </a:extLst>
                </a:gridCol>
                <a:gridCol w="1156625">
                  <a:extLst>
                    <a:ext uri="{9D8B030D-6E8A-4147-A177-3AD203B41FA5}">
                      <a16:colId xmlns:a16="http://schemas.microsoft.com/office/drawing/2014/main" val="2754168493"/>
                    </a:ext>
                  </a:extLst>
                </a:gridCol>
                <a:gridCol w="1383543">
                  <a:extLst>
                    <a:ext uri="{9D8B030D-6E8A-4147-A177-3AD203B41FA5}">
                      <a16:colId xmlns:a16="http://schemas.microsoft.com/office/drawing/2014/main" val="3081010843"/>
                    </a:ext>
                  </a:extLst>
                </a:gridCol>
              </a:tblGrid>
              <a:tr h="190500">
                <a:tc>
                  <a:txBody>
                    <a:bodyPr/>
                    <a:lstStyle/>
                    <a:p>
                      <a:pPr>
                        <a:lnSpc>
                          <a:spcPct val="107000"/>
                        </a:lnSpc>
                        <a:spcAft>
                          <a:spcPts val="800"/>
                        </a:spcAft>
                      </a:pPr>
                      <a:r>
                        <a:rPr lang="pl-PL" sz="1100" b="1">
                          <a:solidFill>
                            <a:srgbClr val="000000"/>
                          </a:solidFill>
                          <a:effectLst/>
                        </a:rPr>
                        <a:t>Analiza nierówności</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pl-PL" sz="1100" b="1">
                          <a:solidFill>
                            <a:srgbClr val="000000"/>
                          </a:solidFill>
                          <a:effectLst/>
                        </a:rPr>
                        <a:t>Dynamika 2018/2019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pl-PL" sz="1100" b="1">
                          <a:solidFill>
                            <a:srgbClr val="000000"/>
                          </a:solidFill>
                          <a:effectLst/>
                        </a:rPr>
                        <a:t>Dynamika 2017/2018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690408950"/>
                  </a:ext>
                </a:extLst>
              </a:tr>
              <a:tr h="190500">
                <a:tc gridSpan="6">
                  <a:txBody>
                    <a:bodyPr/>
                    <a:lstStyle/>
                    <a:p>
                      <a:pPr algn="ctr">
                        <a:lnSpc>
                          <a:spcPct val="107000"/>
                        </a:lnSpc>
                        <a:spcAft>
                          <a:spcPts val="800"/>
                        </a:spcAft>
                      </a:pPr>
                      <a:r>
                        <a:rPr lang="pl-PL" sz="1100" b="1">
                          <a:solidFill>
                            <a:srgbClr val="000080"/>
                          </a:solidFill>
                          <a:effectLst/>
                        </a:rPr>
                        <a:t>Cyfrowy Polsat S.A. (Polska)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371246756"/>
                  </a:ext>
                </a:extLst>
              </a:tr>
              <a:tr h="190500">
                <a:tc>
                  <a:txBody>
                    <a:bodyPr/>
                    <a:lstStyle/>
                    <a:p>
                      <a:pPr>
                        <a:lnSpc>
                          <a:spcPct val="107000"/>
                        </a:lnSpc>
                        <a:spcAft>
                          <a:spcPts val="800"/>
                        </a:spcAft>
                      </a:pPr>
                      <a:r>
                        <a:rPr lang="pl-PL" sz="1100">
                          <a:solidFill>
                            <a:srgbClr val="000000"/>
                          </a:solidFill>
                          <a:effectLst/>
                        </a:rPr>
                        <a:t>IK kapitału własny + kapitał obcy długoterminowy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15770900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15171600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12159400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4%</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712321643"/>
                  </a:ext>
                </a:extLst>
              </a:tr>
              <a:tr h="190500">
                <a:tc>
                  <a:txBody>
                    <a:bodyPr/>
                    <a:lstStyle/>
                    <a:p>
                      <a:pPr>
                        <a:lnSpc>
                          <a:spcPct val="107000"/>
                        </a:lnSpc>
                        <a:spcAft>
                          <a:spcPts val="800"/>
                        </a:spcAft>
                      </a:pPr>
                      <a:r>
                        <a:rPr lang="pl-PL" sz="1100" dirty="0">
                          <a:solidFill>
                            <a:srgbClr val="000000"/>
                          </a:solidFill>
                          <a:effectLst/>
                        </a:rPr>
                        <a:t>IZ zysk netto</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1114600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816100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945200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27%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-16%</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49635612"/>
                  </a:ext>
                </a:extLst>
              </a:tr>
            </a:tbl>
          </a:graphicData>
        </a:graphic>
      </p:graphicFrame>
      <p:sp>
        <p:nvSpPr>
          <p:cNvPr id="31" name="Google Shape;1588;p71">
            <a:extLst>
              <a:ext uri="{FF2B5EF4-FFF2-40B4-BE49-F238E27FC236}">
                <a16:creationId xmlns:a16="http://schemas.microsoft.com/office/drawing/2014/main" id="{A5BB3E79-29C7-47CC-89D0-6632937C3B06}"/>
              </a:ext>
            </a:extLst>
          </p:cNvPr>
          <p:cNvSpPr txBox="1">
            <a:spLocks/>
          </p:cNvSpPr>
          <p:nvPr/>
        </p:nvSpPr>
        <p:spPr>
          <a:xfrm>
            <a:off x="2175169" y="3450873"/>
            <a:ext cx="6183703" cy="904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pPr algn="ctr"/>
            <a:r>
              <a:rPr lang="pl-PL" sz="2000" dirty="0"/>
              <a:t>2018/2019</a:t>
            </a:r>
          </a:p>
          <a:p>
            <a:r>
              <a:rPr lang="pl-PL" sz="2000" dirty="0"/>
              <a:t>4% &lt; 27%  </a:t>
            </a:r>
            <a:r>
              <a:rPr lang="pl-PL" sz="2000" dirty="0">
                <a:solidFill>
                  <a:schemeClr val="tx2">
                    <a:lumMod val="60000"/>
                    <a:lumOff val="40000"/>
                  </a:schemeClr>
                </a:solidFill>
              </a:rPr>
              <a:t>IK&lt;IZ</a:t>
            </a:r>
            <a:r>
              <a:rPr lang="pl-PL" sz="2000" dirty="0">
                <a:solidFill>
                  <a:schemeClr val="accent6"/>
                </a:solidFill>
              </a:rPr>
              <a:t>, </a:t>
            </a:r>
            <a:r>
              <a:rPr lang="pl-PL" sz="1800" dirty="0">
                <a:solidFill>
                  <a:schemeClr val="accent6"/>
                </a:solidFill>
                <a:latin typeface="Source Sans Pro"/>
                <a:ea typeface="Source Sans Pro"/>
                <a:sym typeface="Source Sans Pro"/>
              </a:rPr>
              <a:t>z</a:t>
            </a:r>
            <a:r>
              <a:rPr lang="pl-PL" sz="1800" dirty="0">
                <a:latin typeface="Source Sans Pro"/>
                <a:ea typeface="Source Sans Pro"/>
                <a:sym typeface="Source Sans Pro"/>
              </a:rPr>
              <a:t>większony kapitał wygenerował większy zysk, zwiększenie kapitału stałego o </a:t>
            </a:r>
            <a:r>
              <a:rPr lang="pl-PL" sz="1800" dirty="0">
                <a:solidFill>
                  <a:schemeClr val="tx2">
                    <a:lumMod val="60000"/>
                    <a:lumOff val="40000"/>
                  </a:schemeClr>
                </a:solidFill>
                <a:latin typeface="Source Sans Pro"/>
                <a:ea typeface="Source Sans Pro"/>
                <a:sym typeface="Source Sans Pro"/>
              </a:rPr>
              <a:t>4%</a:t>
            </a:r>
            <a:r>
              <a:rPr lang="pl-PL" sz="1800" dirty="0">
                <a:latin typeface="Source Sans Pro"/>
                <a:ea typeface="Source Sans Pro"/>
                <a:sym typeface="Source Sans Pro"/>
              </a:rPr>
              <a:t>, spowodowało wzrost zysku o </a:t>
            </a:r>
            <a:r>
              <a:rPr lang="pl-PL" sz="1800" dirty="0">
                <a:solidFill>
                  <a:schemeClr val="tx2">
                    <a:lumMod val="60000"/>
                    <a:lumOff val="40000"/>
                  </a:schemeClr>
                </a:solidFill>
                <a:latin typeface="Source Sans Pro"/>
                <a:ea typeface="Source Sans Pro"/>
                <a:sym typeface="Source Sans Pro"/>
              </a:rPr>
              <a:t>27%</a:t>
            </a:r>
            <a:r>
              <a:rPr lang="pl-PL" sz="1800" dirty="0">
                <a:latin typeface="Source Sans Pro"/>
                <a:ea typeface="Source Sans Pro"/>
                <a:sym typeface="Source Sans Pro"/>
              </a:rPr>
              <a:t>.</a:t>
            </a:r>
          </a:p>
          <a:p>
            <a:endParaRPr lang="pl-PL" sz="1800" dirty="0">
              <a:latin typeface="Source Sans Pro"/>
              <a:ea typeface="Source Sans Pro"/>
              <a:sym typeface="Source Sans Pro"/>
            </a:endParaRPr>
          </a:p>
        </p:txBody>
      </p:sp>
    </p:spTree>
    <p:extLst>
      <p:ext uri="{BB962C8B-B14F-4D97-AF65-F5344CB8AC3E}">
        <p14:creationId xmlns:p14="http://schemas.microsoft.com/office/powerpoint/2010/main" val="41018552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analiza przyczynowa rentowności</a:t>
            </a:r>
            <a:endParaRPr dirty="0"/>
          </a:p>
        </p:txBody>
      </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ela 2">
            <a:extLst>
              <a:ext uri="{FF2B5EF4-FFF2-40B4-BE49-F238E27FC236}">
                <a16:creationId xmlns:a16="http://schemas.microsoft.com/office/drawing/2014/main" id="{9B2BA693-1966-49A4-A93B-6F00F6A5D1CE}"/>
              </a:ext>
            </a:extLst>
          </p:cNvPr>
          <p:cNvGraphicFramePr>
            <a:graphicFrameLocks noGrp="1"/>
          </p:cNvGraphicFramePr>
          <p:nvPr>
            <p:extLst>
              <p:ext uri="{D42A27DB-BD31-4B8C-83A1-F6EECF244321}">
                <p14:modId xmlns:p14="http://schemas.microsoft.com/office/powerpoint/2010/main" val="3904987563"/>
              </p:ext>
            </p:extLst>
          </p:nvPr>
        </p:nvGraphicFramePr>
        <p:xfrm>
          <a:off x="697321" y="869578"/>
          <a:ext cx="7726800" cy="3078110"/>
        </p:xfrm>
        <a:graphic>
          <a:graphicData uri="http://schemas.openxmlformats.org/drawingml/2006/table">
            <a:tbl>
              <a:tblPr firstRow="1" firstCol="1" bandRow="1">
                <a:tableStyleId>{5FD0F851-EC5A-4D38-B0AD-8093EC10F338}</a:tableStyleId>
              </a:tblPr>
              <a:tblGrid>
                <a:gridCol w="5384359">
                  <a:extLst>
                    <a:ext uri="{9D8B030D-6E8A-4147-A177-3AD203B41FA5}">
                      <a16:colId xmlns:a16="http://schemas.microsoft.com/office/drawing/2014/main" val="3352777712"/>
                    </a:ext>
                  </a:extLst>
                </a:gridCol>
                <a:gridCol w="814162">
                  <a:extLst>
                    <a:ext uri="{9D8B030D-6E8A-4147-A177-3AD203B41FA5}">
                      <a16:colId xmlns:a16="http://schemas.microsoft.com/office/drawing/2014/main" val="2159090039"/>
                    </a:ext>
                  </a:extLst>
                </a:gridCol>
                <a:gridCol w="813346">
                  <a:extLst>
                    <a:ext uri="{9D8B030D-6E8A-4147-A177-3AD203B41FA5}">
                      <a16:colId xmlns:a16="http://schemas.microsoft.com/office/drawing/2014/main" val="1897762123"/>
                    </a:ext>
                  </a:extLst>
                </a:gridCol>
                <a:gridCol w="714933">
                  <a:extLst>
                    <a:ext uri="{9D8B030D-6E8A-4147-A177-3AD203B41FA5}">
                      <a16:colId xmlns:a16="http://schemas.microsoft.com/office/drawing/2014/main" val="3364788015"/>
                    </a:ext>
                  </a:extLst>
                </a:gridCol>
              </a:tblGrid>
              <a:tr h="153991">
                <a:tc>
                  <a:txBody>
                    <a:bodyPr/>
                    <a:lstStyle/>
                    <a:p>
                      <a:pPr algn="r">
                        <a:lnSpc>
                          <a:spcPct val="107000"/>
                        </a:lnSpc>
                        <a:spcAft>
                          <a:spcPts val="800"/>
                        </a:spcAft>
                      </a:pPr>
                      <a:r>
                        <a:rPr lang="pl-PL" sz="1100">
                          <a:solidFill>
                            <a:srgbClr val="000000"/>
                          </a:solidFill>
                          <a:effectLst/>
                          <a:latin typeface="+mj-lt"/>
                        </a:rPr>
                        <a:t>NAZWA:</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gridSpan="3">
                  <a:txBody>
                    <a:bodyPr/>
                    <a:lstStyle/>
                    <a:p>
                      <a:pPr algn="ctr">
                        <a:lnSpc>
                          <a:spcPct val="107000"/>
                        </a:lnSpc>
                        <a:spcAft>
                          <a:spcPts val="800"/>
                        </a:spcAft>
                      </a:pPr>
                      <a:r>
                        <a:rPr lang="pl-PL" sz="1100" b="1" dirty="0">
                          <a:solidFill>
                            <a:srgbClr val="000080"/>
                          </a:solidFill>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35931" marR="35931"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546230978"/>
                  </a:ext>
                </a:extLst>
              </a:tr>
              <a:tr h="153991">
                <a:tc>
                  <a:txBody>
                    <a:bodyPr/>
                    <a:lstStyle/>
                    <a:p>
                      <a:pPr algn="r">
                        <a:lnSpc>
                          <a:spcPct val="107000"/>
                        </a:lnSpc>
                        <a:spcAft>
                          <a:spcPts val="800"/>
                        </a:spcAft>
                      </a:pPr>
                      <a:r>
                        <a:rPr lang="pl-PL" sz="1100">
                          <a:solidFill>
                            <a:srgbClr val="000000"/>
                          </a:solidFill>
                          <a:effectLst/>
                          <a:latin typeface="+mj-lt"/>
                        </a:rPr>
                        <a:t>ROK:</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a:solidFill>
                            <a:srgbClr val="000000"/>
                          </a:solidFill>
                          <a:effectLst/>
                          <a:latin typeface="+mj-lt"/>
                        </a:rPr>
                        <a:t>2019</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a:solidFill>
                            <a:srgbClr val="000000"/>
                          </a:solidFill>
                          <a:effectLst/>
                          <a:latin typeface="+mj-lt"/>
                        </a:rPr>
                        <a:t>2018</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a:solidFill>
                            <a:srgbClr val="000000"/>
                          </a:solidFill>
                          <a:effectLst/>
                          <a:latin typeface="+mj-lt"/>
                        </a:rPr>
                        <a:t>2017</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3418634514"/>
                  </a:ext>
                </a:extLst>
              </a:tr>
              <a:tr h="153991">
                <a:tc>
                  <a:txBody>
                    <a:bodyPr/>
                    <a:lstStyle/>
                    <a:p>
                      <a:pPr>
                        <a:lnSpc>
                          <a:spcPct val="107000"/>
                        </a:lnSpc>
                        <a:spcAft>
                          <a:spcPts val="800"/>
                        </a:spcAft>
                      </a:pPr>
                      <a:r>
                        <a:rPr lang="pl-PL" sz="1100" b="1" dirty="0">
                          <a:solidFill>
                            <a:schemeClr val="bg2"/>
                          </a:solidFill>
                          <a:effectLst/>
                          <a:latin typeface="+mj-lt"/>
                        </a:rPr>
                        <a:t>Analiza przychodów </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nSpc>
                          <a:spcPct val="107000"/>
                        </a:lnSpc>
                      </a:pPr>
                      <a:endParaRPr lang="pl-PL" sz="1100">
                        <a:effectLst/>
                        <a:latin typeface="+mj-lt"/>
                        <a:cs typeface="Arial" panose="020B0604020202020204" pitchFamily="34" charset="0"/>
                      </a:endParaRPr>
                    </a:p>
                  </a:txBody>
                  <a:tcPr marL="35931" marR="35931" marT="0" marB="0" anchor="b"/>
                </a:tc>
                <a:tc>
                  <a:txBody>
                    <a:bodyPr/>
                    <a:lstStyle/>
                    <a:p>
                      <a:pPr>
                        <a:lnSpc>
                          <a:spcPct val="107000"/>
                        </a:lnSpc>
                      </a:pPr>
                      <a:endParaRPr lang="pl-PL" sz="1100">
                        <a:effectLst/>
                        <a:latin typeface="+mj-lt"/>
                        <a:cs typeface="Arial" panose="020B0604020202020204" pitchFamily="34" charset="0"/>
                      </a:endParaRPr>
                    </a:p>
                  </a:txBody>
                  <a:tcPr marL="35931" marR="35931" marT="0" marB="0" anchor="b"/>
                </a:tc>
                <a:tc>
                  <a:txBody>
                    <a:bodyPr/>
                    <a:lstStyle/>
                    <a:p>
                      <a:pPr>
                        <a:lnSpc>
                          <a:spcPct val="107000"/>
                        </a:lnSpc>
                      </a:pPr>
                      <a:endParaRPr lang="pl-PL" sz="1100">
                        <a:effectLst/>
                        <a:latin typeface="+mj-lt"/>
                        <a:cs typeface="Arial" panose="020B0604020202020204" pitchFamily="34" charset="0"/>
                      </a:endParaRPr>
                    </a:p>
                  </a:txBody>
                  <a:tcPr marL="35931" marR="35931" marT="0" marB="0" anchor="b"/>
                </a:tc>
                <a:extLst>
                  <a:ext uri="{0D108BD9-81ED-4DB2-BD59-A6C34878D82A}">
                    <a16:rowId xmlns:a16="http://schemas.microsoft.com/office/drawing/2014/main" val="812375477"/>
                  </a:ext>
                </a:extLst>
              </a:tr>
              <a:tr h="282882">
                <a:tc>
                  <a:txBody>
                    <a:bodyPr/>
                    <a:lstStyle/>
                    <a:p>
                      <a:pPr>
                        <a:lnSpc>
                          <a:spcPct val="107000"/>
                        </a:lnSpc>
                        <a:spcAft>
                          <a:spcPts val="800"/>
                        </a:spcAft>
                      </a:pPr>
                      <a:r>
                        <a:rPr lang="pl-PL" sz="1100" dirty="0">
                          <a:solidFill>
                            <a:srgbClr val="000000"/>
                          </a:solidFill>
                          <a:effectLst/>
                          <a:latin typeface="+mj-lt"/>
                        </a:rPr>
                        <a:t>Przychody ze sprzedaży</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11676100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10686100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9828600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1382717768"/>
                  </a:ext>
                </a:extLst>
              </a:tr>
              <a:tr h="153991">
                <a:tc>
                  <a:txBody>
                    <a:bodyPr/>
                    <a:lstStyle/>
                    <a:p>
                      <a:pPr>
                        <a:lnSpc>
                          <a:spcPct val="107000"/>
                        </a:lnSpc>
                        <a:spcAft>
                          <a:spcPts val="800"/>
                        </a:spcAft>
                      </a:pPr>
                      <a:r>
                        <a:rPr lang="pl-PL" sz="1100">
                          <a:solidFill>
                            <a:srgbClr val="000000"/>
                          </a:solidFill>
                          <a:effectLst/>
                          <a:latin typeface="+mj-lt"/>
                        </a:rPr>
                        <a:t>Pozostałe przychody operacyjne </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45700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19700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21300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2072886706"/>
                  </a:ext>
                </a:extLst>
              </a:tr>
              <a:tr h="153991">
                <a:tc>
                  <a:txBody>
                    <a:bodyPr/>
                    <a:lstStyle/>
                    <a:p>
                      <a:pPr>
                        <a:lnSpc>
                          <a:spcPct val="107000"/>
                        </a:lnSpc>
                        <a:spcAft>
                          <a:spcPts val="800"/>
                        </a:spcAft>
                      </a:pPr>
                      <a:r>
                        <a:rPr lang="pl-PL" sz="1100">
                          <a:solidFill>
                            <a:srgbClr val="000000"/>
                          </a:solidFill>
                          <a:effectLst/>
                          <a:latin typeface="+mj-lt"/>
                        </a:rPr>
                        <a:t>Przychody finansowe</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-27000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7200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10036640"/>
                  </a:ext>
                </a:extLst>
              </a:tr>
              <a:tr h="153991">
                <a:tc>
                  <a:txBody>
                    <a:bodyPr/>
                    <a:lstStyle/>
                    <a:p>
                      <a:pPr>
                        <a:lnSpc>
                          <a:spcPct val="107000"/>
                        </a:lnSpc>
                        <a:spcAft>
                          <a:spcPts val="800"/>
                        </a:spcAft>
                      </a:pPr>
                      <a:r>
                        <a:rPr lang="pl-PL" sz="1100" b="1" dirty="0">
                          <a:solidFill>
                            <a:schemeClr val="bg2"/>
                          </a:solidFill>
                          <a:effectLst/>
                          <a:latin typeface="+mj-lt"/>
                        </a:rPr>
                        <a:t>Analiza kosztów</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nSpc>
                          <a:spcPct val="107000"/>
                        </a:lnSpc>
                      </a:pPr>
                      <a:endParaRPr lang="pl-PL" sz="1100" dirty="0">
                        <a:effectLst/>
                        <a:latin typeface="+mj-lt"/>
                        <a:cs typeface="Arial" panose="020B0604020202020204" pitchFamily="34" charset="0"/>
                      </a:endParaRPr>
                    </a:p>
                  </a:txBody>
                  <a:tcPr marL="35931" marR="35931" marT="0" marB="0" anchor="b"/>
                </a:tc>
                <a:tc>
                  <a:txBody>
                    <a:bodyPr/>
                    <a:lstStyle/>
                    <a:p>
                      <a:pPr>
                        <a:lnSpc>
                          <a:spcPct val="107000"/>
                        </a:lnSpc>
                      </a:pPr>
                      <a:endParaRPr lang="pl-PL" sz="1100" dirty="0">
                        <a:effectLst/>
                        <a:latin typeface="+mj-lt"/>
                        <a:cs typeface="Arial" panose="020B0604020202020204" pitchFamily="34" charset="0"/>
                      </a:endParaRPr>
                    </a:p>
                  </a:txBody>
                  <a:tcPr marL="35931" marR="35931" marT="0" marB="0" anchor="b"/>
                </a:tc>
                <a:tc>
                  <a:txBody>
                    <a:bodyPr/>
                    <a:lstStyle/>
                    <a:p>
                      <a:pPr>
                        <a:lnSpc>
                          <a:spcPct val="107000"/>
                        </a:lnSpc>
                      </a:pPr>
                      <a:endParaRPr lang="pl-PL" sz="1100" dirty="0">
                        <a:effectLst/>
                        <a:latin typeface="+mj-lt"/>
                        <a:cs typeface="Arial" panose="020B0604020202020204" pitchFamily="34" charset="0"/>
                      </a:endParaRPr>
                    </a:p>
                  </a:txBody>
                  <a:tcPr marL="35931" marR="35931" marT="0" marB="0" anchor="b"/>
                </a:tc>
                <a:extLst>
                  <a:ext uri="{0D108BD9-81ED-4DB2-BD59-A6C34878D82A}">
                    <a16:rowId xmlns:a16="http://schemas.microsoft.com/office/drawing/2014/main" val="2945090914"/>
                  </a:ext>
                </a:extLst>
              </a:tr>
              <a:tr h="153991">
                <a:tc>
                  <a:txBody>
                    <a:bodyPr/>
                    <a:lstStyle/>
                    <a:p>
                      <a:pPr>
                        <a:lnSpc>
                          <a:spcPct val="107000"/>
                        </a:lnSpc>
                        <a:spcAft>
                          <a:spcPts val="800"/>
                        </a:spcAft>
                      </a:pPr>
                      <a:r>
                        <a:rPr lang="pl-PL" sz="1100" dirty="0">
                          <a:solidFill>
                            <a:srgbClr val="000000"/>
                          </a:solidFill>
                          <a:effectLst/>
                          <a:latin typeface="+mj-lt"/>
                        </a:rPr>
                        <a:t>Koszty sprzedanych produktów, towarów i materiałów </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-9754800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3382018661"/>
                  </a:ext>
                </a:extLst>
              </a:tr>
              <a:tr h="153991">
                <a:tc>
                  <a:txBody>
                    <a:bodyPr/>
                    <a:lstStyle/>
                    <a:p>
                      <a:pPr>
                        <a:lnSpc>
                          <a:spcPct val="107000"/>
                        </a:lnSpc>
                        <a:spcAft>
                          <a:spcPts val="800"/>
                        </a:spcAft>
                      </a:pPr>
                      <a:r>
                        <a:rPr lang="pl-PL" sz="1100">
                          <a:solidFill>
                            <a:srgbClr val="000000"/>
                          </a:solidFill>
                          <a:effectLst/>
                          <a:latin typeface="+mj-lt"/>
                        </a:rPr>
                        <a:t>Koszty sprzedaży</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955433163"/>
                  </a:ext>
                </a:extLst>
              </a:tr>
              <a:tr h="282882">
                <a:tc>
                  <a:txBody>
                    <a:bodyPr/>
                    <a:lstStyle/>
                    <a:p>
                      <a:pPr>
                        <a:lnSpc>
                          <a:spcPct val="107000"/>
                        </a:lnSpc>
                        <a:spcAft>
                          <a:spcPts val="800"/>
                        </a:spcAft>
                      </a:pPr>
                      <a:r>
                        <a:rPr lang="pl-PL" sz="1100">
                          <a:solidFill>
                            <a:srgbClr val="000000"/>
                          </a:solidFill>
                          <a:effectLst/>
                          <a:latin typeface="+mj-lt"/>
                        </a:rPr>
                        <a:t>Koszty ogólnego zarządu</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2229700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2307700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2011600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2873891788"/>
                  </a:ext>
                </a:extLst>
              </a:tr>
              <a:tr h="153991">
                <a:tc>
                  <a:txBody>
                    <a:bodyPr/>
                    <a:lstStyle/>
                    <a:p>
                      <a:pPr>
                        <a:lnSpc>
                          <a:spcPct val="107000"/>
                        </a:lnSpc>
                        <a:spcAft>
                          <a:spcPts val="800"/>
                        </a:spcAft>
                      </a:pPr>
                      <a:r>
                        <a:rPr lang="pl-PL" sz="1100">
                          <a:solidFill>
                            <a:srgbClr val="000000"/>
                          </a:solidFill>
                          <a:effectLst/>
                          <a:latin typeface="+mj-lt"/>
                        </a:rPr>
                        <a:t>Pozostałe koszty operacyjne</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-8978800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2006802601"/>
                  </a:ext>
                </a:extLst>
              </a:tr>
              <a:tr h="282882">
                <a:tc>
                  <a:txBody>
                    <a:bodyPr/>
                    <a:lstStyle/>
                    <a:p>
                      <a:pPr>
                        <a:lnSpc>
                          <a:spcPct val="107000"/>
                        </a:lnSpc>
                        <a:spcAft>
                          <a:spcPts val="800"/>
                        </a:spcAft>
                      </a:pPr>
                      <a:r>
                        <a:rPr lang="pl-PL" sz="1100" dirty="0">
                          <a:solidFill>
                            <a:srgbClr val="000000"/>
                          </a:solidFill>
                          <a:effectLst/>
                          <a:latin typeface="+mj-lt"/>
                        </a:rPr>
                        <a:t>Koszty finansowe</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-465900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-419700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-509000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645387020"/>
                  </a:ext>
                </a:extLst>
              </a:tr>
              <a:tr h="153991">
                <a:tc>
                  <a:txBody>
                    <a:bodyPr/>
                    <a:lstStyle/>
                    <a:p>
                      <a:pPr>
                        <a:lnSpc>
                          <a:spcPct val="107000"/>
                        </a:lnSpc>
                        <a:spcAft>
                          <a:spcPts val="800"/>
                        </a:spcAft>
                      </a:pPr>
                      <a:r>
                        <a:rPr lang="pl-PL" sz="1100" b="1" dirty="0">
                          <a:solidFill>
                            <a:schemeClr val="bg2"/>
                          </a:solidFill>
                          <a:effectLst/>
                          <a:latin typeface="+mj-lt"/>
                        </a:rPr>
                        <a:t>Wskaźnik udziałów przychodów ze sprzedaży w przychodach ogółem</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dirty="0">
                          <a:solidFill>
                            <a:schemeClr val="bg2"/>
                          </a:solidFill>
                          <a:effectLst/>
                          <a:latin typeface="+mj-lt"/>
                        </a:rPr>
                        <a:t>100%</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dirty="0">
                          <a:solidFill>
                            <a:schemeClr val="bg2"/>
                          </a:solidFill>
                          <a:effectLst/>
                          <a:latin typeface="+mj-lt"/>
                        </a:rPr>
                        <a:t>100%</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b="1" dirty="0">
                          <a:solidFill>
                            <a:schemeClr val="bg2"/>
                          </a:solidFill>
                          <a:effectLst/>
                          <a:latin typeface="+mj-lt"/>
                        </a:rPr>
                        <a:t>100%</a:t>
                      </a:r>
                      <a:endParaRPr lang="pl-PL" sz="1200" dirty="0">
                        <a:solidFill>
                          <a:schemeClr val="bg2"/>
                        </a:solidFill>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318941199"/>
                  </a:ext>
                </a:extLst>
              </a:tr>
              <a:tr h="282882">
                <a:tc>
                  <a:txBody>
                    <a:bodyPr/>
                    <a:lstStyle/>
                    <a:p>
                      <a:pPr>
                        <a:lnSpc>
                          <a:spcPct val="107000"/>
                        </a:lnSpc>
                        <a:spcAft>
                          <a:spcPts val="800"/>
                        </a:spcAft>
                      </a:pPr>
                      <a:r>
                        <a:rPr lang="pl-PL" sz="1100" dirty="0">
                          <a:solidFill>
                            <a:srgbClr val="000000"/>
                          </a:solidFill>
                          <a:effectLst/>
                          <a:latin typeface="+mj-lt"/>
                        </a:rPr>
                        <a:t>przychody netto ze sprzedaży</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11676100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10686100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9828600</a:t>
                      </a:r>
                      <a:endParaRPr lang="pl-PL" sz="120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2373802321"/>
                  </a:ext>
                </a:extLst>
              </a:tr>
              <a:tr h="282882">
                <a:tc>
                  <a:txBody>
                    <a:bodyPr/>
                    <a:lstStyle/>
                    <a:p>
                      <a:pPr>
                        <a:lnSpc>
                          <a:spcPct val="107000"/>
                        </a:lnSpc>
                        <a:spcAft>
                          <a:spcPts val="800"/>
                        </a:spcAft>
                      </a:pPr>
                      <a:r>
                        <a:rPr lang="pl-PL" sz="1100">
                          <a:solidFill>
                            <a:srgbClr val="000000"/>
                          </a:solidFill>
                          <a:effectLst/>
                          <a:latin typeface="+mj-lt"/>
                        </a:rPr>
                        <a:t>Przychody ogółem</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11721800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a:solidFill>
                            <a:srgbClr val="000000"/>
                          </a:solidFill>
                          <a:effectLst/>
                          <a:latin typeface="+mj-lt"/>
                        </a:rPr>
                        <a:t>10705800</a:t>
                      </a:r>
                      <a:endParaRPr lang="pl-PL" sz="1200">
                        <a:effectLst/>
                        <a:latin typeface="+mj-lt"/>
                        <a:ea typeface="Calibri" panose="020F0502020204030204" pitchFamily="34" charset="0"/>
                        <a:cs typeface="Arial" panose="020B0604020202020204" pitchFamily="34" charset="0"/>
                      </a:endParaRPr>
                    </a:p>
                  </a:txBody>
                  <a:tcPr marL="35931" marR="35931" marT="0" marB="0" anchor="b"/>
                </a:tc>
                <a:tc>
                  <a:txBody>
                    <a:bodyPr/>
                    <a:lstStyle/>
                    <a:p>
                      <a:pPr algn="r">
                        <a:lnSpc>
                          <a:spcPct val="107000"/>
                        </a:lnSpc>
                        <a:spcAft>
                          <a:spcPts val="800"/>
                        </a:spcAft>
                      </a:pPr>
                      <a:r>
                        <a:rPr lang="pl-PL" sz="1100" dirty="0">
                          <a:solidFill>
                            <a:srgbClr val="000000"/>
                          </a:solidFill>
                          <a:effectLst/>
                          <a:latin typeface="+mj-lt"/>
                        </a:rPr>
                        <a:t>9849900</a:t>
                      </a:r>
                      <a:endParaRPr lang="pl-PL" sz="1200" dirty="0">
                        <a:effectLst/>
                        <a:latin typeface="+mj-lt"/>
                        <a:ea typeface="Calibri" panose="020F0502020204030204" pitchFamily="34" charset="0"/>
                        <a:cs typeface="Arial" panose="020B0604020202020204" pitchFamily="34" charset="0"/>
                      </a:endParaRPr>
                    </a:p>
                  </a:txBody>
                  <a:tcPr marL="35931" marR="35931" marT="0" marB="0" anchor="b"/>
                </a:tc>
                <a:extLst>
                  <a:ext uri="{0D108BD9-81ED-4DB2-BD59-A6C34878D82A}">
                    <a16:rowId xmlns:a16="http://schemas.microsoft.com/office/drawing/2014/main" val="273301235"/>
                  </a:ext>
                </a:extLst>
              </a:tr>
            </a:tbl>
          </a:graphicData>
        </a:graphic>
      </p:graphicFrame>
    </p:spTree>
    <p:extLst>
      <p:ext uri="{BB962C8B-B14F-4D97-AF65-F5344CB8AC3E}">
        <p14:creationId xmlns:p14="http://schemas.microsoft.com/office/powerpoint/2010/main" val="246151763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rentowności</a:t>
            </a:r>
            <a:endParaRPr dirty="0"/>
          </a:p>
        </p:txBody>
      </p:sp>
      <p:grpSp>
        <p:nvGrpSpPr>
          <p:cNvPr id="1594" name="Google Shape;1594;p71"/>
          <p:cNvGrpSpPr/>
          <p:nvPr/>
        </p:nvGrpSpPr>
        <p:grpSpPr>
          <a:xfrm rot="-5400000">
            <a:off x="244966" y="3345607"/>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0;p71">
            <a:extLst>
              <a:ext uri="{FF2B5EF4-FFF2-40B4-BE49-F238E27FC236}">
                <a16:creationId xmlns:a16="http://schemas.microsoft.com/office/drawing/2014/main" id="{9F560D5D-F48B-4FAA-BBCB-986BA9155C74}"/>
              </a:ext>
            </a:extLst>
          </p:cNvPr>
          <p:cNvSpPr txBox="1">
            <a:spLocks/>
          </p:cNvSpPr>
          <p:nvPr/>
        </p:nvSpPr>
        <p:spPr>
          <a:xfrm>
            <a:off x="5396949" y="804978"/>
            <a:ext cx="3461290" cy="2604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Zwiększenie zysków ze sprzedaży na przestrzeni lat</a:t>
            </a:r>
          </a:p>
          <a:p>
            <a:pPr marL="285750" indent="-285750"/>
            <a:r>
              <a:rPr lang="pl-PL" dirty="0"/>
              <a:t> Rentowność w spółce była najlepsza w 2017 roku - najwyższe wskaźniki ROS, ROE, WRO i WMB.</a:t>
            </a:r>
          </a:p>
          <a:p>
            <a:pPr marL="285750" indent="-285750"/>
            <a:r>
              <a:rPr lang="pl-PL" dirty="0"/>
              <a:t>Sytuacja spółki wyraźnie pogorszyła się w 2018 - spadek wskaźników jak i wzrost kosztów ponoszonych przez spółkę.</a:t>
            </a:r>
          </a:p>
          <a:p>
            <a:pPr marL="285750" indent="-285750"/>
            <a:r>
              <a:rPr lang="pl-PL" dirty="0"/>
              <a:t>w 2019 poprawa wskaźników oraz ogólnej sytuacji - pomimo wzrostu nie są one tak wysokie jak w 2017 roku.</a:t>
            </a: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1667016" y="3804650"/>
            <a:ext cx="73415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Jednak możemy określić poziom rentowności w Cyfrowym Polsacie jako bardzo dobry, zwłaszcza na tle konkurencji i branży.</a:t>
            </a:r>
          </a:p>
        </p:txBody>
      </p:sp>
      <p:graphicFrame>
        <p:nvGraphicFramePr>
          <p:cNvPr id="3" name="Tabela 2">
            <a:extLst>
              <a:ext uri="{FF2B5EF4-FFF2-40B4-BE49-F238E27FC236}">
                <a16:creationId xmlns:a16="http://schemas.microsoft.com/office/drawing/2014/main" id="{E2E8244D-3056-4CB8-BC84-E507E2324357}"/>
              </a:ext>
            </a:extLst>
          </p:cNvPr>
          <p:cNvGraphicFramePr>
            <a:graphicFrameLocks noGrp="1"/>
          </p:cNvGraphicFramePr>
          <p:nvPr>
            <p:extLst>
              <p:ext uri="{D42A27DB-BD31-4B8C-83A1-F6EECF244321}">
                <p14:modId xmlns:p14="http://schemas.microsoft.com/office/powerpoint/2010/main" val="1184583459"/>
              </p:ext>
            </p:extLst>
          </p:nvPr>
        </p:nvGraphicFramePr>
        <p:xfrm>
          <a:off x="285761" y="879394"/>
          <a:ext cx="5021732" cy="2373060"/>
        </p:xfrm>
        <a:graphic>
          <a:graphicData uri="http://schemas.openxmlformats.org/drawingml/2006/table">
            <a:tbl>
              <a:tblPr firstRow="1" firstCol="1" bandRow="1">
                <a:tableStyleId>{3B4B98B0-60AC-42C2-AFA5-B58CD77FA1E5}</a:tableStyleId>
              </a:tblPr>
              <a:tblGrid>
                <a:gridCol w="2596585">
                  <a:extLst>
                    <a:ext uri="{9D8B030D-6E8A-4147-A177-3AD203B41FA5}">
                      <a16:colId xmlns:a16="http://schemas.microsoft.com/office/drawing/2014/main" val="1140235528"/>
                    </a:ext>
                  </a:extLst>
                </a:gridCol>
                <a:gridCol w="844826">
                  <a:extLst>
                    <a:ext uri="{9D8B030D-6E8A-4147-A177-3AD203B41FA5}">
                      <a16:colId xmlns:a16="http://schemas.microsoft.com/office/drawing/2014/main" val="2052562071"/>
                    </a:ext>
                  </a:extLst>
                </a:gridCol>
                <a:gridCol w="785191">
                  <a:extLst>
                    <a:ext uri="{9D8B030D-6E8A-4147-A177-3AD203B41FA5}">
                      <a16:colId xmlns:a16="http://schemas.microsoft.com/office/drawing/2014/main" val="2251146987"/>
                    </a:ext>
                  </a:extLst>
                </a:gridCol>
                <a:gridCol w="795130">
                  <a:extLst>
                    <a:ext uri="{9D8B030D-6E8A-4147-A177-3AD203B41FA5}">
                      <a16:colId xmlns:a16="http://schemas.microsoft.com/office/drawing/2014/main" val="1350873581"/>
                    </a:ext>
                  </a:extLst>
                </a:gridCol>
              </a:tblGrid>
              <a:tr h="190500">
                <a:tc>
                  <a:txBody>
                    <a:bodyPr/>
                    <a:lstStyle/>
                    <a:p>
                      <a:pPr algn="r">
                        <a:lnSpc>
                          <a:spcPct val="107000"/>
                        </a:lnSpc>
                        <a:spcAft>
                          <a:spcPts val="800"/>
                        </a:spcAft>
                      </a:pP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912215437"/>
                  </a:ext>
                </a:extLst>
              </a:tr>
              <a:tr h="190500">
                <a:tc>
                  <a:txBody>
                    <a:bodyPr/>
                    <a:lstStyle/>
                    <a:p>
                      <a:pPr algn="r">
                        <a:lnSpc>
                          <a:spcPct val="107000"/>
                        </a:lnSpc>
                        <a:spcAft>
                          <a:spcPts val="800"/>
                        </a:spcAft>
                      </a:pP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690641062"/>
                  </a:ext>
                </a:extLst>
              </a:tr>
              <a:tr h="190500">
                <a:tc>
                  <a:txBody>
                    <a:bodyPr/>
                    <a:lstStyle/>
                    <a:p>
                      <a:pPr>
                        <a:lnSpc>
                          <a:spcPct val="107000"/>
                        </a:lnSpc>
                        <a:spcAft>
                          <a:spcPts val="800"/>
                        </a:spcAft>
                      </a:pPr>
                      <a:r>
                        <a:rPr lang="pl-PL" sz="1100" b="1" dirty="0">
                          <a:solidFill>
                            <a:srgbClr val="000000"/>
                          </a:solidFill>
                          <a:effectLst/>
                        </a:rPr>
                        <a:t>ANALIZA ZYSKU (STRATY) BRUTTO ZE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11676100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10686100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9828600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307596996"/>
                  </a:ext>
                </a:extLst>
              </a:tr>
              <a:tr h="190500">
                <a:tc>
                  <a:txBody>
                    <a:bodyPr/>
                    <a:lstStyle/>
                    <a:p>
                      <a:pPr>
                        <a:lnSpc>
                          <a:spcPct val="107000"/>
                        </a:lnSpc>
                        <a:spcAft>
                          <a:spcPts val="800"/>
                        </a:spcAft>
                      </a:pPr>
                      <a:r>
                        <a:rPr lang="pl-PL" sz="1100" b="1" dirty="0">
                          <a:solidFill>
                            <a:srgbClr val="000000"/>
                          </a:solidFill>
                          <a:effectLst/>
                        </a:rPr>
                        <a:t>ANALIZA ZYSKU (STRATY) NA SPRZEDAŻY</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fontAlgn="b"/>
                      <a:r>
                        <a:rPr lang="pl-PL" sz="1100" b="0" i="0" u="none" strike="noStrike" dirty="0">
                          <a:solidFill>
                            <a:srgbClr val="000000"/>
                          </a:solidFill>
                          <a:effectLst/>
                          <a:latin typeface="+mj-lt"/>
                        </a:rPr>
                        <a:t>9446400</a:t>
                      </a:r>
                    </a:p>
                  </a:txBody>
                  <a:tcPr marL="9525" marR="9525" marT="9525" marB="0" anchor="b">
                    <a:solidFill>
                      <a:srgbClr val="FFC000">
                        <a:alpha val="20000"/>
                      </a:srgbClr>
                    </a:solidFill>
                  </a:tcPr>
                </a:tc>
                <a:tc>
                  <a:txBody>
                    <a:bodyPr/>
                    <a:lstStyle/>
                    <a:p>
                      <a:pPr algn="r" fontAlgn="b"/>
                      <a:r>
                        <a:rPr lang="pl-PL" sz="1100" b="0" i="0" u="none" strike="noStrike">
                          <a:solidFill>
                            <a:srgbClr val="000000"/>
                          </a:solidFill>
                          <a:effectLst/>
                          <a:latin typeface="+mj-lt"/>
                        </a:rPr>
                        <a:t>8378400</a:t>
                      </a:r>
                    </a:p>
                  </a:txBody>
                  <a:tcPr marL="9525" marR="9525" marT="9525" marB="0" anchor="b">
                    <a:solidFill>
                      <a:srgbClr val="FFC000">
                        <a:alpha val="20000"/>
                      </a:srgbClr>
                    </a:solidFill>
                  </a:tcPr>
                </a:tc>
                <a:tc>
                  <a:txBody>
                    <a:bodyPr/>
                    <a:lstStyle/>
                    <a:p>
                      <a:pPr algn="r" fontAlgn="b"/>
                      <a:r>
                        <a:rPr lang="pl-PL" sz="1100" b="0" i="0" u="none" strike="noStrike" dirty="0">
                          <a:solidFill>
                            <a:srgbClr val="000000"/>
                          </a:solidFill>
                          <a:effectLst/>
                          <a:latin typeface="+mj-lt"/>
                        </a:rPr>
                        <a:t>7817000</a:t>
                      </a:r>
                    </a:p>
                  </a:txBody>
                  <a:tcPr marL="9525" marR="9525" marT="9525" marB="0" anchor="b">
                    <a:solidFill>
                      <a:srgbClr val="FFC000">
                        <a:alpha val="20000"/>
                      </a:srgbClr>
                    </a:solidFill>
                  </a:tcPr>
                </a:tc>
                <a:extLst>
                  <a:ext uri="{0D108BD9-81ED-4DB2-BD59-A6C34878D82A}">
                    <a16:rowId xmlns:a16="http://schemas.microsoft.com/office/drawing/2014/main" val="1825185746"/>
                  </a:ext>
                </a:extLst>
              </a:tr>
              <a:tr h="190500">
                <a:tc>
                  <a:txBody>
                    <a:bodyPr/>
                    <a:lstStyle/>
                    <a:p>
                      <a:pPr>
                        <a:lnSpc>
                          <a:spcPct val="107000"/>
                        </a:lnSpc>
                        <a:spcAft>
                          <a:spcPts val="800"/>
                        </a:spcAft>
                      </a:pPr>
                      <a:r>
                        <a:rPr lang="pl-PL" sz="1100" b="1" dirty="0">
                          <a:solidFill>
                            <a:srgbClr val="000000"/>
                          </a:solidFill>
                          <a:effectLst/>
                        </a:rPr>
                        <a:t>ANALIZA ZYSKU (STRATY) NETTO</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dirty="0">
                          <a:solidFill>
                            <a:srgbClr val="000000"/>
                          </a:solidFill>
                          <a:effectLst/>
                        </a:rPr>
                        <a:t>1114600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816100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945200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3542497651"/>
                  </a:ext>
                </a:extLst>
              </a:tr>
              <a:tr h="190500">
                <a:tc>
                  <a:txBody>
                    <a:bodyPr/>
                    <a:lstStyle/>
                    <a:p>
                      <a:pPr>
                        <a:lnSpc>
                          <a:spcPct val="107000"/>
                        </a:lnSpc>
                        <a:spcAft>
                          <a:spcPts val="800"/>
                        </a:spcAft>
                      </a:pPr>
                      <a:r>
                        <a:rPr lang="pl-PL" sz="1100" b="1">
                          <a:solidFill>
                            <a:srgbClr val="000000"/>
                          </a:solidFill>
                          <a:effectLst/>
                        </a:rPr>
                        <a:t>ROS</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10%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rPr>
                        <a:t>10%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927995370"/>
                  </a:ext>
                </a:extLst>
              </a:tr>
              <a:tr h="190500">
                <a:tc>
                  <a:txBody>
                    <a:bodyPr/>
                    <a:lstStyle/>
                    <a:p>
                      <a:pPr>
                        <a:lnSpc>
                          <a:spcPct val="107000"/>
                        </a:lnSpc>
                        <a:spcAft>
                          <a:spcPts val="800"/>
                        </a:spcAft>
                      </a:pPr>
                      <a:r>
                        <a:rPr lang="pl-PL" sz="1100" b="1">
                          <a:solidFill>
                            <a:srgbClr val="000000"/>
                          </a:solidFill>
                          <a:effectLst/>
                        </a:rPr>
                        <a:t>ROA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337410344"/>
                  </a:ext>
                </a:extLst>
              </a:tr>
              <a:tr h="190500">
                <a:tc>
                  <a:txBody>
                    <a:bodyPr/>
                    <a:lstStyle/>
                    <a:p>
                      <a:pPr>
                        <a:lnSpc>
                          <a:spcPct val="107000"/>
                        </a:lnSpc>
                        <a:spcAft>
                          <a:spcPts val="800"/>
                        </a:spcAft>
                      </a:pPr>
                      <a:r>
                        <a:rPr lang="pl-PL" sz="1100" b="1">
                          <a:solidFill>
                            <a:srgbClr val="000000"/>
                          </a:solidFill>
                          <a:effectLst/>
                        </a:rPr>
                        <a:t>ROE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rPr>
                        <a:t>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560361515"/>
                  </a:ext>
                </a:extLst>
              </a:tr>
              <a:tr h="190500">
                <a:tc>
                  <a:txBody>
                    <a:bodyPr/>
                    <a:lstStyle/>
                    <a:p>
                      <a:pPr>
                        <a:lnSpc>
                          <a:spcPct val="107000"/>
                        </a:lnSpc>
                        <a:spcAft>
                          <a:spcPts val="800"/>
                        </a:spcAft>
                      </a:pPr>
                      <a:r>
                        <a:rPr lang="pl-PL" sz="1100" b="1">
                          <a:solidFill>
                            <a:srgbClr val="000000"/>
                          </a:solidFill>
                          <a:effectLst/>
                        </a:rPr>
                        <a:t>WSKAŹNIK RĘTOWNOŚCI OPERACYJNEJ (WRO)</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a:solidFill>
                            <a:srgbClr val="000000"/>
                          </a:solidFill>
                          <a:effectLst/>
                        </a:rPr>
                        <a:t>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585156367"/>
                  </a:ext>
                </a:extLst>
              </a:tr>
              <a:tr h="190500">
                <a:tc>
                  <a:txBody>
                    <a:bodyPr/>
                    <a:lstStyle/>
                    <a:p>
                      <a:pPr>
                        <a:lnSpc>
                          <a:spcPct val="107000"/>
                        </a:lnSpc>
                        <a:spcAft>
                          <a:spcPts val="800"/>
                        </a:spcAft>
                      </a:pPr>
                      <a:r>
                        <a:rPr lang="pl-PL" sz="1100" b="1">
                          <a:solidFill>
                            <a:srgbClr val="000000"/>
                          </a:solidFill>
                          <a:effectLst/>
                        </a:rPr>
                        <a:t>WSKAŹNIK MARŻY BRUTTO (WMB)</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36%</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a:solidFill>
                            <a:srgbClr val="000000"/>
                          </a:solidFill>
                          <a:effectLst/>
                        </a:rPr>
                        <a:t>38%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dirty="0">
                          <a:solidFill>
                            <a:srgbClr val="000000"/>
                          </a:solidFill>
                          <a:effectLst/>
                        </a:rPr>
                        <a:t>39%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3746570365"/>
                  </a:ext>
                </a:extLst>
              </a:tr>
            </a:tbl>
          </a:graphicData>
        </a:graphic>
      </p:graphicFrame>
    </p:spTree>
    <p:extLst>
      <p:ext uri="{BB962C8B-B14F-4D97-AF65-F5344CB8AC3E}">
        <p14:creationId xmlns:p14="http://schemas.microsoft.com/office/powerpoint/2010/main" val="11054867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7"/>
          <p:cNvSpPr txBox="1">
            <a:spLocks noGrp="1"/>
          </p:cNvSpPr>
          <p:nvPr>
            <p:ph type="title"/>
          </p:nvPr>
        </p:nvSpPr>
        <p:spPr>
          <a:xfrm>
            <a:off x="564138" y="298410"/>
            <a:ext cx="4246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 </a:t>
            </a:r>
            <a:r>
              <a:rPr lang="pl-PL" dirty="0" err="1"/>
              <a:t>grupA</a:t>
            </a:r>
            <a:r>
              <a:rPr lang="pl-PL" dirty="0"/>
              <a:t> cyfrowy Polsat </a:t>
            </a:r>
            <a:r>
              <a:rPr lang="pl-PL" dirty="0" err="1"/>
              <a:t>sa</a:t>
            </a:r>
            <a:endParaRPr dirty="0"/>
          </a:p>
        </p:txBody>
      </p:sp>
      <p:pic>
        <p:nvPicPr>
          <p:cNvPr id="10" name="Obraz 9">
            <a:extLst>
              <a:ext uri="{FF2B5EF4-FFF2-40B4-BE49-F238E27FC236}">
                <a16:creationId xmlns:a16="http://schemas.microsoft.com/office/drawing/2014/main" id="{C83745BD-FACC-4FA4-AD19-B57FA27C7F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08052"/>
            <a:ext cx="4572000" cy="4335448"/>
          </a:xfrm>
          <a:prstGeom prst="rect">
            <a:avLst/>
          </a:prstGeom>
          <a:noFill/>
          <a:ln>
            <a:noFill/>
          </a:ln>
        </p:spPr>
      </p:pic>
      <p:sp>
        <p:nvSpPr>
          <p:cNvPr id="661" name="Google Shape;661;p37"/>
          <p:cNvSpPr txBox="1">
            <a:spLocks noGrp="1"/>
          </p:cNvSpPr>
          <p:nvPr>
            <p:ph type="subTitle" idx="6"/>
          </p:nvPr>
        </p:nvSpPr>
        <p:spPr>
          <a:xfrm>
            <a:off x="709327" y="1450052"/>
            <a:ext cx="4427700" cy="420309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Clr>
                <a:schemeClr val="dk1"/>
              </a:buClr>
              <a:buSzPts val="1100"/>
              <a:buFont typeface="Arial"/>
              <a:buNone/>
            </a:pPr>
            <a:r>
              <a:rPr lang="en-US" b="1" dirty="0"/>
              <a:t>	</a:t>
            </a:r>
            <a:r>
              <a:rPr lang="en-US" b="1" dirty="0" err="1"/>
              <a:t>Cyfrowy</a:t>
            </a:r>
            <a:r>
              <a:rPr lang="en-US" b="1" dirty="0"/>
              <a:t> Polsat Trade Marks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Frazpc.pl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Info-TV-FM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a:t>
            </a:r>
            <a:r>
              <a:rPr lang="en-US" b="1" dirty="0" err="1"/>
              <a:t>Karpacka</a:t>
            </a:r>
            <a:r>
              <a:rPr lang="en-US" b="1" dirty="0"/>
              <a:t> </a:t>
            </a:r>
            <a:r>
              <a:rPr lang="en-US" b="1" dirty="0" err="1"/>
              <a:t>Telewizja</a:t>
            </a:r>
            <a:r>
              <a:rPr lang="en-US" b="1" dirty="0"/>
              <a:t> </a:t>
            </a:r>
            <a:r>
              <a:rPr lang="en-US" b="1" dirty="0" err="1"/>
              <a:t>Kablowa</a:t>
            </a:r>
            <a:r>
              <a:rPr lang="en-US" b="1" dirty="0"/>
              <a:t>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Mese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a:t>
            </a:r>
            <a:r>
              <a:rPr lang="en-US" b="1" dirty="0" err="1"/>
              <a:t>Netshare</a:t>
            </a:r>
            <a:r>
              <a:rPr lang="en-US" b="1" dirty="0"/>
              <a:t>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a:t>
            </a:r>
            <a:r>
              <a:rPr lang="en-US" b="1" dirty="0" err="1"/>
              <a:t>Polkomtel</a:t>
            </a:r>
            <a:r>
              <a:rPr lang="en-US" b="1" dirty="0"/>
              <a:t>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Redefine Sp. z </a:t>
            </a:r>
            <a:r>
              <a:rPr lang="en-US" b="1" dirty="0" err="1"/>
              <a:t>o.o</a:t>
            </a:r>
            <a:r>
              <a:rPr lang="en-US" b="1" dirty="0"/>
              <a:t>.</a:t>
            </a:r>
          </a:p>
          <a:p>
            <a:pPr marL="0" lvl="0" indent="0" algn="l" rtl="0">
              <a:spcBef>
                <a:spcPts val="0"/>
              </a:spcBef>
              <a:spcAft>
                <a:spcPts val="600"/>
              </a:spcAft>
              <a:buClr>
                <a:schemeClr val="dk1"/>
              </a:buClr>
              <a:buSzPts val="1100"/>
              <a:buFont typeface="Arial"/>
              <a:buNone/>
            </a:pPr>
            <a:r>
              <a:rPr lang="en-US" b="1" dirty="0"/>
              <a:t>	</a:t>
            </a:r>
            <a:r>
              <a:rPr lang="en-US" b="1" dirty="0" err="1"/>
              <a:t>Telewizja</a:t>
            </a:r>
            <a:r>
              <a:rPr lang="en-US" b="1" dirty="0"/>
              <a:t> Polsat Sp. z </a:t>
            </a:r>
            <a:r>
              <a:rPr lang="en-US" b="1" dirty="0" err="1"/>
              <a:t>o.o</a:t>
            </a:r>
            <a:r>
              <a:rPr lang="en-US" b="1" dirty="0"/>
              <a:t>. </a:t>
            </a:r>
          </a:p>
        </p:txBody>
      </p:sp>
      <p:sp>
        <p:nvSpPr>
          <p:cNvPr id="660" name="Google Shape;660;p37"/>
          <p:cNvSpPr txBox="1">
            <a:spLocks noGrp="1"/>
          </p:cNvSpPr>
          <p:nvPr>
            <p:ph type="subTitle" idx="5"/>
          </p:nvPr>
        </p:nvSpPr>
        <p:spPr>
          <a:xfrm>
            <a:off x="637177" y="771552"/>
            <a:ext cx="4572000" cy="6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Grupę tworzą m. in. spółki oraz marki:</a:t>
            </a:r>
          </a:p>
        </p:txBody>
      </p:sp>
      <p:sp>
        <p:nvSpPr>
          <p:cNvPr id="21" name="pole tekstowe 20">
            <a:extLst>
              <a:ext uri="{FF2B5EF4-FFF2-40B4-BE49-F238E27FC236}">
                <a16:creationId xmlns:a16="http://schemas.microsoft.com/office/drawing/2014/main" id="{700B2539-FB7A-4CCD-B22A-65AD8E5D6FF2}"/>
              </a:ext>
            </a:extLst>
          </p:cNvPr>
          <p:cNvSpPr txBox="1"/>
          <p:nvPr/>
        </p:nvSpPr>
        <p:spPr>
          <a:xfrm>
            <a:off x="2825038" y="4721979"/>
            <a:ext cx="5026875" cy="246221"/>
          </a:xfrm>
          <a:prstGeom prst="rect">
            <a:avLst/>
          </a:prstGeom>
          <a:noFill/>
        </p:spPr>
        <p:txBody>
          <a:bodyPr wrap="square">
            <a:spAutoFit/>
          </a:bodyPr>
          <a:lstStyle/>
          <a:p>
            <a:r>
              <a:rPr lang="pl-PL" sz="1000" dirty="0">
                <a:solidFill>
                  <a:schemeClr val="tx1">
                    <a:lumMod val="50000"/>
                    <a:lumOff val="50000"/>
                  </a:schemeClr>
                </a:solidFill>
                <a:latin typeface="Source Sans Pro" panose="020B0503030403020204" pitchFamily="34" charset="0"/>
                <a:ea typeface="Source Sans Pro" panose="020B0503030403020204" pitchFamily="34" charset="0"/>
              </a:rPr>
              <a:t>Źródło: https://grupapolsat.pl/pl/nas/grupa-kapitalowa</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19061" r="19061"/>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304225" y="2184600"/>
            <a:ext cx="2880900" cy="774300"/>
          </a:xfrm>
          <a:prstGeom prst="rect">
            <a:avLst/>
          </a:prstGeom>
        </p:spPr>
        <p:txBody>
          <a:bodyPr spcFirstLastPara="1" wrap="square" lIns="91425" tIns="91425" rIns="91425" bIns="91425" anchor="ctr" anchorCtr="0">
            <a:noAutofit/>
          </a:bodyPr>
          <a:lstStyle/>
          <a:p>
            <a:pPr marL="0" indent="0">
              <a:spcAft>
                <a:spcPts val="1600"/>
              </a:spcAft>
            </a:pPr>
            <a:r>
              <a:rPr lang="pl-PL" sz="3200" dirty="0"/>
              <a:t>Analiza sytuacji majątkowo-kapitałowej</a:t>
            </a:r>
          </a:p>
        </p:txBody>
      </p:sp>
      <p:sp>
        <p:nvSpPr>
          <p:cNvPr id="647" name="Google Shape;647;p36"/>
          <p:cNvSpPr txBox="1">
            <a:spLocks noGrp="1"/>
          </p:cNvSpPr>
          <p:nvPr>
            <p:ph type="title" idx="2"/>
          </p:nvPr>
        </p:nvSpPr>
        <p:spPr>
          <a:xfrm>
            <a:off x="590930" y="1231396"/>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4</a:t>
            </a:r>
            <a:endParaRPr dirty="0"/>
          </a:p>
        </p:txBody>
      </p:sp>
      <p:sp>
        <p:nvSpPr>
          <p:cNvPr id="648" name="Google Shape;648;p36"/>
          <p:cNvSpPr/>
          <p:nvPr/>
        </p:nvSpPr>
        <p:spPr>
          <a:xfrm>
            <a:off x="924339" y="2958900"/>
            <a:ext cx="1210615" cy="235996"/>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Analiza pozioma i pionowa bilansu</a:t>
            </a:r>
            <a:endParaRPr lang="en-US" dirty="0"/>
          </a:p>
        </p:txBody>
      </p:sp>
    </p:spTree>
    <p:extLst>
      <p:ext uri="{BB962C8B-B14F-4D97-AF65-F5344CB8AC3E}">
        <p14:creationId xmlns:p14="http://schemas.microsoft.com/office/powerpoint/2010/main" val="375201164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549205" y="1595437"/>
            <a:ext cx="1931790" cy="195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0" name="Google Shape;1900;p78"/>
          <p:cNvSpPr txBox="1">
            <a:spLocks noGrp="1"/>
          </p:cNvSpPr>
          <p:nvPr>
            <p:ph type="title"/>
          </p:nvPr>
        </p:nvSpPr>
        <p:spPr>
          <a:xfrm>
            <a:off x="1694299" y="285413"/>
            <a:ext cx="482080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Zestawienie z Bilansu spółki </a:t>
            </a:r>
            <a:r>
              <a:rPr lang="pl-PL" dirty="0">
                <a:solidFill>
                  <a:srgbClr val="F68100"/>
                </a:solidFill>
              </a:rPr>
              <a:t>cyfrowy Polsat</a:t>
            </a:r>
            <a:endParaRPr dirty="0">
              <a:solidFill>
                <a:srgbClr val="F68100"/>
              </a:solidFill>
            </a:endParaRPr>
          </a:p>
        </p:txBody>
      </p:sp>
      <p:graphicFrame>
        <p:nvGraphicFramePr>
          <p:cNvPr id="2" name="Tabela 1">
            <a:extLst>
              <a:ext uri="{FF2B5EF4-FFF2-40B4-BE49-F238E27FC236}">
                <a16:creationId xmlns:a16="http://schemas.microsoft.com/office/drawing/2014/main" id="{3258D34E-E7DB-4CDA-B79B-7A6DAB41E83E}"/>
              </a:ext>
            </a:extLst>
          </p:cNvPr>
          <p:cNvGraphicFramePr>
            <a:graphicFrameLocks noGrp="1"/>
          </p:cNvGraphicFramePr>
          <p:nvPr>
            <p:extLst>
              <p:ext uri="{D42A27DB-BD31-4B8C-83A1-F6EECF244321}">
                <p14:modId xmlns:p14="http://schemas.microsoft.com/office/powerpoint/2010/main" val="446171487"/>
              </p:ext>
            </p:extLst>
          </p:nvPr>
        </p:nvGraphicFramePr>
        <p:xfrm>
          <a:off x="1018916" y="1817438"/>
          <a:ext cx="6171566" cy="2316480"/>
        </p:xfrm>
        <a:graphic>
          <a:graphicData uri="http://schemas.openxmlformats.org/drawingml/2006/table">
            <a:tbl>
              <a:tblPr firstRow="1" firstCol="1" bandRow="1">
                <a:tableStyleId>{3B4B98B0-60AC-42C2-AFA5-B58CD77FA1E5}</a:tableStyleId>
              </a:tblPr>
              <a:tblGrid>
                <a:gridCol w="2110740">
                  <a:extLst>
                    <a:ext uri="{9D8B030D-6E8A-4147-A177-3AD203B41FA5}">
                      <a16:colId xmlns:a16="http://schemas.microsoft.com/office/drawing/2014/main" val="1175023034"/>
                    </a:ext>
                  </a:extLst>
                </a:gridCol>
                <a:gridCol w="1364298">
                  <a:extLst>
                    <a:ext uri="{9D8B030D-6E8A-4147-A177-3AD203B41FA5}">
                      <a16:colId xmlns:a16="http://schemas.microsoft.com/office/drawing/2014/main" val="618085914"/>
                    </a:ext>
                  </a:extLst>
                </a:gridCol>
                <a:gridCol w="1332230">
                  <a:extLst>
                    <a:ext uri="{9D8B030D-6E8A-4147-A177-3AD203B41FA5}">
                      <a16:colId xmlns:a16="http://schemas.microsoft.com/office/drawing/2014/main" val="3524077526"/>
                    </a:ext>
                  </a:extLst>
                </a:gridCol>
                <a:gridCol w="1364298">
                  <a:extLst>
                    <a:ext uri="{9D8B030D-6E8A-4147-A177-3AD203B41FA5}">
                      <a16:colId xmlns:a16="http://schemas.microsoft.com/office/drawing/2014/main" val="2951854166"/>
                    </a:ext>
                  </a:extLst>
                </a:gridCol>
              </a:tblGrid>
              <a:tr h="190500">
                <a:tc>
                  <a:txBody>
                    <a:bodyPr/>
                    <a:lstStyle/>
                    <a:p>
                      <a:r>
                        <a:rPr lang="pl-PL" sz="1200">
                          <a:effectLst/>
                        </a:rPr>
                        <a:t>Cyfrowy Polsat SA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pl-PL" sz="12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pl-PL" sz="12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r>
                        <a:rPr lang="pl-PL" sz="1200">
                          <a:effectLst/>
                        </a:rPr>
                        <a:t>2017</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61228031"/>
                  </a:ext>
                </a:extLst>
              </a:tr>
              <a:tr h="190500">
                <a:tc>
                  <a:txBody>
                    <a:bodyPr/>
                    <a:lstStyle/>
                    <a:p>
                      <a:r>
                        <a:rPr lang="pl-PL" sz="1100">
                          <a:effectLst/>
                        </a:rPr>
                        <a:t>AKTYWA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rgbClr val="FFC000">
                        <a:alpha val="20000"/>
                      </a:srgbClr>
                    </a:solidFill>
                  </a:tcPr>
                </a:tc>
                <a:tc>
                  <a:txBody>
                    <a:bodyPr/>
                    <a:lstStyle/>
                    <a:p>
                      <a:r>
                        <a:rPr lang="pl-PL" sz="1100">
                          <a:effectLst/>
                        </a:rPr>
                        <a:t>           32 589 600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rgbClr val="FFC000">
                        <a:alpha val="20000"/>
                      </a:srgbClr>
                    </a:solidFill>
                  </a:tcPr>
                </a:tc>
                <a:tc>
                  <a:txBody>
                    <a:bodyPr/>
                    <a:lstStyle/>
                    <a:p>
                      <a:r>
                        <a:rPr lang="pl-PL" sz="1100">
                          <a:effectLst/>
                        </a:rPr>
                        <a:t>           30 696 800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rgbClr val="FFC000">
                        <a:alpha val="20000"/>
                      </a:srgbClr>
                    </a:solidFill>
                  </a:tcPr>
                </a:tc>
                <a:tc>
                  <a:txBody>
                    <a:bodyPr/>
                    <a:lstStyle/>
                    <a:p>
                      <a:r>
                        <a:rPr lang="pl-PL" sz="1100" dirty="0">
                          <a:effectLst/>
                        </a:rPr>
                        <a:t>           27 756 000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rgbClr val="FFC000">
                        <a:alpha val="20000"/>
                      </a:srgbClr>
                    </a:solidFill>
                  </a:tcPr>
                </a:tc>
                <a:extLst>
                  <a:ext uri="{0D108BD9-81ED-4DB2-BD59-A6C34878D82A}">
                    <a16:rowId xmlns:a16="http://schemas.microsoft.com/office/drawing/2014/main" val="1393951419"/>
                  </a:ext>
                </a:extLst>
              </a:tr>
              <a:tr h="190500">
                <a:tc>
                  <a:txBody>
                    <a:bodyPr/>
                    <a:lstStyle/>
                    <a:p>
                      <a:r>
                        <a:rPr lang="pl-PL" sz="1100">
                          <a:effectLst/>
                        </a:rPr>
                        <a:t>      I. Aktywa trwałe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a:effectLst/>
                        </a:rPr>
                        <a:t>           27 604 700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a:effectLst/>
                        </a:rPr>
                        <a:t>           25 274 100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dirty="0">
                          <a:effectLst/>
                        </a:rPr>
                        <a:t>           23 824 500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146336322"/>
                  </a:ext>
                </a:extLst>
              </a:tr>
              <a:tr h="190500">
                <a:tc>
                  <a:txBody>
                    <a:bodyPr/>
                    <a:lstStyle/>
                    <a:p>
                      <a:r>
                        <a:rPr lang="pl-PL" sz="1100">
                          <a:effectLst/>
                        </a:rPr>
                        <a:t>      II. Aktywa obrotowe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4 984 900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5 422 700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dirty="0">
                          <a:effectLst/>
                        </a:rPr>
                        <a:t>              3 931 500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extLst>
                  <a:ext uri="{0D108BD9-81ED-4DB2-BD59-A6C34878D82A}">
                    <a16:rowId xmlns:a16="http://schemas.microsoft.com/office/drawing/2014/main" val="1850600891"/>
                  </a:ext>
                </a:extLst>
              </a:tr>
              <a:tr h="190500">
                <a:tc>
                  <a:txBody>
                    <a:bodyPr/>
                    <a:lstStyle/>
                    <a:p>
                      <a:r>
                        <a:rPr lang="pl-PL" sz="1100">
                          <a:effectLst/>
                        </a:rPr>
                        <a:t>PASYWA</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chemeClr val="accent5">
                        <a:lumMod val="20000"/>
                        <a:lumOff val="80000"/>
                      </a:schemeClr>
                    </a:solidFill>
                  </a:tcPr>
                </a:tc>
                <a:tc>
                  <a:txBody>
                    <a:bodyPr/>
                    <a:lstStyle/>
                    <a:p>
                      <a:r>
                        <a:rPr lang="pl-PL" sz="1100">
                          <a:effectLst/>
                        </a:rPr>
                        <a:t>           32 589 600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chemeClr val="accent5">
                        <a:lumMod val="20000"/>
                        <a:lumOff val="80000"/>
                      </a:schemeClr>
                    </a:solidFill>
                  </a:tcPr>
                </a:tc>
                <a:tc>
                  <a:txBody>
                    <a:bodyPr/>
                    <a:lstStyle/>
                    <a:p>
                      <a:r>
                        <a:rPr lang="pl-PL" sz="1100">
                          <a:effectLst/>
                        </a:rPr>
                        <a:t>           30 696 800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chemeClr val="accent5">
                        <a:lumMod val="20000"/>
                        <a:lumOff val="80000"/>
                      </a:schemeClr>
                    </a:solidFill>
                  </a:tcPr>
                </a:tc>
                <a:tc>
                  <a:txBody>
                    <a:bodyPr/>
                    <a:lstStyle/>
                    <a:p>
                      <a:r>
                        <a:rPr lang="pl-PL" sz="1100" dirty="0">
                          <a:effectLst/>
                        </a:rPr>
                        <a:t>           27 756 000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solidFill>
                      <a:schemeClr val="accent5">
                        <a:lumMod val="20000"/>
                        <a:lumOff val="80000"/>
                      </a:schemeClr>
                    </a:solidFill>
                  </a:tcPr>
                </a:tc>
                <a:extLst>
                  <a:ext uri="{0D108BD9-81ED-4DB2-BD59-A6C34878D82A}">
                    <a16:rowId xmlns:a16="http://schemas.microsoft.com/office/drawing/2014/main" val="1660530611"/>
                  </a:ext>
                </a:extLst>
              </a:tr>
              <a:tr h="323850">
                <a:tc>
                  <a:txBody>
                    <a:bodyPr/>
                    <a:lstStyle/>
                    <a:p>
                      <a:r>
                        <a:rPr lang="pl-PL" sz="1100">
                          <a:effectLst/>
                        </a:rPr>
                        <a:t>      I. Kapitał własny udziałowców podmiotu dominującego</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14 464 500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13 875 200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dirty="0">
                          <a:effectLst/>
                        </a:rPr>
                        <a:t>           12 074 200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extLst>
                  <a:ext uri="{0D108BD9-81ED-4DB2-BD59-A6C34878D82A}">
                    <a16:rowId xmlns:a16="http://schemas.microsoft.com/office/drawing/2014/main" val="245060962"/>
                  </a:ext>
                </a:extLst>
              </a:tr>
              <a:tr h="190500">
                <a:tc>
                  <a:txBody>
                    <a:bodyPr/>
                    <a:lstStyle/>
                    <a:p>
                      <a:r>
                        <a:rPr lang="pl-PL" sz="1100">
                          <a:effectLst/>
                        </a:rPr>
                        <a:t>      II. Udziały niekontrolujące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a:effectLst/>
                        </a:rPr>
                        <a:t>                 653 200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a:effectLst/>
                        </a:rPr>
                        <a:t>                 648 200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dirty="0">
                          <a:effectLst/>
                        </a:rPr>
                        <a:t>                   42 600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476757502"/>
                  </a:ext>
                </a:extLst>
              </a:tr>
              <a:tr h="323850">
                <a:tc>
                  <a:txBody>
                    <a:bodyPr/>
                    <a:lstStyle/>
                    <a:p>
                      <a:r>
                        <a:rPr lang="pl-PL" sz="1100">
                          <a:effectLst/>
                        </a:rPr>
                        <a:t>      III. Zobowiązania długoterminowe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12 256 900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a:effectLst/>
                        </a:rPr>
                        <a:t>           11 803 000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tc>
                  <a:txBody>
                    <a:bodyPr/>
                    <a:lstStyle/>
                    <a:p>
                      <a:r>
                        <a:rPr lang="pl-PL" sz="1100" dirty="0">
                          <a:effectLst/>
                        </a:rPr>
                        <a:t>           11 723 700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noFill/>
                  </a:tcPr>
                </a:tc>
                <a:extLst>
                  <a:ext uri="{0D108BD9-81ED-4DB2-BD59-A6C34878D82A}">
                    <a16:rowId xmlns:a16="http://schemas.microsoft.com/office/drawing/2014/main" val="910200941"/>
                  </a:ext>
                </a:extLst>
              </a:tr>
              <a:tr h="323850">
                <a:tc>
                  <a:txBody>
                    <a:bodyPr/>
                    <a:lstStyle/>
                    <a:p>
                      <a:r>
                        <a:rPr lang="pl-PL" sz="1100">
                          <a:effectLst/>
                        </a:rPr>
                        <a:t>      IV. Zobowiązania krótkoterminowe</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dirty="0">
                          <a:effectLst/>
                        </a:rPr>
                        <a:t>              5 868 200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dirty="0">
                          <a:effectLst/>
                        </a:rPr>
                        <a:t>              5 018 600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tc>
                  <a:txBody>
                    <a:bodyPr/>
                    <a:lstStyle/>
                    <a:p>
                      <a:r>
                        <a:rPr lang="pl-PL" sz="1100" dirty="0">
                          <a:effectLst/>
                        </a:rPr>
                        <a:t>              3 915 500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883979962"/>
                  </a:ext>
                </a:extLst>
              </a:tr>
            </a:tbl>
          </a:graphicData>
        </a:graphic>
      </p:graphicFrame>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692277" y="38072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579745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2"/>
          <p:cNvSpPr txBox="1">
            <a:spLocks noGrp="1"/>
          </p:cNvSpPr>
          <p:nvPr>
            <p:ph type="title"/>
          </p:nvPr>
        </p:nvSpPr>
        <p:spPr>
          <a:xfrm>
            <a:off x="713225" y="348059"/>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Analiza pionowa bilansu</a:t>
            </a:r>
            <a:endParaRPr dirty="0">
              <a:solidFill>
                <a:schemeClr val="lt2"/>
              </a:solidFill>
            </a:endParaRPr>
          </a:p>
        </p:txBody>
      </p:sp>
      <p:sp>
        <p:nvSpPr>
          <p:cNvPr id="1361" name="Google Shape;1361;p62"/>
          <p:cNvSpPr txBox="1">
            <a:spLocks noGrp="1"/>
          </p:cNvSpPr>
          <p:nvPr>
            <p:ph type="subTitle" idx="3"/>
          </p:nvPr>
        </p:nvSpPr>
        <p:spPr>
          <a:xfrm>
            <a:off x="1341004" y="2571750"/>
            <a:ext cx="3016107"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4400" dirty="0">
                <a:solidFill>
                  <a:srgbClr val="F68100"/>
                </a:solidFill>
              </a:rPr>
              <a:t>aktywów</a:t>
            </a:r>
            <a:endParaRPr sz="4400" dirty="0">
              <a:solidFill>
                <a:srgbClr val="F68100"/>
              </a:solidFill>
            </a:endParaRPr>
          </a:p>
        </p:txBody>
      </p:sp>
      <p:sp>
        <p:nvSpPr>
          <p:cNvPr id="1362" name="Google Shape;1362;p62"/>
          <p:cNvSpPr txBox="1">
            <a:spLocks noGrp="1"/>
          </p:cNvSpPr>
          <p:nvPr>
            <p:ph type="subTitle" idx="4"/>
          </p:nvPr>
        </p:nvSpPr>
        <p:spPr>
          <a:xfrm>
            <a:off x="5341136" y="2571750"/>
            <a:ext cx="3098889"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4400" dirty="0"/>
              <a:t>Pasywów</a:t>
            </a:r>
            <a:endParaRPr sz="4400" dirty="0"/>
          </a:p>
        </p:txBody>
      </p:sp>
      <p:sp>
        <p:nvSpPr>
          <p:cNvPr id="1363" name="Google Shape;1363;p62"/>
          <p:cNvSpPr txBox="1">
            <a:spLocks noGrp="1"/>
          </p:cNvSpPr>
          <p:nvPr>
            <p:ph type="subTitle" idx="5"/>
          </p:nvPr>
        </p:nvSpPr>
        <p:spPr>
          <a:xfrm>
            <a:off x="713224" y="1130275"/>
            <a:ext cx="7287775"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Polega na badaniu dynamiki sumy bilansowej oraz poszczególnych pozycji :</a:t>
            </a:r>
            <a:endParaRPr lang="en-US" dirty="0"/>
          </a:p>
        </p:txBody>
      </p:sp>
      <p:cxnSp>
        <p:nvCxnSpPr>
          <p:cNvPr id="1366" name="Google Shape;1366;p62"/>
          <p:cNvCxnSpPr/>
          <p:nvPr/>
        </p:nvCxnSpPr>
        <p:spPr>
          <a:xfrm>
            <a:off x="4567395" y="1935950"/>
            <a:ext cx="0" cy="25068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a:t>
            </a:r>
            <a:r>
              <a:rPr lang="pl-PL" sz="3200" dirty="0">
                <a:solidFill>
                  <a:srgbClr val="F68100"/>
                </a:solidFill>
              </a:rPr>
              <a:t>Aktywów</a:t>
            </a:r>
            <a:endParaRPr sz="3200" dirty="0">
              <a:solidFill>
                <a:srgbClr val="F68100"/>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1105314" y="1048256"/>
            <a:ext cx="5400261" cy="3046988"/>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Wskaźnik STRUKTURY AKTYWÓW</a:t>
            </a:r>
          </a:p>
          <a:p>
            <a:pPr marL="457200" indent="-457200">
              <a:buAutoNum type="arabicPeriod"/>
            </a:pPr>
            <a:r>
              <a:rPr lang="pl-PL" sz="2400" dirty="0">
                <a:solidFill>
                  <a:schemeClr val="accent4"/>
                </a:solidFill>
                <a:latin typeface="Staatliches" panose="020B0604020202020204" charset="0"/>
              </a:rPr>
              <a:t>WSKAŹNIK WYKORZYSTANIA AKTYWÓW OGÓŁEM</a:t>
            </a:r>
          </a:p>
          <a:p>
            <a:pPr marL="457200" indent="-457200">
              <a:buAutoNum type="arabicPeriod"/>
            </a:pPr>
            <a:r>
              <a:rPr lang="pl-PL" sz="2400" dirty="0">
                <a:solidFill>
                  <a:schemeClr val="tx2">
                    <a:lumMod val="60000"/>
                    <a:lumOff val="40000"/>
                  </a:schemeClr>
                </a:solidFill>
                <a:latin typeface="Staatliches" panose="020B0604020202020204" charset="0"/>
              </a:rPr>
              <a:t>Wskaźnik RENTOWNOŚCI RZECZOWYCH AKTYWÓW TRWAŁYCH</a:t>
            </a:r>
          </a:p>
          <a:p>
            <a:pPr marL="457200" indent="-457200">
              <a:buAutoNum type="arabicPeriod"/>
            </a:pPr>
            <a:r>
              <a:rPr lang="pl-PL" sz="2400" dirty="0">
                <a:solidFill>
                  <a:schemeClr val="tx2"/>
                </a:solidFill>
                <a:latin typeface="Staatliches" panose="020B0604020202020204" charset="0"/>
              </a:rPr>
              <a:t>WSKAŹNIK PRODUKTYWNOŚCI RZECZOWYCH AKTYWÓW TRWAŁYCH</a:t>
            </a:r>
          </a:p>
          <a:p>
            <a:pPr marL="457200" indent="-457200">
              <a:buAutoNum type="arabicPeriod"/>
            </a:pPr>
            <a:r>
              <a:rPr lang="pl-PL" sz="2400" dirty="0">
                <a:solidFill>
                  <a:schemeClr val="accent5">
                    <a:lumMod val="75000"/>
                  </a:schemeClr>
                </a:solidFill>
                <a:latin typeface="Staatliches" panose="020B0604020202020204" charset="0"/>
              </a:rPr>
              <a:t>Struktura aktywów</a:t>
            </a:r>
            <a:endParaRPr lang="pl-PL" sz="2400" dirty="0">
              <a:solidFill>
                <a:schemeClr val="accent5">
                  <a:lumMod val="75000"/>
                </a:schemeClr>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361377625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Wskaźnik STRUKTURY AKTYWÓW</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STRUKTURY AKTYWÓW = aktyw trwałe / aktywa ogółem</a:t>
            </a:r>
          </a:p>
        </p:txBody>
      </p:sp>
      <p:graphicFrame>
        <p:nvGraphicFramePr>
          <p:cNvPr id="4" name="Tabela 3">
            <a:extLst>
              <a:ext uri="{FF2B5EF4-FFF2-40B4-BE49-F238E27FC236}">
                <a16:creationId xmlns:a16="http://schemas.microsoft.com/office/drawing/2014/main" id="{2A1B1321-89D1-4122-8BB9-CDC1062B4F3C}"/>
              </a:ext>
            </a:extLst>
          </p:cNvPr>
          <p:cNvGraphicFramePr>
            <a:graphicFrameLocks noGrp="1"/>
          </p:cNvGraphicFramePr>
          <p:nvPr>
            <p:extLst>
              <p:ext uri="{D42A27DB-BD31-4B8C-83A1-F6EECF244321}">
                <p14:modId xmlns:p14="http://schemas.microsoft.com/office/powerpoint/2010/main" val="1191349615"/>
              </p:ext>
            </p:extLst>
          </p:nvPr>
        </p:nvGraphicFramePr>
        <p:xfrm>
          <a:off x="118173" y="1463230"/>
          <a:ext cx="4554854" cy="1108520"/>
        </p:xfrm>
        <a:graphic>
          <a:graphicData uri="http://schemas.openxmlformats.org/drawingml/2006/table">
            <a:tbl>
              <a:tblPr firstRow="1" firstCol="1" bandRow="1">
                <a:tableStyleId>{3B4B98B0-60AC-42C2-AFA5-B58CD77FA1E5}</a:tableStyleId>
              </a:tblPr>
              <a:tblGrid>
                <a:gridCol w="2041141">
                  <a:extLst>
                    <a:ext uri="{9D8B030D-6E8A-4147-A177-3AD203B41FA5}">
                      <a16:colId xmlns:a16="http://schemas.microsoft.com/office/drawing/2014/main" val="366083160"/>
                    </a:ext>
                  </a:extLst>
                </a:gridCol>
                <a:gridCol w="964026">
                  <a:extLst>
                    <a:ext uri="{9D8B030D-6E8A-4147-A177-3AD203B41FA5}">
                      <a16:colId xmlns:a16="http://schemas.microsoft.com/office/drawing/2014/main" val="755416103"/>
                    </a:ext>
                  </a:extLst>
                </a:gridCol>
                <a:gridCol w="762000">
                  <a:extLst>
                    <a:ext uri="{9D8B030D-6E8A-4147-A177-3AD203B41FA5}">
                      <a16:colId xmlns:a16="http://schemas.microsoft.com/office/drawing/2014/main" val="2093643601"/>
                    </a:ext>
                  </a:extLst>
                </a:gridCol>
                <a:gridCol w="787687">
                  <a:extLst>
                    <a:ext uri="{9D8B030D-6E8A-4147-A177-3AD203B41FA5}">
                      <a16:colId xmlns:a16="http://schemas.microsoft.com/office/drawing/2014/main" val="3794512888"/>
                    </a:ext>
                  </a:extLst>
                </a:gridCol>
              </a:tblGrid>
              <a:tr h="190500">
                <a:tc>
                  <a:txBody>
                    <a:bodyPr/>
                    <a:lstStyle/>
                    <a:p>
                      <a:pPr algn="r">
                        <a:lnSpc>
                          <a:spcPct val="107000"/>
                        </a:lnSpc>
                      </a:pPr>
                      <a:r>
                        <a:rPr lang="pl-PL" sz="1100" dirty="0">
                          <a:solidFill>
                            <a:srgbClr val="000000"/>
                          </a:solidFill>
                          <a:effectLst/>
                        </a:rPr>
                        <a:t>NAZWA: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gridSpan="3">
                  <a:txBody>
                    <a:bodyPr/>
                    <a:lstStyle/>
                    <a:p>
                      <a:pPr algn="ctr">
                        <a:lnSpc>
                          <a:spcPct val="107000"/>
                        </a:lnSpc>
                      </a:pPr>
                      <a:r>
                        <a:rPr lang="pl-PL" sz="1100" b="1">
                          <a:solidFill>
                            <a:srgbClr val="00008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882651197"/>
                  </a:ext>
                </a:extLst>
              </a:tr>
              <a:tr h="190500">
                <a:tc>
                  <a:txBody>
                    <a:bodyPr/>
                    <a:lstStyle/>
                    <a:p>
                      <a:pPr algn="r">
                        <a:lnSpc>
                          <a:spcPct val="107000"/>
                        </a:lnSpc>
                      </a:pPr>
                      <a:r>
                        <a:rPr lang="pl-PL" sz="1100">
                          <a:solidFill>
                            <a:srgbClr val="000000"/>
                          </a:solidFill>
                          <a:effectLst/>
                        </a:rPr>
                        <a:t>ROK:</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a:solidFill>
                            <a:srgbClr val="000000"/>
                          </a:solidFill>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dirty="0">
                          <a:solidFill>
                            <a:srgbClr val="000000"/>
                          </a:solidFill>
                          <a:effectLst/>
                        </a:rPr>
                        <a:t>2017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113804239"/>
                  </a:ext>
                </a:extLst>
              </a:tr>
              <a:tr h="190500">
                <a:tc>
                  <a:txBody>
                    <a:bodyPr/>
                    <a:lstStyle/>
                    <a:p>
                      <a:pPr>
                        <a:lnSpc>
                          <a:spcPct val="107000"/>
                        </a:lnSpc>
                      </a:pPr>
                      <a:r>
                        <a:rPr lang="pl-PL" sz="1100" b="1">
                          <a:solidFill>
                            <a:srgbClr val="000000"/>
                          </a:solidFill>
                          <a:effectLst/>
                        </a:rPr>
                        <a:t>WSKAŹNIK STRUKTURY AKTYWÓW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rPr>
                        <a:t>0,847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rPr>
                        <a:t>0,823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rPr>
                        <a:t>0,858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520054022"/>
                  </a:ext>
                </a:extLst>
              </a:tr>
              <a:tr h="190500">
                <a:tc>
                  <a:txBody>
                    <a:bodyPr/>
                    <a:lstStyle/>
                    <a:p>
                      <a:pPr>
                        <a:lnSpc>
                          <a:spcPct val="107000"/>
                        </a:lnSpc>
                      </a:pPr>
                      <a:r>
                        <a:rPr lang="pl-PL" sz="1100">
                          <a:solidFill>
                            <a:srgbClr val="000000"/>
                          </a:solidFill>
                          <a:effectLst/>
                        </a:rPr>
                        <a:t>aktywa trwałe</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27604700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25274100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23824500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639864658"/>
                  </a:ext>
                </a:extLst>
              </a:tr>
              <a:tr h="190500">
                <a:tc>
                  <a:txBody>
                    <a:bodyPr/>
                    <a:lstStyle/>
                    <a:p>
                      <a:pPr>
                        <a:lnSpc>
                          <a:spcPct val="107000"/>
                        </a:lnSpc>
                      </a:pPr>
                      <a:r>
                        <a:rPr lang="pl-PL" sz="1100">
                          <a:solidFill>
                            <a:srgbClr val="000000"/>
                          </a:solidFill>
                          <a:effectLst/>
                        </a:rPr>
                        <a:t>aktywa ogółem</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rPr>
                        <a:t>32589600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30696800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rPr>
                        <a:t>27756000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499781429"/>
                  </a:ext>
                </a:extLst>
              </a:tr>
            </a:tbl>
          </a:graphicData>
        </a:graphic>
      </p:graphicFrame>
      <p:graphicFrame>
        <p:nvGraphicFramePr>
          <p:cNvPr id="5" name="Tabela 4">
            <a:extLst>
              <a:ext uri="{FF2B5EF4-FFF2-40B4-BE49-F238E27FC236}">
                <a16:creationId xmlns:a16="http://schemas.microsoft.com/office/drawing/2014/main" id="{F6BCF3CB-E9FC-4D41-88C5-CB692CE154E6}"/>
              </a:ext>
            </a:extLst>
          </p:cNvPr>
          <p:cNvGraphicFramePr>
            <a:graphicFrameLocks noGrp="1"/>
          </p:cNvGraphicFramePr>
          <p:nvPr>
            <p:extLst>
              <p:ext uri="{D42A27DB-BD31-4B8C-83A1-F6EECF244321}">
                <p14:modId xmlns:p14="http://schemas.microsoft.com/office/powerpoint/2010/main" val="2832259679"/>
              </p:ext>
            </p:extLst>
          </p:nvPr>
        </p:nvGraphicFramePr>
        <p:xfrm>
          <a:off x="118174" y="3010888"/>
          <a:ext cx="4554853" cy="1521576"/>
        </p:xfrm>
        <a:graphic>
          <a:graphicData uri="http://schemas.openxmlformats.org/drawingml/2006/table">
            <a:tbl>
              <a:tblPr firstRow="1" firstCol="1" bandRow="1">
                <a:tableStyleId>{3B4B98B0-60AC-42C2-AFA5-B58CD77FA1E5}</a:tableStyleId>
              </a:tblPr>
              <a:tblGrid>
                <a:gridCol w="2705045">
                  <a:extLst>
                    <a:ext uri="{9D8B030D-6E8A-4147-A177-3AD203B41FA5}">
                      <a16:colId xmlns:a16="http://schemas.microsoft.com/office/drawing/2014/main" val="3016534718"/>
                    </a:ext>
                  </a:extLst>
                </a:gridCol>
                <a:gridCol w="831088">
                  <a:extLst>
                    <a:ext uri="{9D8B030D-6E8A-4147-A177-3AD203B41FA5}">
                      <a16:colId xmlns:a16="http://schemas.microsoft.com/office/drawing/2014/main" val="3523047772"/>
                    </a:ext>
                  </a:extLst>
                </a:gridCol>
                <a:gridCol w="509360">
                  <a:extLst>
                    <a:ext uri="{9D8B030D-6E8A-4147-A177-3AD203B41FA5}">
                      <a16:colId xmlns:a16="http://schemas.microsoft.com/office/drawing/2014/main" val="348057654"/>
                    </a:ext>
                  </a:extLst>
                </a:gridCol>
                <a:gridCol w="509360">
                  <a:extLst>
                    <a:ext uri="{9D8B030D-6E8A-4147-A177-3AD203B41FA5}">
                      <a16:colId xmlns:a16="http://schemas.microsoft.com/office/drawing/2014/main" val="2055946203"/>
                    </a:ext>
                  </a:extLst>
                </a:gridCol>
              </a:tblGrid>
              <a:tr h="253596">
                <a:tc>
                  <a:txBody>
                    <a:bodyPr/>
                    <a:lstStyle/>
                    <a:p>
                      <a:r>
                        <a:rPr lang="pl-PL" sz="1100" dirty="0">
                          <a:effectLst/>
                        </a:rPr>
                        <a:t>WSKAŹNIK STRUKTURY AKTYWÓW</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25802593"/>
                  </a:ext>
                </a:extLst>
              </a:tr>
              <a:tr h="253596">
                <a:tc>
                  <a:txBody>
                    <a:bodyPr/>
                    <a:lstStyle/>
                    <a:p>
                      <a:r>
                        <a:rPr lang="pl-PL" sz="1100">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0,847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0,858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984436368"/>
                  </a:ext>
                </a:extLst>
              </a:tr>
              <a:tr h="253596">
                <a:tc>
                  <a:txBody>
                    <a:bodyPr/>
                    <a:lstStyle/>
                    <a:p>
                      <a:r>
                        <a:rPr lang="pl-PL" sz="1100" dirty="0">
                          <a:effectLst/>
                        </a:rPr>
                        <a:t>Telewizja Polska S.A. (Polska)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0,472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0,592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0,506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82256014"/>
                  </a:ext>
                </a:extLst>
              </a:tr>
              <a:tr h="253596">
                <a:tc>
                  <a:txBody>
                    <a:bodyPr/>
                    <a:lstStyle/>
                    <a:p>
                      <a:r>
                        <a:rPr lang="pl-PL" sz="1100">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0,856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0,830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0,857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939527196"/>
                  </a:ext>
                </a:extLst>
              </a:tr>
              <a:tr h="253596">
                <a:tc>
                  <a:txBody>
                    <a:bodyPr/>
                    <a:lstStyle/>
                    <a:p>
                      <a:r>
                        <a:rPr lang="en-GB" sz="1100" dirty="0">
                          <a:effectLst/>
                        </a:rPr>
                        <a:t>Play Communications S.A. (</a:t>
                      </a:r>
                      <a:r>
                        <a:rPr lang="en-GB" sz="1100" dirty="0" err="1">
                          <a:effectLst/>
                        </a:rPr>
                        <a:t>Polska</a:t>
                      </a:r>
                      <a:r>
                        <a:rPr lang="en-GB" sz="1100" dirty="0">
                          <a:effectLst/>
                        </a:rPr>
                        <a:t>)</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0,698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0,671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0,623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57052252"/>
                  </a:ext>
                </a:extLst>
              </a:tr>
              <a:tr h="253596">
                <a:tc>
                  <a:txBody>
                    <a:bodyPr/>
                    <a:lstStyle/>
                    <a:p>
                      <a:r>
                        <a:rPr lang="pl-PL" sz="1100">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0,800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0,815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968191712"/>
                  </a:ext>
                </a:extLst>
              </a:tr>
            </a:tbl>
          </a:graphicData>
        </a:graphic>
      </p:graphicFrame>
      <p:graphicFrame>
        <p:nvGraphicFramePr>
          <p:cNvPr id="12" name="Wykres 11">
            <a:extLst>
              <a:ext uri="{FF2B5EF4-FFF2-40B4-BE49-F238E27FC236}">
                <a16:creationId xmlns:a16="http://schemas.microsoft.com/office/drawing/2014/main" id="{70BAE27E-8077-48F7-A1F3-510D09272987}"/>
              </a:ext>
            </a:extLst>
          </p:cNvPr>
          <p:cNvGraphicFramePr/>
          <p:nvPr>
            <p:extLst>
              <p:ext uri="{D42A27DB-BD31-4B8C-83A1-F6EECF244321}">
                <p14:modId xmlns:p14="http://schemas.microsoft.com/office/powerpoint/2010/main" val="2190527954"/>
              </p:ext>
            </p:extLst>
          </p:nvPr>
        </p:nvGraphicFramePr>
        <p:xfrm>
          <a:off x="4673027" y="1024092"/>
          <a:ext cx="4572000" cy="3738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994083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bg2"/>
                </a:solidFill>
                <a:latin typeface="Staatliches" panose="020B0604020202020204" charset="0"/>
              </a:rPr>
              <a:t>WSKAŹNIK WYKORZYSTANIA AKTYWÓW OGÓŁEM</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WYKORZYSTANIA AKTYWÓW OGÓŁEM = przychody netto ze sprzedaży / aktywa ogółem</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856434594"/>
              </p:ext>
            </p:extLst>
          </p:nvPr>
        </p:nvGraphicFramePr>
        <p:xfrm>
          <a:off x="188761" y="1319866"/>
          <a:ext cx="4413681" cy="1287145"/>
        </p:xfrm>
        <a:graphic>
          <a:graphicData uri="http://schemas.openxmlformats.org/drawingml/2006/table">
            <a:tbl>
              <a:tblPr firstRow="1" firstCol="1" bandRow="1">
                <a:tableStyleId>{3B4B98B0-60AC-42C2-AFA5-B58CD77FA1E5}</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latin typeface="+mj-lt"/>
                        </a:rPr>
                        <a:t>NAZWA:</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latin typeface="+mj-lt"/>
                        </a:rPr>
                        <a:t>Cyfrowy Polsat S.A. (Polska)</a:t>
                      </a:r>
                      <a:endParaRPr lang="pl-PL" sz="1200" dirty="0">
                        <a:effectLst/>
                        <a:latin typeface="+mj-lt"/>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latin typeface="+mj-lt"/>
                        </a:rPr>
                        <a:t>ROK:</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2019</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latin typeface="+mj-lt"/>
                        </a:rPr>
                        <a:t>2018</a:t>
                      </a:r>
                      <a:endParaRPr lang="pl-PL" sz="1200">
                        <a:effectLst/>
                        <a:latin typeface="+mj-lt"/>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latin typeface="+mj-lt"/>
                        </a:rPr>
                        <a:t>2017</a:t>
                      </a:r>
                      <a:endParaRPr lang="pl-PL" sz="1200" dirty="0">
                        <a:effectLst/>
                        <a:latin typeface="+mj-lt"/>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WSKAŹNIK WYKORZYSTANIA AKTYWÓW OGÓŁEM</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0,358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0,348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0,354</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przychody netto ze sprzedaży</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11676100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10686100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9828600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aktywa ogółem</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32589600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30696800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27756000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640953616"/>
              </p:ext>
            </p:extLst>
          </p:nvPr>
        </p:nvGraphicFramePr>
        <p:xfrm>
          <a:off x="188761" y="2852442"/>
          <a:ext cx="4413681" cy="1620984"/>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WSKAŹNIK WYKORZYSTANIA AKTYWÓW OGÓŁEM</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0,358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0,348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0,354</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1,260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1,488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1,196</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0,469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0,477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0,496</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74126800"/>
                  </a:ext>
                </a:extLst>
              </a:tr>
              <a:tr h="237606">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0,792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0,803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0,755</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0,483</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0,482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0,486</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57895663"/>
                  </a:ext>
                </a:extLst>
              </a:tr>
            </a:tbl>
          </a:graphicData>
        </a:graphic>
      </p:graphicFrame>
      <p:graphicFrame>
        <p:nvGraphicFramePr>
          <p:cNvPr id="11" name="Wykres 10">
            <a:extLst>
              <a:ext uri="{FF2B5EF4-FFF2-40B4-BE49-F238E27FC236}">
                <a16:creationId xmlns:a16="http://schemas.microsoft.com/office/drawing/2014/main" id="{C1F224A2-B7A7-4285-97D3-5C44383668C9}"/>
              </a:ext>
            </a:extLst>
          </p:cNvPr>
          <p:cNvGraphicFramePr/>
          <p:nvPr>
            <p:extLst>
              <p:ext uri="{D42A27DB-BD31-4B8C-83A1-F6EECF244321}">
                <p14:modId xmlns:p14="http://schemas.microsoft.com/office/powerpoint/2010/main" val="198889643"/>
              </p:ext>
            </p:extLst>
          </p:nvPr>
        </p:nvGraphicFramePr>
        <p:xfrm>
          <a:off x="4572000" y="1190624"/>
          <a:ext cx="4572000" cy="38569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2713099"/>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409700" y="139384"/>
            <a:ext cx="7555395" cy="572700"/>
          </a:xfrm>
          <a:prstGeom prst="rect">
            <a:avLst/>
          </a:prstGeom>
        </p:spPr>
        <p:txBody>
          <a:bodyPr spcFirstLastPara="1" wrap="square" lIns="91425" tIns="91425" rIns="91425" bIns="91425" anchor="t" anchorCtr="0">
            <a:noAutofit/>
          </a:bodyPr>
          <a:lstStyle/>
          <a:p>
            <a:r>
              <a:rPr lang="pl-PL" sz="2800" dirty="0">
                <a:solidFill>
                  <a:schemeClr val="tx2">
                    <a:lumMod val="60000"/>
                    <a:lumOff val="40000"/>
                  </a:schemeClr>
                </a:solidFill>
                <a:latin typeface="Staatliches" panose="020B0604020202020204" charset="0"/>
              </a:rPr>
              <a:t>WSKAŹNIK RENTOWNOŚCI RZECZOWYCH AKTYWÓW TRWAŁYCH</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542521"/>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RENTOWNOŚCI RZECZOWYCH AKTYWÓW TRWAŁYCH = zysk na działalności operacyjnej / rzeczowe środki stałe</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469777827"/>
              </p:ext>
            </p:extLst>
          </p:nvPr>
        </p:nvGraphicFramePr>
        <p:xfrm>
          <a:off x="188761" y="1319866"/>
          <a:ext cx="4413681" cy="1291336"/>
        </p:xfrm>
        <a:graphic>
          <a:graphicData uri="http://schemas.openxmlformats.org/drawingml/2006/table">
            <a:tbl>
              <a:tblPr firstRow="1" firstCol="1" bandRow="1">
                <a:tableStyleId>{5FD0F851-EC5A-4D38-B0AD-8093EC10F338}</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RENTOWNOŚCI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0,574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zysk na działalności operacyjnej</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1967000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1727000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1834000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rzeczowe środki trwałe</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5239600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5056700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3192400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992162729"/>
              </p:ext>
            </p:extLst>
          </p:nvPr>
        </p:nvGraphicFramePr>
        <p:xfrm>
          <a:off x="188761" y="2852442"/>
          <a:ext cx="4413681" cy="1523310"/>
        </p:xfrm>
        <a:graphic>
          <a:graphicData uri="http://schemas.openxmlformats.org/drawingml/2006/table">
            <a:tbl>
              <a:tblPr firstRow="1" firstCol="1" bandRow="1">
                <a:tableStyleId>{5FD0F851-EC5A-4D38-B0AD-8093EC10F338}</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RENTOWNOŚCI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0,574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0,181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0,026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0,051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0,021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74126800"/>
                  </a:ext>
                </a:extLst>
              </a:tr>
              <a:tr h="237606">
                <a:tc>
                  <a:txBody>
                    <a:bodyPr/>
                    <a:lstStyle/>
                    <a:p>
                      <a:r>
                        <a:rPr lang="en-GB"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0,703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0,193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0,170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0,201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57895663"/>
                  </a:ext>
                </a:extLst>
              </a:tr>
            </a:tbl>
          </a:graphicData>
        </a:graphic>
      </p:graphicFrame>
      <p:graphicFrame>
        <p:nvGraphicFramePr>
          <p:cNvPr id="8" name="Wykres 7">
            <a:extLst>
              <a:ext uri="{FF2B5EF4-FFF2-40B4-BE49-F238E27FC236}">
                <a16:creationId xmlns:a16="http://schemas.microsoft.com/office/drawing/2014/main" id="{2FACFFA7-3895-43D8-81C9-5C1A57FE329B}"/>
              </a:ext>
            </a:extLst>
          </p:cNvPr>
          <p:cNvGraphicFramePr/>
          <p:nvPr>
            <p:extLst>
              <p:ext uri="{D42A27DB-BD31-4B8C-83A1-F6EECF244321}">
                <p14:modId xmlns:p14="http://schemas.microsoft.com/office/powerpoint/2010/main" val="3280154280"/>
              </p:ext>
            </p:extLst>
          </p:nvPr>
        </p:nvGraphicFramePr>
        <p:xfrm>
          <a:off x="4572000" y="1239601"/>
          <a:ext cx="4695825" cy="35514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1651534"/>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366995" y="126367"/>
            <a:ext cx="8017979" cy="572700"/>
          </a:xfrm>
          <a:prstGeom prst="rect">
            <a:avLst/>
          </a:prstGeom>
        </p:spPr>
        <p:txBody>
          <a:bodyPr spcFirstLastPara="1" wrap="square" lIns="91425" tIns="91425" rIns="91425" bIns="91425" anchor="t" anchorCtr="0">
            <a:noAutofit/>
          </a:bodyPr>
          <a:lstStyle/>
          <a:p>
            <a:r>
              <a:rPr lang="pl-PL" sz="2600" dirty="0">
                <a:solidFill>
                  <a:schemeClr val="accent5">
                    <a:lumMod val="75000"/>
                  </a:schemeClr>
                </a:solidFill>
                <a:latin typeface="Staatliches" panose="020B0604020202020204" charset="0"/>
              </a:rPr>
              <a:t>WSKAŹNIK PRODUKTYWNOŚCI RZECZOWYCH AKTYWÓW TRWAŁYCH </a:t>
            </a:r>
            <a:endParaRPr lang="pl-PL" sz="26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542521"/>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PRODUKTYWNOŚCI RZECZOWYCH AKTYWÓW TRWAŁYCH = przychód netto ze sprzedaży / rzeczowe środki trwałe</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104282398"/>
              </p:ext>
            </p:extLst>
          </p:nvPr>
        </p:nvGraphicFramePr>
        <p:xfrm>
          <a:off x="160964" y="1284784"/>
          <a:ext cx="4554855" cy="1111949"/>
        </p:xfrm>
        <a:graphic>
          <a:graphicData uri="http://schemas.openxmlformats.org/drawingml/2006/table">
            <a:tbl>
              <a:tblPr firstRow="1" firstCol="1" bandRow="1">
                <a:tableStyleId>{9D7B26C5-4107-4FEC-AEDC-1716B250A1EF}</a:tableStyleId>
              </a:tblPr>
              <a:tblGrid>
                <a:gridCol w="2415345">
                  <a:extLst>
                    <a:ext uri="{9D8B030D-6E8A-4147-A177-3AD203B41FA5}">
                      <a16:colId xmlns:a16="http://schemas.microsoft.com/office/drawing/2014/main" val="3872791366"/>
                    </a:ext>
                  </a:extLst>
                </a:gridCol>
                <a:gridCol w="665822">
                  <a:extLst>
                    <a:ext uri="{9D8B030D-6E8A-4147-A177-3AD203B41FA5}">
                      <a16:colId xmlns:a16="http://schemas.microsoft.com/office/drawing/2014/main" val="3348318223"/>
                    </a:ext>
                  </a:extLst>
                </a:gridCol>
                <a:gridCol w="723811">
                  <a:extLst>
                    <a:ext uri="{9D8B030D-6E8A-4147-A177-3AD203B41FA5}">
                      <a16:colId xmlns:a16="http://schemas.microsoft.com/office/drawing/2014/main" val="1071078957"/>
                    </a:ext>
                  </a:extLst>
                </a:gridCol>
                <a:gridCol w="749877">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PRODUKTYWNOŚCI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2,228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2,113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3,079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przychody netto ze sprzedaży</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11676100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10686100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9828600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rzeczowe środki trwałe</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5239600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5056700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3192400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2743506720"/>
              </p:ext>
            </p:extLst>
          </p:nvPr>
        </p:nvGraphicFramePr>
        <p:xfrm>
          <a:off x="160964" y="2746768"/>
          <a:ext cx="4554854" cy="1825231"/>
        </p:xfrm>
        <a:graphic>
          <a:graphicData uri="http://schemas.openxmlformats.org/drawingml/2006/table">
            <a:tbl>
              <a:tblPr firstRow="1" firstCol="1" bandRow="1">
                <a:tableStyleId>{9D7B26C5-4107-4FEC-AEDC-1716B250A1EF}</a:tableStyleId>
              </a:tblPr>
              <a:tblGrid>
                <a:gridCol w="2560472">
                  <a:extLst>
                    <a:ext uri="{9D8B030D-6E8A-4147-A177-3AD203B41FA5}">
                      <a16:colId xmlns:a16="http://schemas.microsoft.com/office/drawing/2014/main" val="3518848104"/>
                    </a:ext>
                  </a:extLst>
                </a:gridCol>
                <a:gridCol w="664794">
                  <a:extLst>
                    <a:ext uri="{9D8B030D-6E8A-4147-A177-3AD203B41FA5}">
                      <a16:colId xmlns:a16="http://schemas.microsoft.com/office/drawing/2014/main" val="1276360837"/>
                    </a:ext>
                  </a:extLst>
                </a:gridCol>
                <a:gridCol w="664794">
                  <a:extLst>
                    <a:ext uri="{9D8B030D-6E8A-4147-A177-3AD203B41FA5}">
                      <a16:colId xmlns:a16="http://schemas.microsoft.com/office/drawing/2014/main" val="2361034544"/>
                    </a:ext>
                  </a:extLst>
                </a:gridCol>
                <a:gridCol w="664794">
                  <a:extLst>
                    <a:ext uri="{9D8B030D-6E8A-4147-A177-3AD203B41FA5}">
                      <a16:colId xmlns:a16="http://schemas.microsoft.com/office/drawing/2014/main" val="506927170"/>
                    </a:ext>
                  </a:extLst>
                </a:gridCol>
              </a:tblGrid>
              <a:tr h="518263">
                <a:tc>
                  <a:txBody>
                    <a:bodyPr/>
                    <a:lstStyle/>
                    <a:p>
                      <a:r>
                        <a:rPr lang="pl-PL" sz="11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PRODUKTYWNOŚCI RZECZOWYCH AKTYWÓW TRWAŁYCH</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27293379"/>
                  </a:ext>
                </a:extLst>
              </a:tr>
              <a:tr h="226904">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2,228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2,113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3,079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604573018"/>
                  </a:ext>
                </a:extLst>
              </a:tr>
              <a:tr h="226904">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4,345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3,865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3,743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472070888"/>
                  </a:ext>
                </a:extLst>
              </a:tr>
              <a:tr h="226904">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1,097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1,034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1,067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024299356"/>
                  </a:ext>
                </a:extLst>
              </a:tr>
              <a:tr h="399352">
                <a:tc>
                  <a:txBody>
                    <a:bodyPr/>
                    <a:lstStyle/>
                    <a:p>
                      <a:r>
                        <a:rPr lang="en-GB"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3,042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3,508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4,206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87231069"/>
                  </a:ext>
                </a:extLst>
              </a:tr>
              <a:tr h="226904">
                <a:tc>
                  <a:txBody>
                    <a:bodyPr/>
                    <a:lstStyle/>
                    <a:p>
                      <a:r>
                        <a:rPr lang="pl-PL" sz="11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Branża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1,767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1,683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1,863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956120217"/>
                  </a:ext>
                </a:extLst>
              </a:tr>
            </a:tbl>
          </a:graphicData>
        </a:graphic>
      </p:graphicFrame>
      <p:graphicFrame>
        <p:nvGraphicFramePr>
          <p:cNvPr id="11" name="Wykres 10">
            <a:extLst>
              <a:ext uri="{FF2B5EF4-FFF2-40B4-BE49-F238E27FC236}">
                <a16:creationId xmlns:a16="http://schemas.microsoft.com/office/drawing/2014/main" id="{DC3DE528-DC0F-4A1D-8DA3-8CAF4DA62515}"/>
              </a:ext>
            </a:extLst>
          </p:cNvPr>
          <p:cNvGraphicFramePr/>
          <p:nvPr>
            <p:extLst>
              <p:ext uri="{D42A27DB-BD31-4B8C-83A1-F6EECF244321}">
                <p14:modId xmlns:p14="http://schemas.microsoft.com/office/powerpoint/2010/main" val="417098328"/>
              </p:ext>
            </p:extLst>
          </p:nvPr>
        </p:nvGraphicFramePr>
        <p:xfrm>
          <a:off x="4715818" y="1284783"/>
          <a:ext cx="4669156" cy="37323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02309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0" name="Google Shape;1900;p78"/>
          <p:cNvSpPr txBox="1">
            <a:spLocks noGrp="1"/>
          </p:cNvSpPr>
          <p:nvPr>
            <p:ph type="title"/>
          </p:nvPr>
        </p:nvSpPr>
        <p:spPr>
          <a:xfrm>
            <a:off x="0" y="919098"/>
            <a:ext cx="190615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struktura </a:t>
            </a:r>
            <a:r>
              <a:rPr lang="pl-PL" dirty="0">
                <a:solidFill>
                  <a:srgbClr val="F68100"/>
                </a:solidFill>
              </a:rPr>
              <a:t>AKTYWÓW</a:t>
            </a:r>
            <a:endParaRPr dirty="0">
              <a:solidFill>
                <a:srgbClr val="F68100"/>
              </a:solidFill>
            </a:endParaRPr>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Wykres 7">
            <a:extLst>
              <a:ext uri="{FF2B5EF4-FFF2-40B4-BE49-F238E27FC236}">
                <a16:creationId xmlns:a16="http://schemas.microsoft.com/office/drawing/2014/main" id="{88755419-8FE2-4A7B-AD59-322688740542}"/>
              </a:ext>
            </a:extLst>
          </p:cNvPr>
          <p:cNvGraphicFramePr/>
          <p:nvPr>
            <p:extLst>
              <p:ext uri="{D42A27DB-BD31-4B8C-83A1-F6EECF244321}">
                <p14:modId xmlns:p14="http://schemas.microsoft.com/office/powerpoint/2010/main" val="1130146437"/>
              </p:ext>
            </p:extLst>
          </p:nvPr>
        </p:nvGraphicFramePr>
        <p:xfrm>
          <a:off x="1751449" y="62926"/>
          <a:ext cx="7108900" cy="5017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449992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Analiza </a:t>
            </a:r>
            <a:r>
              <a:rPr lang="pl-PL" sz="3200" dirty="0">
                <a:solidFill>
                  <a:schemeClr val="accent5"/>
                </a:solidFill>
              </a:rPr>
              <a:t>pasywów</a:t>
            </a:r>
            <a:endParaRPr sz="3200" dirty="0">
              <a:solidFill>
                <a:schemeClr val="accent5"/>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829089" y="1175772"/>
            <a:ext cx="5983355" cy="2308324"/>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Wskaźnik STRUKTURY pasywów</a:t>
            </a:r>
          </a:p>
          <a:p>
            <a:pPr marL="457200" indent="-457200">
              <a:buAutoNum type="arabicPeriod"/>
            </a:pPr>
            <a:r>
              <a:rPr lang="pl-PL" sz="2400" dirty="0">
                <a:solidFill>
                  <a:schemeClr val="accent4"/>
                </a:solidFill>
                <a:latin typeface="Staatliches" panose="020B0604020202020204" charset="0"/>
              </a:rPr>
              <a:t>WSKAŹNIK OGÓLNEGO ZADŁUŻENIA</a:t>
            </a:r>
          </a:p>
          <a:p>
            <a:pPr marL="457200" indent="-457200">
              <a:buAutoNum type="arabicPeriod"/>
            </a:pPr>
            <a:r>
              <a:rPr lang="pl-PL" sz="2400" dirty="0">
                <a:solidFill>
                  <a:schemeClr val="tx2">
                    <a:lumMod val="60000"/>
                    <a:lumOff val="40000"/>
                  </a:schemeClr>
                </a:solidFill>
                <a:latin typeface="Staatliches" panose="020B0604020202020204" charset="0"/>
              </a:rPr>
              <a:t>Wskaźnik ZADŁUŻENIA DŁUGOTERMINOWEGO</a:t>
            </a:r>
          </a:p>
          <a:p>
            <a:pPr marL="457200" indent="-457200">
              <a:buAutoNum type="arabicPeriod"/>
            </a:pPr>
            <a:r>
              <a:rPr lang="pl-PL" sz="2400" dirty="0">
                <a:solidFill>
                  <a:schemeClr val="tx2"/>
                </a:solidFill>
                <a:latin typeface="Staatliches" panose="020B0604020202020204" charset="0"/>
              </a:rPr>
              <a:t>WSKAŹNIK ZADŁUŻENIA KRÓTKOTERMINOWEGO</a:t>
            </a:r>
          </a:p>
          <a:p>
            <a:pPr marL="457200" indent="-457200">
              <a:buAutoNum type="arabicPeriod"/>
            </a:pPr>
            <a:r>
              <a:rPr lang="pl-PL" sz="2400" dirty="0">
                <a:solidFill>
                  <a:schemeClr val="accent5">
                    <a:lumMod val="75000"/>
                  </a:schemeClr>
                </a:solidFill>
                <a:latin typeface="Staatliches" panose="020B0604020202020204" charset="0"/>
              </a:rPr>
              <a:t>WSKAŹNIK ZADŁUŻENIA KAPITAŁÓW WŁASNYCH</a:t>
            </a:r>
          </a:p>
          <a:p>
            <a:pPr marL="457200" indent="-457200">
              <a:buAutoNum type="arabicPeriod"/>
            </a:pPr>
            <a:r>
              <a:rPr lang="pl-PL" sz="2400" dirty="0">
                <a:solidFill>
                  <a:schemeClr val="accent5">
                    <a:lumMod val="50000"/>
                  </a:schemeClr>
                </a:solidFill>
                <a:latin typeface="Staatliches" panose="020B0604020202020204" charset="0"/>
              </a:rPr>
              <a:t>Struktura Pasywów</a:t>
            </a:r>
            <a:endParaRPr lang="pl-PL" sz="2400" dirty="0">
              <a:solidFill>
                <a:schemeClr val="accent5">
                  <a:lumMod val="50000"/>
                </a:schemeClr>
              </a:solidFill>
              <a:latin typeface="Staatliches" panose="020B0604020202020204" charset="0"/>
              <a:ea typeface="Source Sans Pro" panose="020B0503030403020204" pitchFamily="34" charset="0"/>
            </a:endParaRPr>
          </a:p>
        </p:txBody>
      </p:sp>
    </p:spTree>
    <p:extLst>
      <p:ext uri="{BB962C8B-B14F-4D97-AF65-F5344CB8AC3E}">
        <p14:creationId xmlns:p14="http://schemas.microsoft.com/office/powerpoint/2010/main" val="40632747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4" name="Obraz 3">
            <a:extLst>
              <a:ext uri="{FF2B5EF4-FFF2-40B4-BE49-F238E27FC236}">
                <a16:creationId xmlns:a16="http://schemas.microsoft.com/office/drawing/2014/main" id="{F5EFBB8A-8C04-44FD-91D2-7177301DA4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581646"/>
            <a:ext cx="5572584" cy="4278589"/>
          </a:xfrm>
          <a:prstGeom prst="rect">
            <a:avLst/>
          </a:prstGeom>
          <a:noFill/>
          <a:ln>
            <a:noFill/>
          </a:ln>
        </p:spPr>
      </p:pic>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54887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2800" dirty="0"/>
              <a:t> struktura organizacyjna</a:t>
            </a:r>
            <a:endParaRPr sz="2800" dirty="0"/>
          </a:p>
        </p:txBody>
      </p:sp>
      <p:sp>
        <p:nvSpPr>
          <p:cNvPr id="10" name="pole tekstowe 9">
            <a:extLst>
              <a:ext uri="{FF2B5EF4-FFF2-40B4-BE49-F238E27FC236}">
                <a16:creationId xmlns:a16="http://schemas.microsoft.com/office/drawing/2014/main" id="{40998772-E554-4221-BE63-C441AD9CBB53}"/>
              </a:ext>
            </a:extLst>
          </p:cNvPr>
          <p:cNvSpPr txBox="1"/>
          <p:nvPr/>
        </p:nvSpPr>
        <p:spPr>
          <a:xfrm>
            <a:off x="240864" y="4712613"/>
            <a:ext cx="5026875" cy="246221"/>
          </a:xfrm>
          <a:prstGeom prst="rect">
            <a:avLst/>
          </a:prstGeom>
          <a:noFill/>
        </p:spPr>
        <p:txBody>
          <a:bodyPr wrap="square">
            <a:spAutoFit/>
          </a:bodyPr>
          <a:lstStyle/>
          <a:p>
            <a:r>
              <a:rPr lang="pl-PL" sz="1000" dirty="0">
                <a:solidFill>
                  <a:schemeClr val="tx1">
                    <a:lumMod val="50000"/>
                    <a:lumOff val="50000"/>
                  </a:schemeClr>
                </a:solidFill>
                <a:latin typeface="Source Sans Pro" panose="020B0503030403020204" pitchFamily="34" charset="0"/>
                <a:ea typeface="Source Sans Pro" panose="020B0503030403020204" pitchFamily="34" charset="0"/>
              </a:rPr>
              <a:t>Źródło: https://grupapolsat.pl/pl/nas/grupa-kapitalowa</a:t>
            </a:r>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WSKAŹNIK STRUKTURY PASYWÓW</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STRUKTURY PASYWÓW = kapitał własny / kapitał obcy</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670903990"/>
              </p:ext>
            </p:extLst>
          </p:nvPr>
        </p:nvGraphicFramePr>
        <p:xfrm>
          <a:off x="188761" y="1319866"/>
          <a:ext cx="4413681" cy="1107758"/>
        </p:xfrm>
        <a:graphic>
          <a:graphicData uri="http://schemas.openxmlformats.org/drawingml/2006/table">
            <a:tbl>
              <a:tblPr firstRow="1" firstCol="1" bandRow="1">
                <a:tableStyleId>{D27102A9-8310-4765-A935-A1911B00CA55}</a:tableStyleId>
              </a:tblPr>
              <a:tblGrid>
                <a:gridCol w="2049614">
                  <a:extLst>
                    <a:ext uri="{9D8B030D-6E8A-4147-A177-3AD203B41FA5}">
                      <a16:colId xmlns:a16="http://schemas.microsoft.com/office/drawing/2014/main" val="3872791366"/>
                    </a:ext>
                  </a:extLst>
                </a:gridCol>
                <a:gridCol w="819150">
                  <a:extLst>
                    <a:ext uri="{9D8B030D-6E8A-4147-A177-3AD203B41FA5}">
                      <a16:colId xmlns:a16="http://schemas.microsoft.com/office/drawing/2014/main" val="3348318223"/>
                    </a:ext>
                  </a:extLst>
                </a:gridCol>
                <a:gridCol w="816484">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WSKAŹNIK STRUKTURY PASYWÓW</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0,865</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0,898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0,775</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kapitał własny</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15117700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14523400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12116800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kapitał obcy </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17471900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16173400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15639200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2313976612"/>
              </p:ext>
            </p:extLst>
          </p:nvPr>
        </p:nvGraphicFramePr>
        <p:xfrm>
          <a:off x="188761" y="2852442"/>
          <a:ext cx="4413681" cy="1425636"/>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STRUKTURY PASYWÓW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0,865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0,459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0,452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0,767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0,821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0,765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4074126800"/>
                  </a:ext>
                </a:extLst>
              </a:tr>
              <a:tr h="237606">
                <a:tc>
                  <a:txBody>
                    <a:bodyPr/>
                    <a:lstStyle/>
                    <a:p>
                      <a:r>
                        <a:rPr lang="en-GB"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0,038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-0,024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0,654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0,576</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957895663"/>
                  </a:ext>
                </a:extLst>
              </a:tr>
            </a:tbl>
          </a:graphicData>
        </a:graphic>
      </p:graphicFrame>
      <p:graphicFrame>
        <p:nvGraphicFramePr>
          <p:cNvPr id="8" name="Wykres 7">
            <a:extLst>
              <a:ext uri="{FF2B5EF4-FFF2-40B4-BE49-F238E27FC236}">
                <a16:creationId xmlns:a16="http://schemas.microsoft.com/office/drawing/2014/main" id="{4B4D3BAC-E339-49B1-8262-F9B7BDEB01D6}"/>
              </a:ext>
            </a:extLst>
          </p:cNvPr>
          <p:cNvGraphicFramePr/>
          <p:nvPr>
            <p:extLst>
              <p:ext uri="{D42A27DB-BD31-4B8C-83A1-F6EECF244321}">
                <p14:modId xmlns:p14="http://schemas.microsoft.com/office/powerpoint/2010/main" val="2199315922"/>
              </p:ext>
            </p:extLst>
          </p:nvPr>
        </p:nvGraphicFramePr>
        <p:xfrm>
          <a:off x="4572000" y="1136902"/>
          <a:ext cx="4572000" cy="35208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903439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bg2"/>
                </a:solidFill>
                <a:latin typeface="Staatliches" panose="020B0604020202020204" charset="0"/>
              </a:rPr>
              <a:t>WSKAŹNIK OGÓLNEGO ZADŁUŻENIA</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ogólnego zadłużenia = zobowiązania ogółem / aktywa ogółem</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896342538"/>
              </p:ext>
            </p:extLst>
          </p:nvPr>
        </p:nvGraphicFramePr>
        <p:xfrm>
          <a:off x="188761" y="1319866"/>
          <a:ext cx="4413681" cy="1107758"/>
        </p:xfrm>
        <a:graphic>
          <a:graphicData uri="http://schemas.openxmlformats.org/drawingml/2006/table">
            <a:tbl>
              <a:tblPr firstRow="1" firstCol="1" bandRow="1">
                <a:tableStyleId>{3B4B98B0-60AC-42C2-AFA5-B58CD77FA1E5}</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WSKAŹNIK OGÓLNEGO ZADŁUŻENIA</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0,556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0,548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0,563</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zobowiązania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18125100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16821600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15639200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aktywa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32589600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30696800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27756000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3736522187"/>
              </p:ext>
            </p:extLst>
          </p:nvPr>
        </p:nvGraphicFramePr>
        <p:xfrm>
          <a:off x="188761" y="2852442"/>
          <a:ext cx="4413681" cy="1620984"/>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WSKAŹNIK OGÓLNEGO ZADŁUŻENIA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0,556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0,548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0,563</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Telewizja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0,620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0,557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0,579</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0,566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0,549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0,567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74126800"/>
                  </a:ext>
                </a:extLst>
              </a:tr>
              <a:tr h="237606">
                <a:tc>
                  <a:txBody>
                    <a:bodyPr/>
                    <a:lstStyle/>
                    <a:p>
                      <a:r>
                        <a:rPr lang="en-GB" sz="1100" b="1">
                          <a:solidFill>
                            <a:srgbClr val="000000"/>
                          </a:solidFill>
                          <a:effectLst/>
                          <a:latin typeface="+mj-lt"/>
                          <a:ea typeface="Times New Roman" panose="02020603050405020304" pitchFamily="18" charset="0"/>
                          <a:cs typeface="Arial" panose="020B0604020202020204" pitchFamily="34" charset="0"/>
                        </a:rPr>
                        <a:t>Play Communications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0,964</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1,024</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1,024</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0,615</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0,612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0,632</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57895663"/>
                  </a:ext>
                </a:extLst>
              </a:tr>
            </a:tbl>
          </a:graphicData>
        </a:graphic>
      </p:graphicFrame>
      <p:graphicFrame>
        <p:nvGraphicFramePr>
          <p:cNvPr id="11" name="Wykres 10">
            <a:extLst>
              <a:ext uri="{FF2B5EF4-FFF2-40B4-BE49-F238E27FC236}">
                <a16:creationId xmlns:a16="http://schemas.microsoft.com/office/drawing/2014/main" id="{04271DA0-E150-41FC-9EF6-559A5976061E}"/>
              </a:ext>
            </a:extLst>
          </p:cNvPr>
          <p:cNvGraphicFramePr/>
          <p:nvPr>
            <p:extLst>
              <p:ext uri="{D42A27DB-BD31-4B8C-83A1-F6EECF244321}">
                <p14:modId xmlns:p14="http://schemas.microsoft.com/office/powerpoint/2010/main" val="2940702655"/>
              </p:ext>
            </p:extLst>
          </p:nvPr>
        </p:nvGraphicFramePr>
        <p:xfrm>
          <a:off x="4602442" y="1200150"/>
          <a:ext cx="4572000" cy="3600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12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2">
                    <a:lumMod val="60000"/>
                    <a:lumOff val="40000"/>
                  </a:schemeClr>
                </a:solidFill>
                <a:latin typeface="Staatliches" panose="020B0604020202020204" charset="0"/>
              </a:rPr>
              <a:t>WSKAŹNIK ZADŁUŻENIA DŁUGOTERMINOWEGO</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ZADŁUŻENIA DŁUGOTERMINOWEGO = zobowiązania długoterminowe / kapitał własny</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114590020"/>
              </p:ext>
            </p:extLst>
          </p:nvPr>
        </p:nvGraphicFramePr>
        <p:xfrm>
          <a:off x="188761" y="1319866"/>
          <a:ext cx="4413681" cy="1111949"/>
        </p:xfrm>
        <a:graphic>
          <a:graphicData uri="http://schemas.openxmlformats.org/drawingml/2006/table">
            <a:tbl>
              <a:tblPr firstRow="1" firstCol="1" bandRow="1">
                <a:tableStyleId>{5FD0F851-EC5A-4D38-B0AD-8093EC10F338}</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DŁUGOTERMINOWEGO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0,811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0,968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zobowiązania długoterminowe</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12256900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11803000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11723700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kapitał własny</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15117700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14523400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12116800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154173683"/>
              </p:ext>
            </p:extLst>
          </p:nvPr>
        </p:nvGraphicFramePr>
        <p:xfrm>
          <a:off x="188761" y="2852442"/>
          <a:ext cx="4413681" cy="1523310"/>
        </p:xfrm>
        <a:graphic>
          <a:graphicData uri="http://schemas.openxmlformats.org/drawingml/2006/table">
            <a:tbl>
              <a:tblPr firstRow="1" firstCol="1" bandRow="1">
                <a:tableStyleId>{5FD0F851-EC5A-4D38-B0AD-8093EC10F338}</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DŁUGOTERMINOWEGO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0,811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0,813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0,968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extLst>
                  <a:ext uri="{0D108BD9-81ED-4DB2-BD59-A6C34878D82A}">
                    <a16:rowId xmlns:a16="http://schemas.microsoft.com/office/drawing/2014/main" val="1070409861"/>
                  </a:ext>
                </a:extLst>
              </a:tr>
              <a:tr h="237606">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0,747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0,542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0,916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0,652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0,700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extLst>
                  <a:ext uri="{0D108BD9-81ED-4DB2-BD59-A6C34878D82A}">
                    <a16:rowId xmlns:a16="http://schemas.microsoft.com/office/drawing/2014/main" val="4074126800"/>
                  </a:ext>
                </a:extLst>
              </a:tr>
              <a:tr h="237606">
                <a:tc>
                  <a:txBody>
                    <a:bodyPr/>
                    <a:lstStyle/>
                    <a:p>
                      <a:r>
                        <a:rPr lang="en-GB"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20,998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-32,132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-32,639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6105347"/>
                  </a:ext>
                </a:extLst>
              </a:tr>
              <a:tr h="237606">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1,096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1,002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1,164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extLst>
                  <a:ext uri="{0D108BD9-81ED-4DB2-BD59-A6C34878D82A}">
                    <a16:rowId xmlns:a16="http://schemas.microsoft.com/office/drawing/2014/main" val="3957895663"/>
                  </a:ext>
                </a:extLst>
              </a:tr>
            </a:tbl>
          </a:graphicData>
        </a:graphic>
      </p:graphicFrame>
      <p:graphicFrame>
        <p:nvGraphicFramePr>
          <p:cNvPr id="8" name="Wykres 7">
            <a:extLst>
              <a:ext uri="{FF2B5EF4-FFF2-40B4-BE49-F238E27FC236}">
                <a16:creationId xmlns:a16="http://schemas.microsoft.com/office/drawing/2014/main" id="{EC9C2814-BECE-417A-A292-C4FF919F8479}"/>
              </a:ext>
            </a:extLst>
          </p:cNvPr>
          <p:cNvGraphicFramePr/>
          <p:nvPr>
            <p:extLst>
              <p:ext uri="{D42A27DB-BD31-4B8C-83A1-F6EECF244321}">
                <p14:modId xmlns:p14="http://schemas.microsoft.com/office/powerpoint/2010/main" val="520233"/>
              </p:ext>
            </p:extLst>
          </p:nvPr>
        </p:nvGraphicFramePr>
        <p:xfrm>
          <a:off x="4572000" y="1110932"/>
          <a:ext cx="4733925" cy="40325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058607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WSKAŹNIK ZADŁUŻENIA KRÓTKOTERMINOWEGO</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ZADŁUŻENIA KRÓTKOTERMINOWEGO= zobowiązania krótkoterminowe / kapitał własny</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381574598"/>
              </p:ext>
            </p:extLst>
          </p:nvPr>
        </p:nvGraphicFramePr>
        <p:xfrm>
          <a:off x="160964" y="1284784"/>
          <a:ext cx="4800784" cy="1111949"/>
        </p:xfrm>
        <a:graphic>
          <a:graphicData uri="http://schemas.openxmlformats.org/drawingml/2006/table">
            <a:tbl>
              <a:tblPr firstRow="1" firstCol="1" bandRow="1">
                <a:tableStyleId>{5FD0F851-EC5A-4D38-B0AD-8093EC10F338}</a:tableStyleId>
              </a:tblPr>
              <a:tblGrid>
                <a:gridCol w="2540177">
                  <a:extLst>
                    <a:ext uri="{9D8B030D-6E8A-4147-A177-3AD203B41FA5}">
                      <a16:colId xmlns:a16="http://schemas.microsoft.com/office/drawing/2014/main" val="3872791366"/>
                    </a:ext>
                  </a:extLst>
                </a:gridCol>
                <a:gridCol w="703508">
                  <a:extLst>
                    <a:ext uri="{9D8B030D-6E8A-4147-A177-3AD203B41FA5}">
                      <a16:colId xmlns:a16="http://schemas.microsoft.com/office/drawing/2014/main" val="3348318223"/>
                    </a:ext>
                  </a:extLst>
                </a:gridCol>
                <a:gridCol w="764779">
                  <a:extLst>
                    <a:ext uri="{9D8B030D-6E8A-4147-A177-3AD203B41FA5}">
                      <a16:colId xmlns:a16="http://schemas.microsoft.com/office/drawing/2014/main" val="1071078957"/>
                    </a:ext>
                  </a:extLst>
                </a:gridCol>
                <a:gridCol w="792320">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KRÓTKOTERMINOWEGO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0,388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0,346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zobowiązania krótkoterminowe</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5868200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5018600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3915500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kapitał własny</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15117700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14523400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12116800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4113829963"/>
              </p:ext>
            </p:extLst>
          </p:nvPr>
        </p:nvGraphicFramePr>
        <p:xfrm>
          <a:off x="160964" y="2746768"/>
          <a:ext cx="4800782" cy="1432560"/>
        </p:xfrm>
        <a:graphic>
          <a:graphicData uri="http://schemas.openxmlformats.org/drawingml/2006/table">
            <a:tbl>
              <a:tblPr firstRow="1" firstCol="1" bandRow="1">
                <a:tableStyleId>{5FD0F851-EC5A-4D38-B0AD-8093EC10F338}</a:tableStyleId>
              </a:tblPr>
              <a:tblGrid>
                <a:gridCol w="2000348">
                  <a:extLst>
                    <a:ext uri="{9D8B030D-6E8A-4147-A177-3AD203B41FA5}">
                      <a16:colId xmlns:a16="http://schemas.microsoft.com/office/drawing/2014/main" val="3518848104"/>
                    </a:ext>
                  </a:extLst>
                </a:gridCol>
                <a:gridCol w="1021716">
                  <a:extLst>
                    <a:ext uri="{9D8B030D-6E8A-4147-A177-3AD203B41FA5}">
                      <a16:colId xmlns:a16="http://schemas.microsoft.com/office/drawing/2014/main" val="1276360837"/>
                    </a:ext>
                  </a:extLst>
                </a:gridCol>
                <a:gridCol w="945136">
                  <a:extLst>
                    <a:ext uri="{9D8B030D-6E8A-4147-A177-3AD203B41FA5}">
                      <a16:colId xmlns:a16="http://schemas.microsoft.com/office/drawing/2014/main" val="2361034544"/>
                    </a:ext>
                  </a:extLst>
                </a:gridCol>
                <a:gridCol w="833582">
                  <a:extLst>
                    <a:ext uri="{9D8B030D-6E8A-4147-A177-3AD203B41FA5}">
                      <a16:colId xmlns:a16="http://schemas.microsoft.com/office/drawing/2014/main" val="506927170"/>
                    </a:ext>
                  </a:extLst>
                </a:gridCol>
              </a:tblGrid>
              <a:tr h="190500">
                <a:tc>
                  <a:txBody>
                    <a:bodyPr/>
                    <a:lstStyle/>
                    <a:p>
                      <a:pPr>
                        <a:lnSpc>
                          <a:spcPct val="107000"/>
                        </a:lnSpc>
                        <a:spcAft>
                          <a:spcPts val="800"/>
                        </a:spcAft>
                      </a:pPr>
                      <a:r>
                        <a:rPr lang="pl-PL" sz="1100" dirty="0">
                          <a:effectLst/>
                        </a:rPr>
                        <a:t>WRO zestawienie</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2019</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pl-PL" sz="1100" dirty="0">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KRÓTKOTERMINOWEGO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04573018"/>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0,388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0,346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72070888"/>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1,654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1,229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1,087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24299356"/>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0,387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0,566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0,608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87231069"/>
                  </a:ext>
                </a:extLst>
              </a:tr>
              <a:tr h="190500">
                <a:tc>
                  <a:txBody>
                    <a:bodyPr/>
                    <a:lstStyle/>
                    <a:p>
                      <a:r>
                        <a:rPr lang="en-GB"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5,627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-11,356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-9,903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56120217"/>
                  </a:ext>
                </a:extLst>
              </a:tr>
            </a:tbl>
          </a:graphicData>
        </a:graphic>
      </p:graphicFrame>
      <p:graphicFrame>
        <p:nvGraphicFramePr>
          <p:cNvPr id="11" name="Wykres 10">
            <a:extLst>
              <a:ext uri="{FF2B5EF4-FFF2-40B4-BE49-F238E27FC236}">
                <a16:creationId xmlns:a16="http://schemas.microsoft.com/office/drawing/2014/main" id="{8C294457-B89D-40D7-BBA4-1A90987B742E}"/>
              </a:ext>
            </a:extLst>
          </p:cNvPr>
          <p:cNvGraphicFramePr/>
          <p:nvPr>
            <p:extLst>
              <p:ext uri="{D42A27DB-BD31-4B8C-83A1-F6EECF244321}">
                <p14:modId xmlns:p14="http://schemas.microsoft.com/office/powerpoint/2010/main" val="819435655"/>
              </p:ext>
            </p:extLst>
          </p:nvPr>
        </p:nvGraphicFramePr>
        <p:xfrm>
          <a:off x="4888856" y="1104900"/>
          <a:ext cx="4445644" cy="4038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3037652"/>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75000"/>
                  </a:schemeClr>
                </a:solidFill>
                <a:latin typeface="Staatliches" panose="020B0604020202020204" charset="0"/>
              </a:rPr>
              <a:t>WSKAŹNIK ZADŁUŻENIA KAPITAŁÓW WŁASNYCH </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WSKAŹNIK ZADŁUŻENIA KAPITAŁÓW WŁASNYCH = zobowiązania ogółem / kapitał własny</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186097824"/>
              </p:ext>
            </p:extLst>
          </p:nvPr>
        </p:nvGraphicFramePr>
        <p:xfrm>
          <a:off x="160964" y="1284784"/>
          <a:ext cx="4554855" cy="1111949"/>
        </p:xfrm>
        <a:graphic>
          <a:graphicData uri="http://schemas.openxmlformats.org/drawingml/2006/table">
            <a:tbl>
              <a:tblPr firstRow="1" firstCol="1" bandRow="1">
                <a:tableStyleId>{9D7B26C5-4107-4FEC-AEDC-1716B250A1EF}</a:tableStyleId>
              </a:tblPr>
              <a:tblGrid>
                <a:gridCol w="2415345">
                  <a:extLst>
                    <a:ext uri="{9D8B030D-6E8A-4147-A177-3AD203B41FA5}">
                      <a16:colId xmlns:a16="http://schemas.microsoft.com/office/drawing/2014/main" val="3872791366"/>
                    </a:ext>
                  </a:extLst>
                </a:gridCol>
                <a:gridCol w="665822">
                  <a:extLst>
                    <a:ext uri="{9D8B030D-6E8A-4147-A177-3AD203B41FA5}">
                      <a16:colId xmlns:a16="http://schemas.microsoft.com/office/drawing/2014/main" val="3348318223"/>
                    </a:ext>
                  </a:extLst>
                </a:gridCol>
                <a:gridCol w="723811">
                  <a:extLst>
                    <a:ext uri="{9D8B030D-6E8A-4147-A177-3AD203B41FA5}">
                      <a16:colId xmlns:a16="http://schemas.microsoft.com/office/drawing/2014/main" val="1071078957"/>
                    </a:ext>
                  </a:extLst>
                </a:gridCol>
                <a:gridCol w="749877">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KAPITAŁÓW WŁASNYCH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1,199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1,291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zobowiązania ogółem</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18125100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16821600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15639200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kapitał własny</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15117700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14523400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12116800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825441109"/>
              </p:ext>
            </p:extLst>
          </p:nvPr>
        </p:nvGraphicFramePr>
        <p:xfrm>
          <a:off x="178905" y="2816884"/>
          <a:ext cx="4554855" cy="1432560"/>
        </p:xfrm>
        <a:graphic>
          <a:graphicData uri="http://schemas.openxmlformats.org/drawingml/2006/table">
            <a:tbl>
              <a:tblPr firstRow="1" firstCol="1" bandRow="1">
                <a:tableStyleId>{9D7B26C5-4107-4FEC-AEDC-1716B250A1EF}</a:tableStyleId>
              </a:tblPr>
              <a:tblGrid>
                <a:gridCol w="1897877">
                  <a:extLst>
                    <a:ext uri="{9D8B030D-6E8A-4147-A177-3AD203B41FA5}">
                      <a16:colId xmlns:a16="http://schemas.microsoft.com/office/drawing/2014/main" val="3518848104"/>
                    </a:ext>
                  </a:extLst>
                </a:gridCol>
                <a:gridCol w="969378">
                  <a:extLst>
                    <a:ext uri="{9D8B030D-6E8A-4147-A177-3AD203B41FA5}">
                      <a16:colId xmlns:a16="http://schemas.microsoft.com/office/drawing/2014/main" val="1276360837"/>
                    </a:ext>
                  </a:extLst>
                </a:gridCol>
                <a:gridCol w="896720">
                  <a:extLst>
                    <a:ext uri="{9D8B030D-6E8A-4147-A177-3AD203B41FA5}">
                      <a16:colId xmlns:a16="http://schemas.microsoft.com/office/drawing/2014/main" val="2361034544"/>
                    </a:ext>
                  </a:extLst>
                </a:gridCol>
                <a:gridCol w="790880">
                  <a:extLst>
                    <a:ext uri="{9D8B030D-6E8A-4147-A177-3AD203B41FA5}">
                      <a16:colId xmlns:a16="http://schemas.microsoft.com/office/drawing/2014/main" val="506927170"/>
                    </a:ext>
                  </a:extLst>
                </a:gridCol>
              </a:tblGrid>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WSKAŹNIK ZADŁUŻENIA KAPITAŁÓW WŁASNYCH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27293379"/>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1,199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1,291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604573018"/>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2,401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1,771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1,861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472070888"/>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1,303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1,218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1,308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024299356"/>
                  </a:ext>
                </a:extLst>
              </a:tr>
              <a:tr h="190500">
                <a:tc>
                  <a:txBody>
                    <a:bodyPr/>
                    <a:lstStyle/>
                    <a:p>
                      <a:r>
                        <a:rPr lang="en-GB"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26,625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-43,488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-42,542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87231069"/>
                  </a:ext>
                </a:extLst>
              </a:tr>
              <a:tr h="190500">
                <a:tc>
                  <a:txBody>
                    <a:bodyPr/>
                    <a:lstStyle/>
                    <a:p>
                      <a:r>
                        <a:rPr lang="pl-PL" sz="11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1,573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1,728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956120217"/>
                  </a:ext>
                </a:extLst>
              </a:tr>
            </a:tbl>
          </a:graphicData>
        </a:graphic>
      </p:graphicFrame>
      <p:graphicFrame>
        <p:nvGraphicFramePr>
          <p:cNvPr id="11" name="Wykres 10">
            <a:extLst>
              <a:ext uri="{FF2B5EF4-FFF2-40B4-BE49-F238E27FC236}">
                <a16:creationId xmlns:a16="http://schemas.microsoft.com/office/drawing/2014/main" id="{43076B2A-B28A-4027-8513-273EDF8FB708}"/>
              </a:ext>
            </a:extLst>
          </p:cNvPr>
          <p:cNvGraphicFramePr/>
          <p:nvPr>
            <p:extLst>
              <p:ext uri="{D42A27DB-BD31-4B8C-83A1-F6EECF244321}">
                <p14:modId xmlns:p14="http://schemas.microsoft.com/office/powerpoint/2010/main" val="3505605933"/>
              </p:ext>
            </p:extLst>
          </p:nvPr>
        </p:nvGraphicFramePr>
        <p:xfrm>
          <a:off x="4643438" y="1040566"/>
          <a:ext cx="4662488" cy="39635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873754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0" name="Google Shape;1900;p78"/>
          <p:cNvSpPr txBox="1">
            <a:spLocks noGrp="1"/>
          </p:cNvSpPr>
          <p:nvPr>
            <p:ph type="title"/>
          </p:nvPr>
        </p:nvSpPr>
        <p:spPr>
          <a:xfrm>
            <a:off x="0" y="919098"/>
            <a:ext cx="190615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struktura </a:t>
            </a:r>
            <a:r>
              <a:rPr lang="pl-PL" dirty="0">
                <a:solidFill>
                  <a:schemeClr val="accent5"/>
                </a:solidFill>
              </a:rPr>
              <a:t>PASYWÓW</a:t>
            </a:r>
            <a:endParaRPr dirty="0">
              <a:solidFill>
                <a:schemeClr val="accent5"/>
              </a:solidFill>
            </a:endParaRPr>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Wykres 8">
            <a:extLst>
              <a:ext uri="{FF2B5EF4-FFF2-40B4-BE49-F238E27FC236}">
                <a16:creationId xmlns:a16="http://schemas.microsoft.com/office/drawing/2014/main" id="{8CE13913-2B96-49D5-9C2F-D124A45DA0EF}"/>
              </a:ext>
            </a:extLst>
          </p:cNvPr>
          <p:cNvGraphicFramePr/>
          <p:nvPr>
            <p:extLst>
              <p:ext uri="{D42A27DB-BD31-4B8C-83A1-F6EECF244321}">
                <p14:modId xmlns:p14="http://schemas.microsoft.com/office/powerpoint/2010/main" val="764061923"/>
              </p:ext>
            </p:extLst>
          </p:nvPr>
        </p:nvGraphicFramePr>
        <p:xfrm>
          <a:off x="1707515" y="152400"/>
          <a:ext cx="7217410" cy="48127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8104280"/>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2"/>
          <p:cNvSpPr txBox="1">
            <a:spLocks noGrp="1"/>
          </p:cNvSpPr>
          <p:nvPr>
            <p:ph type="title"/>
          </p:nvPr>
        </p:nvSpPr>
        <p:spPr>
          <a:xfrm>
            <a:off x="713225" y="348059"/>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Analiza pozioma bilansu</a:t>
            </a:r>
            <a:endParaRPr dirty="0">
              <a:solidFill>
                <a:schemeClr val="lt2"/>
              </a:solidFill>
            </a:endParaRPr>
          </a:p>
        </p:txBody>
      </p:sp>
      <p:sp>
        <p:nvSpPr>
          <p:cNvPr id="1361" name="Google Shape;1361;p62"/>
          <p:cNvSpPr txBox="1">
            <a:spLocks noGrp="1"/>
          </p:cNvSpPr>
          <p:nvPr>
            <p:ph type="subTitle" idx="3"/>
          </p:nvPr>
        </p:nvSpPr>
        <p:spPr>
          <a:xfrm>
            <a:off x="1017154" y="2187600"/>
            <a:ext cx="3016107"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4400" dirty="0">
                <a:solidFill>
                  <a:schemeClr val="tx1"/>
                </a:solidFill>
              </a:rPr>
              <a:t>ZŁOTA ZASADA </a:t>
            </a:r>
            <a:r>
              <a:rPr lang="pl-PL" sz="4400" dirty="0">
                <a:solidFill>
                  <a:srgbClr val="F68100"/>
                </a:solidFill>
              </a:rPr>
              <a:t>BILANSOWA</a:t>
            </a:r>
            <a:endParaRPr sz="4400" dirty="0">
              <a:solidFill>
                <a:srgbClr val="F68100"/>
              </a:solidFill>
            </a:endParaRPr>
          </a:p>
        </p:txBody>
      </p:sp>
      <p:sp>
        <p:nvSpPr>
          <p:cNvPr id="1362" name="Google Shape;1362;p62"/>
          <p:cNvSpPr txBox="1">
            <a:spLocks noGrp="1"/>
          </p:cNvSpPr>
          <p:nvPr>
            <p:ph type="subTitle" idx="4"/>
          </p:nvPr>
        </p:nvSpPr>
        <p:spPr>
          <a:xfrm>
            <a:off x="5341136" y="2187600"/>
            <a:ext cx="3098889"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4400" dirty="0">
                <a:solidFill>
                  <a:schemeClr val="tx1"/>
                </a:solidFill>
              </a:rPr>
              <a:t>ZŁOTA ZASADA </a:t>
            </a:r>
            <a:r>
              <a:rPr lang="pl-PL" sz="4400" dirty="0">
                <a:solidFill>
                  <a:schemeClr val="accent5"/>
                </a:solidFill>
              </a:rPr>
              <a:t>BANKOWA</a:t>
            </a:r>
          </a:p>
        </p:txBody>
      </p:sp>
      <p:sp>
        <p:nvSpPr>
          <p:cNvPr id="1363" name="Google Shape;1363;p62"/>
          <p:cNvSpPr txBox="1">
            <a:spLocks noGrp="1"/>
          </p:cNvSpPr>
          <p:nvPr>
            <p:ph type="subTitle" idx="5"/>
          </p:nvPr>
        </p:nvSpPr>
        <p:spPr>
          <a:xfrm>
            <a:off x="713224" y="1130275"/>
            <a:ext cx="7287775" cy="76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Ten etap badania polega na obliczeniu zmian wartości poszczególnych elementów bilansu w czasie. </a:t>
            </a:r>
            <a:endParaRPr lang="en-US" dirty="0"/>
          </a:p>
        </p:txBody>
      </p:sp>
      <p:cxnSp>
        <p:nvCxnSpPr>
          <p:cNvPr id="1366" name="Google Shape;1366;p62"/>
          <p:cNvCxnSpPr/>
          <p:nvPr/>
        </p:nvCxnSpPr>
        <p:spPr>
          <a:xfrm>
            <a:off x="4567395" y="1935950"/>
            <a:ext cx="0" cy="2506800"/>
          </a:xfrm>
          <a:prstGeom prst="straightConnector1">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4279396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3200" dirty="0">
                <a:solidFill>
                  <a:schemeClr val="tx1"/>
                </a:solidFill>
              </a:rPr>
              <a:t>ZŁOTA ZASADA </a:t>
            </a:r>
            <a:r>
              <a:rPr lang="pl-PL" sz="3200" dirty="0">
                <a:solidFill>
                  <a:srgbClr val="F68100"/>
                </a:solidFill>
              </a:rPr>
              <a:t>BILANSOWA</a:t>
            </a:r>
          </a:p>
        </p:txBody>
      </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ela 1">
            <a:extLst>
              <a:ext uri="{FF2B5EF4-FFF2-40B4-BE49-F238E27FC236}">
                <a16:creationId xmlns:a16="http://schemas.microsoft.com/office/drawing/2014/main" id="{6ACA28D0-F198-4FDE-8B91-8373A47E73AD}"/>
              </a:ext>
            </a:extLst>
          </p:cNvPr>
          <p:cNvGraphicFramePr>
            <a:graphicFrameLocks noGrp="1"/>
          </p:cNvGraphicFramePr>
          <p:nvPr>
            <p:extLst>
              <p:ext uri="{D42A27DB-BD31-4B8C-83A1-F6EECF244321}">
                <p14:modId xmlns:p14="http://schemas.microsoft.com/office/powerpoint/2010/main" val="2082396450"/>
              </p:ext>
            </p:extLst>
          </p:nvPr>
        </p:nvGraphicFramePr>
        <p:xfrm>
          <a:off x="413604" y="1252581"/>
          <a:ext cx="8456106" cy="3297195"/>
        </p:xfrm>
        <a:graphic>
          <a:graphicData uri="http://schemas.openxmlformats.org/drawingml/2006/table">
            <a:tbl>
              <a:tblPr firstRow="1" firstCol="1" bandRow="1">
                <a:tableStyleId>{D27102A9-8310-4765-A935-A1911B00CA55}</a:tableStyleId>
              </a:tblPr>
              <a:tblGrid>
                <a:gridCol w="2629486">
                  <a:extLst>
                    <a:ext uri="{9D8B030D-6E8A-4147-A177-3AD203B41FA5}">
                      <a16:colId xmlns:a16="http://schemas.microsoft.com/office/drawing/2014/main" val="1102229454"/>
                    </a:ext>
                  </a:extLst>
                </a:gridCol>
                <a:gridCol w="1923588">
                  <a:extLst>
                    <a:ext uri="{9D8B030D-6E8A-4147-A177-3AD203B41FA5}">
                      <a16:colId xmlns:a16="http://schemas.microsoft.com/office/drawing/2014/main" val="499803263"/>
                    </a:ext>
                  </a:extLst>
                </a:gridCol>
                <a:gridCol w="500623">
                  <a:extLst>
                    <a:ext uri="{9D8B030D-6E8A-4147-A177-3AD203B41FA5}">
                      <a16:colId xmlns:a16="http://schemas.microsoft.com/office/drawing/2014/main" val="1570294993"/>
                    </a:ext>
                  </a:extLst>
                </a:gridCol>
                <a:gridCol w="500623">
                  <a:extLst>
                    <a:ext uri="{9D8B030D-6E8A-4147-A177-3AD203B41FA5}">
                      <a16:colId xmlns:a16="http://schemas.microsoft.com/office/drawing/2014/main" val="3209486264"/>
                    </a:ext>
                  </a:extLst>
                </a:gridCol>
                <a:gridCol w="839954">
                  <a:extLst>
                    <a:ext uri="{9D8B030D-6E8A-4147-A177-3AD203B41FA5}">
                      <a16:colId xmlns:a16="http://schemas.microsoft.com/office/drawing/2014/main" val="4035246919"/>
                    </a:ext>
                  </a:extLst>
                </a:gridCol>
                <a:gridCol w="839954">
                  <a:extLst>
                    <a:ext uri="{9D8B030D-6E8A-4147-A177-3AD203B41FA5}">
                      <a16:colId xmlns:a16="http://schemas.microsoft.com/office/drawing/2014/main" val="322351385"/>
                    </a:ext>
                  </a:extLst>
                </a:gridCol>
                <a:gridCol w="839954">
                  <a:extLst>
                    <a:ext uri="{9D8B030D-6E8A-4147-A177-3AD203B41FA5}">
                      <a16:colId xmlns:a16="http://schemas.microsoft.com/office/drawing/2014/main" val="3948315883"/>
                    </a:ext>
                  </a:extLst>
                </a:gridCol>
                <a:gridCol w="381924">
                  <a:extLst>
                    <a:ext uri="{9D8B030D-6E8A-4147-A177-3AD203B41FA5}">
                      <a16:colId xmlns:a16="http://schemas.microsoft.com/office/drawing/2014/main" val="3411351323"/>
                    </a:ext>
                  </a:extLst>
                </a:gridCol>
              </a:tblGrid>
              <a:tr h="427037">
                <a:tc gridSpan="2">
                  <a:txBody>
                    <a:bodyPr/>
                    <a:lstStyle/>
                    <a:p>
                      <a:pPr algn="ctr"/>
                      <a:r>
                        <a:rPr lang="pl-PL" sz="900" dirty="0">
                          <a:effectLst/>
                        </a:rPr>
                        <a:t>ZŁOTA ZASADA BILANSOWA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B w="12700" cap="flat" cmpd="sng" algn="ctr">
                      <a:solidFill>
                        <a:schemeClr val="bg2"/>
                      </a:solidFill>
                      <a:prstDash val="solid"/>
                      <a:round/>
                      <a:headEnd type="none" w="med" len="med"/>
                      <a:tailEnd type="none" w="med" len="med"/>
                    </a:lnB>
                  </a:tcPr>
                </a:tc>
                <a:tc hMerge="1">
                  <a:txBody>
                    <a:bodyPr/>
                    <a:lstStyle/>
                    <a:p>
                      <a:endParaRPr lang="pl-PL"/>
                    </a:p>
                  </a:txBody>
                  <a:tcPr/>
                </a:tc>
                <a:tc>
                  <a:txBody>
                    <a:bodyPr/>
                    <a:lstStyle/>
                    <a:p>
                      <a:pPr algn="r"/>
                      <a:r>
                        <a:rPr lang="pl-PL" sz="900">
                          <a:effectLst/>
                        </a:rPr>
                        <a:t>2019</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2018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2017</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Dyn. 2019/2018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Dyn. 2018/2017</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endParaRPr lang="pl-PL" sz="900">
                        <a:effectLst/>
                        <a:latin typeface="Calibri" panose="020F0502020204030204" pitchFamily="34" charset="0"/>
                        <a:cs typeface="Arial" panose="020B0604020202020204" pitchFamily="34" charset="0"/>
                      </a:endParaRPr>
                    </a:p>
                  </a:txBody>
                  <a:tcPr marL="58232" marR="58232" marT="0" marB="0"/>
                </a:tc>
                <a:extLst>
                  <a:ext uri="{0D108BD9-81ED-4DB2-BD59-A6C34878D82A}">
                    <a16:rowId xmlns:a16="http://schemas.microsoft.com/office/drawing/2014/main" val="4000986397"/>
                  </a:ext>
                </a:extLst>
              </a:tr>
              <a:tr h="284692">
                <a:tc rowSpan="2">
                  <a:txBody>
                    <a:bodyPr/>
                    <a:lstStyle/>
                    <a:p>
                      <a:pPr algn="ctr"/>
                      <a:r>
                        <a:rPr lang="pl-PL" sz="900" dirty="0">
                          <a:solidFill>
                            <a:schemeClr val="accent5"/>
                          </a:solidFill>
                          <a:effectLst/>
                        </a:rPr>
                        <a:t>Cyfrowy Polsat S.A. (Polska)</a:t>
                      </a:r>
                      <a:endParaRPr lang="pl-PL" sz="1000" dirty="0">
                        <a:solidFill>
                          <a:schemeClr val="accent5"/>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00">
                        <a:alpha val="20000"/>
                      </a:srgbClr>
                    </a:solidFill>
                  </a:tcPr>
                </a:tc>
                <a:tc>
                  <a:txBody>
                    <a:bodyPr/>
                    <a:lstStyle/>
                    <a:p>
                      <a:r>
                        <a:rPr lang="pl-PL" sz="900">
                          <a:effectLst/>
                        </a:rPr>
                        <a:t>WSKAŹNIK ZSTOSOWANIA KAPITAŁÓW WŁASNYCH</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solidFill>
                      <a:srgbClr val="FFC000">
                        <a:alpha val="20000"/>
                      </a:srgbClr>
                    </a:solidFill>
                  </a:tcPr>
                </a:tc>
                <a:tc>
                  <a:txBody>
                    <a:bodyPr/>
                    <a:lstStyle/>
                    <a:p>
                      <a:pPr algn="r"/>
                      <a:r>
                        <a:rPr lang="pl-PL" sz="900" dirty="0">
                          <a:solidFill>
                            <a:srgbClr val="FF0000"/>
                          </a:solidFill>
                          <a:effectLst/>
                        </a:rPr>
                        <a:t>0,548</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0,575</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solidFill>
                            <a:srgbClr val="FF0000"/>
                          </a:solidFill>
                          <a:effectLst/>
                        </a:rPr>
                        <a:t>0,509</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-5%</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13%</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r>
                        <a:rPr lang="pl-PL" sz="900" dirty="0">
                          <a:effectLst/>
                        </a:rPr>
                        <a:t>&gt;=1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extLst>
                  <a:ext uri="{0D108BD9-81ED-4DB2-BD59-A6C34878D82A}">
                    <a16:rowId xmlns:a16="http://schemas.microsoft.com/office/drawing/2014/main" val="3574409603"/>
                  </a:ext>
                </a:extLst>
              </a:tr>
              <a:tr h="284692">
                <a:tc vMerge="1">
                  <a:txBody>
                    <a:bodyPr/>
                    <a:lstStyle/>
                    <a:p>
                      <a:endParaRPr lang="pl-PL"/>
                    </a:p>
                  </a:txBody>
                  <a:tcPr/>
                </a:tc>
                <a:tc>
                  <a:txBody>
                    <a:bodyPr/>
                    <a:lstStyle/>
                    <a:p>
                      <a:r>
                        <a:rPr lang="pl-PL" sz="900">
                          <a:effectLst/>
                        </a:rPr>
                        <a:t>WSKAŹNIK ZSTOSOWANIA KAPITAŁÓW OBCYCH</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tcPr>
                </a:tc>
                <a:tc>
                  <a:txBody>
                    <a:bodyPr/>
                    <a:lstStyle/>
                    <a:p>
                      <a:pPr algn="r"/>
                      <a:r>
                        <a:rPr lang="pl-PL" sz="900">
                          <a:solidFill>
                            <a:srgbClr val="FF0000"/>
                          </a:solidFill>
                          <a:effectLst/>
                        </a:rPr>
                        <a:t>3,505</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2,983</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solidFill>
                            <a:srgbClr val="FF0000"/>
                          </a:solidFill>
                          <a:effectLst/>
                        </a:rPr>
                        <a:t>3,978</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18%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-25%</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&lt;=1</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extLst>
                  <a:ext uri="{0D108BD9-81ED-4DB2-BD59-A6C34878D82A}">
                    <a16:rowId xmlns:a16="http://schemas.microsoft.com/office/drawing/2014/main" val="3246754451"/>
                  </a:ext>
                </a:extLst>
              </a:tr>
              <a:tr h="284692">
                <a:tc rowSpan="2">
                  <a:txBody>
                    <a:bodyPr/>
                    <a:lstStyle/>
                    <a:p>
                      <a:pPr algn="ctr"/>
                      <a:r>
                        <a:rPr lang="pl-PL" sz="900" dirty="0">
                          <a:effectLst/>
                        </a:rPr>
                        <a:t>Telewizja Polska S.A. (Polska)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alpha val="20000"/>
                      </a:srgbClr>
                    </a:solidFill>
                  </a:tcPr>
                </a:tc>
                <a:tc>
                  <a:txBody>
                    <a:bodyPr/>
                    <a:lstStyle/>
                    <a:p>
                      <a:r>
                        <a:rPr lang="pl-PL" sz="900">
                          <a:effectLst/>
                        </a:rPr>
                        <a:t>WSKAŹNIK ZSTOSOWANIA KAPITAŁÓW WŁASNYCH</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solidFill>
                      <a:srgbClr val="FFC000">
                        <a:alpha val="20000"/>
                      </a:srgbClr>
                    </a:solidFill>
                  </a:tcPr>
                </a:tc>
                <a:tc>
                  <a:txBody>
                    <a:bodyPr/>
                    <a:lstStyle/>
                    <a:p>
                      <a:pPr algn="r"/>
                      <a:r>
                        <a:rPr lang="pl-PL" sz="900">
                          <a:solidFill>
                            <a:srgbClr val="FF0000"/>
                          </a:solidFill>
                          <a:effectLst/>
                        </a:rPr>
                        <a:t>0,547</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0,531</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0,615</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3%</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-14%</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r>
                        <a:rPr lang="pl-PL" sz="900" dirty="0">
                          <a:effectLst/>
                        </a:rPr>
                        <a:t>&gt;=1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extLst>
                  <a:ext uri="{0D108BD9-81ED-4DB2-BD59-A6C34878D82A}">
                    <a16:rowId xmlns:a16="http://schemas.microsoft.com/office/drawing/2014/main" val="2085308962"/>
                  </a:ext>
                </a:extLst>
              </a:tr>
              <a:tr h="284692">
                <a:tc vMerge="1">
                  <a:txBody>
                    <a:bodyPr/>
                    <a:lstStyle/>
                    <a:p>
                      <a:endParaRPr lang="pl-PL"/>
                    </a:p>
                  </a:txBody>
                  <a:tcPr/>
                </a:tc>
                <a:tc>
                  <a:txBody>
                    <a:bodyPr/>
                    <a:lstStyle/>
                    <a:p>
                      <a:r>
                        <a:rPr lang="pl-PL" sz="900" dirty="0">
                          <a:effectLst/>
                        </a:rPr>
                        <a:t>WSKAŹNIK ZSTOSOWANIA KAPITAŁÓW OBCYCH</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tcPr>
                </a:tc>
                <a:tc>
                  <a:txBody>
                    <a:bodyPr/>
                    <a:lstStyle/>
                    <a:p>
                      <a:pPr algn="r"/>
                      <a:r>
                        <a:rPr lang="pl-PL" sz="900" dirty="0">
                          <a:solidFill>
                            <a:srgbClr val="FF0000"/>
                          </a:solidFill>
                          <a:effectLst/>
                        </a:rPr>
                        <a:t>1,405</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1,679</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1,395</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-16%</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20%</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dirty="0">
                          <a:effectLst/>
                        </a:rPr>
                        <a:t>&lt;=1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extLst>
                  <a:ext uri="{0D108BD9-81ED-4DB2-BD59-A6C34878D82A}">
                    <a16:rowId xmlns:a16="http://schemas.microsoft.com/office/drawing/2014/main" val="2047384663"/>
                  </a:ext>
                </a:extLst>
              </a:tr>
              <a:tr h="284692">
                <a:tc rowSpan="2">
                  <a:txBody>
                    <a:bodyPr/>
                    <a:lstStyle/>
                    <a:p>
                      <a:pPr algn="ctr"/>
                      <a:r>
                        <a:rPr lang="pl-PL" sz="900" dirty="0">
                          <a:effectLst/>
                        </a:rPr>
                        <a:t>Orange Polska S.A. (Polska)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alpha val="20000"/>
                      </a:srgbClr>
                    </a:solidFill>
                  </a:tcPr>
                </a:tc>
                <a:tc>
                  <a:txBody>
                    <a:bodyPr/>
                    <a:lstStyle/>
                    <a:p>
                      <a:r>
                        <a:rPr lang="pl-PL" sz="900" dirty="0">
                          <a:effectLst/>
                        </a:rPr>
                        <a:t>WSKAŹNIK ZSTOSOWANIA KAPITAŁÓW WŁASNYCH</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solidFill>
                      <a:srgbClr val="FFC000">
                        <a:alpha val="20000"/>
                      </a:srgbClr>
                    </a:solidFill>
                  </a:tcPr>
                </a:tc>
                <a:tc>
                  <a:txBody>
                    <a:bodyPr/>
                    <a:lstStyle/>
                    <a:p>
                      <a:pPr algn="r"/>
                      <a:r>
                        <a:rPr lang="pl-PL" sz="900">
                          <a:solidFill>
                            <a:srgbClr val="FF0000"/>
                          </a:solidFill>
                          <a:effectLst/>
                        </a:rPr>
                        <a:t>0,507</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solidFill>
                            <a:srgbClr val="FF0000"/>
                          </a:solidFill>
                          <a:effectLst/>
                        </a:rPr>
                        <a:t>0,544</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0,505</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effectLst/>
                        </a:rPr>
                        <a:t>-7%</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r>
                        <a:rPr lang="pl-PL" sz="900" dirty="0">
                          <a:effectLst/>
                        </a:rPr>
                        <a:t>&gt;=1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extLst>
                  <a:ext uri="{0D108BD9-81ED-4DB2-BD59-A6C34878D82A}">
                    <a16:rowId xmlns:a16="http://schemas.microsoft.com/office/drawing/2014/main" val="1359601861"/>
                  </a:ext>
                </a:extLst>
              </a:tr>
              <a:tr h="284692">
                <a:tc vMerge="1">
                  <a:txBody>
                    <a:bodyPr/>
                    <a:lstStyle/>
                    <a:p>
                      <a:endParaRPr lang="pl-PL"/>
                    </a:p>
                  </a:txBody>
                  <a:tcPr/>
                </a:tc>
                <a:tc>
                  <a:txBody>
                    <a:bodyPr/>
                    <a:lstStyle/>
                    <a:p>
                      <a:r>
                        <a:rPr lang="pl-PL" sz="900" dirty="0">
                          <a:effectLst/>
                        </a:rPr>
                        <a:t>WSKAŹNIK ZSTOSOWANIA KAPITAŁÓW OBCYCH</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tcPr>
                </a:tc>
                <a:tc>
                  <a:txBody>
                    <a:bodyPr/>
                    <a:lstStyle/>
                    <a:p>
                      <a:pPr algn="r"/>
                      <a:r>
                        <a:rPr lang="pl-PL" sz="900">
                          <a:solidFill>
                            <a:srgbClr val="FF0000"/>
                          </a:solidFill>
                          <a:effectLst/>
                        </a:rPr>
                        <a:t>3,943</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solidFill>
                            <a:srgbClr val="FF0000"/>
                          </a:solidFill>
                          <a:effectLst/>
                        </a:rPr>
                        <a:t>3,222</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3,970</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effectLst/>
                        </a:rPr>
                        <a:t>22%</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-19%</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dirty="0">
                          <a:effectLst/>
                        </a:rPr>
                        <a:t>&lt;=1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extLst>
                  <a:ext uri="{0D108BD9-81ED-4DB2-BD59-A6C34878D82A}">
                    <a16:rowId xmlns:a16="http://schemas.microsoft.com/office/drawing/2014/main" val="50854662"/>
                  </a:ext>
                </a:extLst>
              </a:tr>
              <a:tr h="307930">
                <a:tc rowSpan="2">
                  <a:txBody>
                    <a:bodyPr/>
                    <a:lstStyle/>
                    <a:p>
                      <a:pPr algn="ctr"/>
                      <a:r>
                        <a:rPr lang="en-GB" sz="900" dirty="0">
                          <a:effectLst/>
                        </a:rPr>
                        <a:t>Play Communications S.A. (</a:t>
                      </a:r>
                      <a:r>
                        <a:rPr lang="en-GB" sz="900" dirty="0" err="1">
                          <a:effectLst/>
                        </a:rPr>
                        <a:t>Polska</a:t>
                      </a:r>
                      <a:r>
                        <a:rPr lang="en-GB" sz="900" dirty="0">
                          <a:effectLst/>
                        </a:rPr>
                        <a:t>)</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030A0">
                        <a:alpha val="20000"/>
                      </a:srgbClr>
                    </a:solidFill>
                  </a:tcPr>
                </a:tc>
                <a:tc>
                  <a:txBody>
                    <a:bodyPr/>
                    <a:lstStyle/>
                    <a:p>
                      <a:r>
                        <a:rPr lang="pl-PL" sz="900" dirty="0">
                          <a:effectLst/>
                        </a:rPr>
                        <a:t>WSKAŹNIK ZSTOSOWANIA KAPITAŁÓW WŁASNYCH</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solidFill>
                      <a:srgbClr val="FFC000">
                        <a:alpha val="20000"/>
                      </a:srgbClr>
                    </a:solidFill>
                  </a:tcPr>
                </a:tc>
                <a:tc>
                  <a:txBody>
                    <a:bodyPr/>
                    <a:lstStyle/>
                    <a:p>
                      <a:pPr algn="r"/>
                      <a:r>
                        <a:rPr lang="pl-PL" sz="900">
                          <a:solidFill>
                            <a:srgbClr val="FF0000"/>
                          </a:solidFill>
                          <a:effectLst/>
                        </a:rPr>
                        <a:t>0,052</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solidFill>
                            <a:srgbClr val="FF0000"/>
                          </a:solidFill>
                          <a:effectLst/>
                        </a:rPr>
                        <a:t>-0,035</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-0,039</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effectLst/>
                        </a:rPr>
                        <a:t>-248%</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-9%</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r>
                        <a:rPr lang="pl-PL" sz="900" dirty="0">
                          <a:effectLst/>
                        </a:rPr>
                        <a:t>&gt;=1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extLst>
                  <a:ext uri="{0D108BD9-81ED-4DB2-BD59-A6C34878D82A}">
                    <a16:rowId xmlns:a16="http://schemas.microsoft.com/office/drawing/2014/main" val="2667928084"/>
                  </a:ext>
                </a:extLst>
              </a:tr>
              <a:tr h="284692">
                <a:tc vMerge="1">
                  <a:txBody>
                    <a:bodyPr/>
                    <a:lstStyle/>
                    <a:p>
                      <a:endParaRPr lang="pl-PL"/>
                    </a:p>
                  </a:txBody>
                  <a:tcPr/>
                </a:tc>
                <a:tc>
                  <a:txBody>
                    <a:bodyPr/>
                    <a:lstStyle/>
                    <a:p>
                      <a:r>
                        <a:rPr lang="pl-PL" sz="900">
                          <a:effectLst/>
                        </a:rPr>
                        <a:t>WSKAŹNIK ZSTOSOWANIA KAPITAŁÓW OBCYCH</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tcPr>
                </a:tc>
                <a:tc>
                  <a:txBody>
                    <a:bodyPr/>
                    <a:lstStyle/>
                    <a:p>
                      <a:pPr algn="r"/>
                      <a:r>
                        <a:rPr lang="pl-PL" sz="900">
                          <a:solidFill>
                            <a:srgbClr val="FF0000"/>
                          </a:solidFill>
                          <a:effectLst/>
                        </a:rPr>
                        <a:t>3,188</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solidFill>
                            <a:srgbClr val="FF0000"/>
                          </a:solidFill>
                          <a:effectLst/>
                        </a:rPr>
                        <a:t>3,112</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2,719</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effectLst/>
                        </a:rPr>
                        <a:t>2%</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14%</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&lt;=1</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extLst>
                  <a:ext uri="{0D108BD9-81ED-4DB2-BD59-A6C34878D82A}">
                    <a16:rowId xmlns:a16="http://schemas.microsoft.com/office/drawing/2014/main" val="3999177779"/>
                  </a:ext>
                </a:extLst>
              </a:tr>
              <a:tr h="284692">
                <a:tc rowSpan="2">
                  <a:txBody>
                    <a:bodyPr/>
                    <a:lstStyle/>
                    <a:p>
                      <a:pPr algn="ctr"/>
                      <a:r>
                        <a:rPr lang="pl-PL" sz="900" dirty="0">
                          <a:effectLst/>
                        </a:rPr>
                        <a:t>Branża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92D050">
                        <a:alpha val="20000"/>
                      </a:srgbClr>
                    </a:solidFill>
                  </a:tcPr>
                </a:tc>
                <a:tc>
                  <a:txBody>
                    <a:bodyPr/>
                    <a:lstStyle/>
                    <a:p>
                      <a:r>
                        <a:rPr lang="pl-PL" sz="900" dirty="0">
                          <a:effectLst/>
                        </a:rPr>
                        <a:t>WSKAŹNIK ZSTOSOWANIA KAPITAŁÓW WŁASNYCH</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solidFill>
                      <a:srgbClr val="FFC000">
                        <a:alpha val="20000"/>
                      </a:srgbClr>
                    </a:solidFill>
                  </a:tcPr>
                </a:tc>
                <a:tc>
                  <a:txBody>
                    <a:bodyPr/>
                    <a:lstStyle/>
                    <a:p>
                      <a:pPr algn="r"/>
                      <a:r>
                        <a:rPr lang="pl-PL" sz="900">
                          <a:solidFill>
                            <a:srgbClr val="FF0000"/>
                          </a:solidFill>
                          <a:effectLst/>
                        </a:rPr>
                        <a:t>0,477</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solidFill>
                            <a:srgbClr val="FF0000"/>
                          </a:solidFill>
                          <a:effectLst/>
                        </a:rPr>
                        <a:t>0,494</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solidFill>
                            <a:srgbClr val="FF0000"/>
                          </a:solidFill>
                          <a:effectLst/>
                        </a:rPr>
                        <a:t>0,448</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dirty="0">
                          <a:effectLst/>
                        </a:rPr>
                        <a:t>-3%</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pPr algn="r"/>
                      <a:r>
                        <a:rPr lang="pl-PL" sz="900">
                          <a:effectLst/>
                        </a:rPr>
                        <a:t>10%</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tc>
                  <a:txBody>
                    <a:bodyPr/>
                    <a:lstStyle/>
                    <a:p>
                      <a:r>
                        <a:rPr lang="pl-PL" sz="900" dirty="0">
                          <a:effectLst/>
                        </a:rPr>
                        <a:t>&gt;=1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solidFill>
                      <a:srgbClr val="FFC000">
                        <a:alpha val="20000"/>
                      </a:srgbClr>
                    </a:solidFill>
                  </a:tcPr>
                </a:tc>
                <a:extLst>
                  <a:ext uri="{0D108BD9-81ED-4DB2-BD59-A6C34878D82A}">
                    <a16:rowId xmlns:a16="http://schemas.microsoft.com/office/drawing/2014/main" val="2484195507"/>
                  </a:ext>
                </a:extLst>
              </a:tr>
              <a:tr h="284692">
                <a:tc vMerge="1">
                  <a:txBody>
                    <a:bodyPr/>
                    <a:lstStyle/>
                    <a:p>
                      <a:endParaRPr lang="pl-PL"/>
                    </a:p>
                  </a:txBody>
                  <a:tcPr/>
                </a:tc>
                <a:tc>
                  <a:txBody>
                    <a:bodyPr/>
                    <a:lstStyle/>
                    <a:p>
                      <a:r>
                        <a:rPr lang="pl-PL" sz="900">
                          <a:effectLst/>
                        </a:rPr>
                        <a:t>WSKAŹNIK ZSTOSOWANIA KAPITAŁÓW OBCYCH</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L w="12700" cap="flat" cmpd="sng" algn="ctr">
                      <a:solidFill>
                        <a:schemeClr val="bg2"/>
                      </a:solidFill>
                      <a:prstDash val="solid"/>
                      <a:round/>
                      <a:headEnd type="none" w="med" len="med"/>
                      <a:tailEnd type="none" w="med" len="med"/>
                    </a:lnL>
                  </a:tcPr>
                </a:tc>
                <a:tc>
                  <a:txBody>
                    <a:bodyPr/>
                    <a:lstStyle/>
                    <a:p>
                      <a:pPr algn="r"/>
                      <a:r>
                        <a:rPr lang="pl-PL" sz="900">
                          <a:solidFill>
                            <a:srgbClr val="FF0000"/>
                          </a:solidFill>
                          <a:effectLst/>
                        </a:rPr>
                        <a:t>3,366</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solidFill>
                            <a:srgbClr val="FF0000"/>
                          </a:solidFill>
                          <a:effectLst/>
                        </a:rPr>
                        <a:t>3,024</a:t>
                      </a:r>
                      <a:endParaRPr lang="pl-PL" sz="100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solidFill>
                            <a:srgbClr val="FF0000"/>
                          </a:solidFill>
                          <a:effectLst/>
                        </a:rPr>
                        <a:t>3,436</a:t>
                      </a:r>
                      <a:endParaRPr lang="pl-PL" sz="1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effectLst/>
                        </a:rPr>
                        <a:t>11%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-12%</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dirty="0">
                          <a:effectLst/>
                        </a:rPr>
                        <a:t>&lt;=1</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extLst>
                  <a:ext uri="{0D108BD9-81ED-4DB2-BD59-A6C34878D82A}">
                    <a16:rowId xmlns:a16="http://schemas.microsoft.com/office/drawing/2014/main" val="375362402"/>
                  </a:ext>
                </a:extLst>
              </a:tr>
            </a:tbl>
          </a:graphicData>
        </a:graphic>
      </p:graphicFrame>
    </p:spTree>
    <p:extLst>
      <p:ext uri="{BB962C8B-B14F-4D97-AF65-F5344CB8AC3E}">
        <p14:creationId xmlns:p14="http://schemas.microsoft.com/office/powerpoint/2010/main" val="293093757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3200" dirty="0">
                <a:solidFill>
                  <a:schemeClr val="tx1"/>
                </a:solidFill>
              </a:rPr>
              <a:t>ZŁOTA ZASADA </a:t>
            </a:r>
            <a:r>
              <a:rPr lang="pl-PL" sz="3200" dirty="0">
                <a:solidFill>
                  <a:schemeClr val="accent5"/>
                </a:solidFill>
              </a:rPr>
              <a:t>BANKOWA</a:t>
            </a:r>
          </a:p>
        </p:txBody>
      </p:sp>
      <p:grpSp>
        <p:nvGrpSpPr>
          <p:cNvPr id="1608" name="Google Shape;1608;p71"/>
          <p:cNvGrpSpPr/>
          <p:nvPr/>
        </p:nvGrpSpPr>
        <p:grpSpPr>
          <a:xfrm rot="10800000">
            <a:off x="135443" y="4364557"/>
            <a:ext cx="653277" cy="653277"/>
            <a:chOff x="7831041" y="486579"/>
            <a:chExt cx="653277" cy="653277"/>
          </a:xfrm>
        </p:grpSpPr>
        <p:sp>
          <p:nvSpPr>
            <p:cNvPr id="1609" name="Google Shape;1609;p71"/>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ela 1">
            <a:extLst>
              <a:ext uri="{FF2B5EF4-FFF2-40B4-BE49-F238E27FC236}">
                <a16:creationId xmlns:a16="http://schemas.microsoft.com/office/drawing/2014/main" id="{6ACA28D0-F198-4FDE-8B91-8373A47E73AD}"/>
              </a:ext>
            </a:extLst>
          </p:cNvPr>
          <p:cNvGraphicFramePr>
            <a:graphicFrameLocks noGrp="1"/>
          </p:cNvGraphicFramePr>
          <p:nvPr>
            <p:extLst>
              <p:ext uri="{D42A27DB-BD31-4B8C-83A1-F6EECF244321}">
                <p14:modId xmlns:p14="http://schemas.microsoft.com/office/powerpoint/2010/main" val="4037630803"/>
              </p:ext>
            </p:extLst>
          </p:nvPr>
        </p:nvGraphicFramePr>
        <p:xfrm>
          <a:off x="413604" y="1252581"/>
          <a:ext cx="8250530" cy="3259095"/>
        </p:xfrm>
        <a:graphic>
          <a:graphicData uri="http://schemas.openxmlformats.org/drawingml/2006/table">
            <a:tbl>
              <a:tblPr firstRow="1" firstCol="1" bandRow="1">
                <a:tableStyleId>{D27102A9-8310-4765-A935-A1911B00CA55}</a:tableStyleId>
              </a:tblPr>
              <a:tblGrid>
                <a:gridCol w="2862745">
                  <a:extLst>
                    <a:ext uri="{9D8B030D-6E8A-4147-A177-3AD203B41FA5}">
                      <a16:colId xmlns:a16="http://schemas.microsoft.com/office/drawing/2014/main" val="1102229454"/>
                    </a:ext>
                  </a:extLst>
                </a:gridCol>
                <a:gridCol w="1525074">
                  <a:extLst>
                    <a:ext uri="{9D8B030D-6E8A-4147-A177-3AD203B41FA5}">
                      <a16:colId xmlns:a16="http://schemas.microsoft.com/office/drawing/2014/main" val="499803263"/>
                    </a:ext>
                  </a:extLst>
                </a:gridCol>
                <a:gridCol w="545033">
                  <a:extLst>
                    <a:ext uri="{9D8B030D-6E8A-4147-A177-3AD203B41FA5}">
                      <a16:colId xmlns:a16="http://schemas.microsoft.com/office/drawing/2014/main" val="1570294993"/>
                    </a:ext>
                  </a:extLst>
                </a:gridCol>
                <a:gridCol w="536472">
                  <a:extLst>
                    <a:ext uri="{9D8B030D-6E8A-4147-A177-3AD203B41FA5}">
                      <a16:colId xmlns:a16="http://schemas.microsoft.com/office/drawing/2014/main" val="3209486264"/>
                    </a:ext>
                  </a:extLst>
                </a:gridCol>
                <a:gridCol w="536472">
                  <a:extLst>
                    <a:ext uri="{9D8B030D-6E8A-4147-A177-3AD203B41FA5}">
                      <a16:colId xmlns:a16="http://schemas.microsoft.com/office/drawing/2014/main" val="4035246919"/>
                    </a:ext>
                  </a:extLst>
                </a:gridCol>
                <a:gridCol w="914465">
                  <a:extLst>
                    <a:ext uri="{9D8B030D-6E8A-4147-A177-3AD203B41FA5}">
                      <a16:colId xmlns:a16="http://schemas.microsoft.com/office/drawing/2014/main" val="322351385"/>
                    </a:ext>
                  </a:extLst>
                </a:gridCol>
                <a:gridCol w="914465">
                  <a:extLst>
                    <a:ext uri="{9D8B030D-6E8A-4147-A177-3AD203B41FA5}">
                      <a16:colId xmlns:a16="http://schemas.microsoft.com/office/drawing/2014/main" val="3948315883"/>
                    </a:ext>
                  </a:extLst>
                </a:gridCol>
                <a:gridCol w="415804">
                  <a:extLst>
                    <a:ext uri="{9D8B030D-6E8A-4147-A177-3AD203B41FA5}">
                      <a16:colId xmlns:a16="http://schemas.microsoft.com/office/drawing/2014/main" val="3411351323"/>
                    </a:ext>
                  </a:extLst>
                </a:gridCol>
              </a:tblGrid>
              <a:tr h="433344">
                <a:tc gridSpan="2">
                  <a:txBody>
                    <a:bodyPr/>
                    <a:lstStyle/>
                    <a:p>
                      <a:pPr algn="ctr"/>
                      <a:r>
                        <a:rPr lang="pl-PL" sz="900" dirty="0">
                          <a:effectLst/>
                        </a:rPr>
                        <a:t>ZŁOTA ZASADA BANKOWA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lnB w="12700" cap="flat" cmpd="sng" algn="ctr">
                      <a:solidFill>
                        <a:schemeClr val="bg2"/>
                      </a:solidFill>
                      <a:prstDash val="solid"/>
                      <a:round/>
                      <a:headEnd type="none" w="med" len="med"/>
                      <a:tailEnd type="none" w="med" len="med"/>
                    </a:lnB>
                  </a:tcPr>
                </a:tc>
                <a:tc hMerge="1">
                  <a:txBody>
                    <a:bodyPr/>
                    <a:lstStyle/>
                    <a:p>
                      <a:endParaRPr lang="pl-PL"/>
                    </a:p>
                  </a:txBody>
                  <a:tcPr/>
                </a:tc>
                <a:tc>
                  <a:txBody>
                    <a:bodyPr/>
                    <a:lstStyle/>
                    <a:p>
                      <a:pPr algn="r"/>
                      <a:r>
                        <a:rPr lang="pl-PL" sz="900">
                          <a:effectLst/>
                        </a:rPr>
                        <a:t>2019</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a:effectLst/>
                        </a:rPr>
                        <a:t>2018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pPr algn="r"/>
                      <a:r>
                        <a:rPr lang="pl-PL" sz="900" dirty="0">
                          <a:effectLst/>
                        </a:rPr>
                        <a:t>2017</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Dyn. 2019/2018</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r>
                        <a:rPr lang="pl-PL" sz="900">
                          <a:effectLst/>
                        </a:rPr>
                        <a:t>Dyn. 2018/2017</a:t>
                      </a:r>
                      <a:endParaRPr lang="pl-PL"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tc>
                <a:tc>
                  <a:txBody>
                    <a:bodyPr/>
                    <a:lstStyle/>
                    <a:p>
                      <a:endParaRPr lang="pl-PL" sz="900">
                        <a:effectLst/>
                        <a:latin typeface="Calibri" panose="020F0502020204030204" pitchFamily="34" charset="0"/>
                        <a:cs typeface="Arial" panose="020B0604020202020204" pitchFamily="34" charset="0"/>
                      </a:endParaRPr>
                    </a:p>
                  </a:txBody>
                  <a:tcPr marL="58232" marR="58232" marT="0" marB="0"/>
                </a:tc>
                <a:extLst>
                  <a:ext uri="{0D108BD9-81ED-4DB2-BD59-A6C34878D82A}">
                    <a16:rowId xmlns:a16="http://schemas.microsoft.com/office/drawing/2014/main" val="4000986397"/>
                  </a:ext>
                </a:extLst>
              </a:tr>
              <a:tr h="284692">
                <a:tc rowSpan="2">
                  <a:txBody>
                    <a:bodyPr/>
                    <a:lstStyle/>
                    <a:p>
                      <a:pPr algn="ctr"/>
                      <a:r>
                        <a:rPr lang="pl-PL" sz="900" dirty="0">
                          <a:solidFill>
                            <a:schemeClr val="accent5"/>
                          </a:solidFill>
                          <a:effectLst/>
                        </a:rPr>
                        <a:t>Cyfrowy Polsat S.A. (Polska)</a:t>
                      </a:r>
                      <a:endParaRPr lang="pl-PL" sz="1000" dirty="0">
                        <a:solidFill>
                          <a:schemeClr val="accent5"/>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00">
                        <a:alpha val="20000"/>
                      </a:srgbClr>
                    </a:solidFill>
                  </a:tcPr>
                </a:tc>
                <a:tc>
                  <a:txBody>
                    <a:bodyPr/>
                    <a:lstStyle/>
                    <a:p>
                      <a:pPr algn="r"/>
                      <a:r>
                        <a:rPr lang="pl-PL" sz="1100" b="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 STOPIEŃ POKRYCIA</a:t>
                      </a:r>
                      <a:endParaRPr lang="pl-PL" sz="1200" b="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solidFill>
                      <a:schemeClr val="accent5">
                        <a:lumMod val="60000"/>
                        <a:lumOff val="40000"/>
                        <a:alpha val="20000"/>
                      </a:schemeClr>
                    </a:solidFill>
                  </a:tcPr>
                </a:tc>
                <a:tc>
                  <a:txBody>
                    <a:bodyPr/>
                    <a:lstStyle/>
                    <a:p>
                      <a:pPr algn="r"/>
                      <a:r>
                        <a:rPr lang="pl-PL" sz="1100" b="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0,444</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b="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0,467</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b="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0,492</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b="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b="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r>
                        <a:rPr lang="pl-PL" sz="1100" b="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3574409603"/>
                  </a:ext>
                </a:extLst>
              </a:tr>
              <a:tr h="284692">
                <a:tc vMerge="1">
                  <a:txBody>
                    <a:bodyPr/>
                    <a:lstStyle/>
                    <a:p>
                      <a:endParaRPr lang="pl-PL"/>
                    </a:p>
                  </a:txBody>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tcPr>
                </a:tc>
                <a:tc>
                  <a:txBody>
                    <a:bodyPr/>
                    <a:lstStyle/>
                    <a:p>
                      <a:pPr algn="r"/>
                      <a:r>
                        <a:rPr lang="pl-PL" sz="1100" b="0" dirty="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1,177</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0,925</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0,996</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46754451"/>
                  </a:ext>
                </a:extLst>
              </a:tr>
              <a:tr h="284692">
                <a:tc rowSpan="2">
                  <a:txBody>
                    <a:bodyPr/>
                    <a:lstStyle/>
                    <a:p>
                      <a:pPr algn="ctr"/>
                      <a:r>
                        <a:rPr lang="pl-PL" sz="900" dirty="0">
                          <a:effectLst/>
                        </a:rPr>
                        <a:t>Telewizja Polska S.A. (Polska)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alpha val="20000"/>
                      </a:srgbClr>
                    </a:solidFill>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0,408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0,288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0,476</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2085308962"/>
                  </a:ext>
                </a:extLst>
              </a:tr>
              <a:tr h="284692">
                <a:tc vMerge="1">
                  <a:txBody>
                    <a:bodyPr/>
                    <a:lstStyle/>
                    <a:p>
                      <a:endParaRPr lang="pl-PL"/>
                    </a:p>
                  </a:txBody>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tcPr>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0,809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0,947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0,685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47384663"/>
                  </a:ext>
                </a:extLst>
              </a:tr>
              <a:tr h="284692">
                <a:tc rowSpan="2">
                  <a:txBody>
                    <a:bodyPr/>
                    <a:lstStyle/>
                    <a:p>
                      <a:pPr algn="ctr"/>
                      <a:r>
                        <a:rPr lang="pl-PL" sz="900" dirty="0">
                          <a:effectLst/>
                        </a:rPr>
                        <a:t>Orange Polska S.A. (Polska)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alpha val="20000"/>
                      </a:srgbClr>
                    </a:solidFill>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0,464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0,354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0,354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1359601861"/>
                  </a:ext>
                </a:extLst>
              </a:tr>
              <a:tr h="284692">
                <a:tc vMerge="1">
                  <a:txBody>
                    <a:bodyPr/>
                    <a:lstStyle/>
                    <a:p>
                      <a:endParaRPr lang="pl-PL"/>
                    </a:p>
                  </a:txBody>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tcPr>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1,171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1,498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1,846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0854662"/>
                  </a:ext>
                </a:extLst>
              </a:tr>
              <a:tr h="263523">
                <a:tc rowSpan="2">
                  <a:txBody>
                    <a:bodyPr/>
                    <a:lstStyle/>
                    <a:p>
                      <a:pPr algn="ctr"/>
                      <a:r>
                        <a:rPr lang="en-GB" sz="900" dirty="0">
                          <a:effectLst/>
                        </a:rPr>
                        <a:t>Play Communications S.A. (</a:t>
                      </a:r>
                      <a:r>
                        <a:rPr lang="en-GB" sz="900" dirty="0" err="1">
                          <a:effectLst/>
                        </a:rPr>
                        <a:t>Polska</a:t>
                      </a:r>
                      <a:r>
                        <a:rPr lang="en-GB" sz="900" dirty="0">
                          <a:effectLst/>
                        </a:rPr>
                        <a:t>)</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030A0">
                        <a:alpha val="20000"/>
                      </a:srgbClr>
                    </a:solidFill>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solidFill>
                      <a:schemeClr val="accent5">
                        <a:lumMod val="60000"/>
                        <a:lumOff val="40000"/>
                        <a:alpha val="20000"/>
                      </a:schemeClr>
                    </a:solidFill>
                  </a:tcPr>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1,090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1,127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1,260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2667928084"/>
                  </a:ext>
                </a:extLst>
              </a:tr>
              <a:tr h="284692">
                <a:tc vMerge="1">
                  <a:txBody>
                    <a:bodyPr/>
                    <a:lstStyle/>
                    <a:p>
                      <a:endParaRPr lang="pl-PL"/>
                    </a:p>
                  </a:txBody>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tcPr>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0,674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0,813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0,633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99177779"/>
                  </a:ext>
                </a:extLst>
              </a:tr>
              <a:tr h="284692">
                <a:tc rowSpan="2">
                  <a:txBody>
                    <a:bodyPr/>
                    <a:lstStyle/>
                    <a:p>
                      <a:pPr algn="ctr"/>
                      <a:r>
                        <a:rPr lang="pl-PL" sz="900" dirty="0">
                          <a:effectLst/>
                        </a:rPr>
                        <a:t>Branża</a:t>
                      </a:r>
                      <a:endParaRPr lang="pl-PL"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232" marR="58232"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92D050">
                        <a:alpha val="20000"/>
                      </a:srgbClr>
                    </a:solidFill>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0,523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0,495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0,522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6%</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tc>
                  <a:txBody>
                    <a:bodyPr/>
                    <a:lstStyle/>
                    <a:p>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accent5">
                        <a:lumMod val="60000"/>
                        <a:lumOff val="40000"/>
                        <a:alpha val="20000"/>
                      </a:schemeClr>
                    </a:solidFill>
                  </a:tcPr>
                </a:tc>
                <a:extLst>
                  <a:ext uri="{0D108BD9-81ED-4DB2-BD59-A6C34878D82A}">
                    <a16:rowId xmlns:a16="http://schemas.microsoft.com/office/drawing/2014/main" val="2484195507"/>
                  </a:ext>
                </a:extLst>
              </a:tr>
              <a:tr h="284692">
                <a:tc vMerge="1">
                  <a:txBody>
                    <a:bodyPr/>
                    <a:lstStyle/>
                    <a:p>
                      <a:endParaRPr lang="pl-PL"/>
                    </a:p>
                  </a:txBody>
                  <a:tcPr/>
                </a:tc>
                <a:tc>
                  <a:txBody>
                    <a:bodyPr/>
                    <a:lstStyle/>
                    <a:p>
                      <a:pPr algn="r"/>
                      <a:r>
                        <a:rPr lang="pl-PL" sz="1100" i="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III STOPIEŃ POKRYCIA</a:t>
                      </a:r>
                      <a:endParaRPr lang="pl-PL" sz="1200" i="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2"/>
                      </a:solidFill>
                      <a:prstDash val="solid"/>
                      <a:round/>
                      <a:headEnd type="none" w="med" len="med"/>
                      <a:tailEnd type="none" w="med" len="med"/>
                    </a:lnL>
                  </a:tcPr>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1,032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1,079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latin typeface="Calibri" panose="020F0502020204030204" pitchFamily="34" charset="0"/>
                          <a:ea typeface="Times New Roman" panose="02020603050405020304" pitchFamily="18" charset="0"/>
                          <a:cs typeface="Arial" panose="020B0604020202020204" pitchFamily="34" charset="0"/>
                        </a:rPr>
                        <a:t>1,116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&gt;=1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5362402"/>
                  </a:ext>
                </a:extLst>
              </a:tr>
            </a:tbl>
          </a:graphicData>
        </a:graphic>
      </p:graphicFrame>
    </p:spTree>
    <p:extLst>
      <p:ext uri="{BB962C8B-B14F-4D97-AF65-F5344CB8AC3E}">
        <p14:creationId xmlns:p14="http://schemas.microsoft.com/office/powerpoint/2010/main" val="1141861411"/>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MAJĄTKOWO-KAPITAŁOWEJ</a:t>
            </a:r>
            <a:endParaRPr dirty="0"/>
          </a:p>
        </p:txBody>
      </p:sp>
      <p:grpSp>
        <p:nvGrpSpPr>
          <p:cNvPr id="1594" name="Google Shape;1594;p71"/>
          <p:cNvGrpSpPr/>
          <p:nvPr/>
        </p:nvGrpSpPr>
        <p:grpSpPr>
          <a:xfrm rot="-5400000">
            <a:off x="407673" y="3915956"/>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1753261" y="4356834"/>
            <a:ext cx="73415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możemy określić Sytuację spółki jako dość dobrą na tle branży i konkurencji, jednak można by ją z każdym rokiem polepszać</a:t>
            </a:r>
          </a:p>
        </p:txBody>
      </p:sp>
      <p:graphicFrame>
        <p:nvGraphicFramePr>
          <p:cNvPr id="4" name="Tabela 3">
            <a:extLst>
              <a:ext uri="{FF2B5EF4-FFF2-40B4-BE49-F238E27FC236}">
                <a16:creationId xmlns:a16="http://schemas.microsoft.com/office/drawing/2014/main" id="{A03429E4-87F8-4BA6-9D6F-C8A64D862278}"/>
              </a:ext>
            </a:extLst>
          </p:cNvPr>
          <p:cNvGraphicFramePr>
            <a:graphicFrameLocks noGrp="1"/>
          </p:cNvGraphicFramePr>
          <p:nvPr>
            <p:extLst>
              <p:ext uri="{D42A27DB-BD31-4B8C-83A1-F6EECF244321}">
                <p14:modId xmlns:p14="http://schemas.microsoft.com/office/powerpoint/2010/main" val="3499561583"/>
              </p:ext>
            </p:extLst>
          </p:nvPr>
        </p:nvGraphicFramePr>
        <p:xfrm>
          <a:off x="53038" y="867278"/>
          <a:ext cx="6150912" cy="3325560"/>
        </p:xfrm>
        <a:graphic>
          <a:graphicData uri="http://schemas.openxmlformats.org/drawingml/2006/table">
            <a:tbl>
              <a:tblPr firstRow="1" firstCol="1" bandRow="1">
                <a:tableStyleId>{D27102A9-8310-4765-A935-A1911B00CA55}</a:tableStyleId>
              </a:tblPr>
              <a:tblGrid>
                <a:gridCol w="4785662">
                  <a:extLst>
                    <a:ext uri="{9D8B030D-6E8A-4147-A177-3AD203B41FA5}">
                      <a16:colId xmlns:a16="http://schemas.microsoft.com/office/drawing/2014/main" val="2023846959"/>
                    </a:ext>
                  </a:extLst>
                </a:gridCol>
                <a:gridCol w="438150">
                  <a:extLst>
                    <a:ext uri="{9D8B030D-6E8A-4147-A177-3AD203B41FA5}">
                      <a16:colId xmlns:a16="http://schemas.microsoft.com/office/drawing/2014/main" val="166741174"/>
                    </a:ext>
                  </a:extLst>
                </a:gridCol>
                <a:gridCol w="457200">
                  <a:extLst>
                    <a:ext uri="{9D8B030D-6E8A-4147-A177-3AD203B41FA5}">
                      <a16:colId xmlns:a16="http://schemas.microsoft.com/office/drawing/2014/main" val="4169284608"/>
                    </a:ext>
                  </a:extLst>
                </a:gridCol>
                <a:gridCol w="469900">
                  <a:extLst>
                    <a:ext uri="{9D8B030D-6E8A-4147-A177-3AD203B41FA5}">
                      <a16:colId xmlns:a16="http://schemas.microsoft.com/office/drawing/2014/main" val="2948465988"/>
                    </a:ext>
                  </a:extLst>
                </a:gridCol>
              </a:tblGrid>
              <a:tr h="190500">
                <a:tc>
                  <a:txBody>
                    <a:bodyPr/>
                    <a:lstStyle/>
                    <a:p>
                      <a:pPr>
                        <a:lnSpc>
                          <a:spcPct val="107000"/>
                        </a:lnSpc>
                      </a:pPr>
                      <a:endParaRPr lang="pl-PL" sz="1100">
                        <a:effectLst/>
                        <a:latin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pPr>
                      <a:r>
                        <a:rPr lang="pl-PL" sz="1100" b="1">
                          <a:solidFill>
                            <a:srgbClr val="00008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256472966"/>
                  </a:ext>
                </a:extLst>
              </a:tr>
              <a:tr h="190500">
                <a:tc>
                  <a:txBody>
                    <a:bodyPr/>
                    <a:lstStyle/>
                    <a:p>
                      <a:pPr>
                        <a:lnSpc>
                          <a:spcPct val="107000"/>
                        </a:lnSpc>
                      </a:pPr>
                      <a:r>
                        <a:rPr lang="pl-PL" sz="1100" b="1">
                          <a:solidFill>
                            <a:srgbClr val="000000"/>
                          </a:solidFill>
                          <a:effectLst/>
                        </a:rPr>
                        <a:t>WSKAŹNIKI</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a:solidFill>
                            <a:srgbClr val="000000"/>
                          </a:solidFill>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b="1" dirty="0">
                          <a:solidFill>
                            <a:srgbClr val="000000"/>
                          </a:solidFill>
                          <a:effectLst/>
                        </a:rPr>
                        <a:t>2017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314067299"/>
                  </a:ext>
                </a:extLst>
              </a:tr>
              <a:tr h="190500">
                <a:tc>
                  <a:txBody>
                    <a:bodyPr/>
                    <a:lstStyle/>
                    <a:p>
                      <a:pPr>
                        <a:lnSpc>
                          <a:spcPct val="107000"/>
                        </a:lnSpc>
                      </a:pPr>
                      <a:r>
                        <a:rPr lang="pl-PL" sz="1100">
                          <a:solidFill>
                            <a:srgbClr val="000000"/>
                          </a:solidFill>
                          <a:effectLst/>
                        </a:rPr>
                        <a:t>WSKAŹNIK STRUKTURY AKTYWÓW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0,847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289278776"/>
                  </a:ext>
                </a:extLst>
              </a:tr>
              <a:tr h="190500">
                <a:tc>
                  <a:txBody>
                    <a:bodyPr/>
                    <a:lstStyle/>
                    <a:p>
                      <a:pPr>
                        <a:lnSpc>
                          <a:spcPct val="107000"/>
                        </a:lnSpc>
                      </a:pPr>
                      <a:r>
                        <a:rPr lang="pl-PL" sz="1100">
                          <a:solidFill>
                            <a:srgbClr val="000000"/>
                          </a:solidFill>
                          <a:effectLst/>
                        </a:rPr>
                        <a:t>WSKAŹNIK WYKORZYSTANIA AKTYWÓW OGÓŁEM</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0,358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0,348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0,354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252726213"/>
                  </a:ext>
                </a:extLst>
              </a:tr>
              <a:tr h="190500">
                <a:tc>
                  <a:txBody>
                    <a:bodyPr/>
                    <a:lstStyle/>
                    <a:p>
                      <a:pPr>
                        <a:lnSpc>
                          <a:spcPct val="107000"/>
                        </a:lnSpc>
                      </a:pPr>
                      <a:r>
                        <a:rPr lang="pl-PL" sz="1100">
                          <a:solidFill>
                            <a:srgbClr val="000000"/>
                          </a:solidFill>
                          <a:effectLst/>
                        </a:rPr>
                        <a:t>WSKAŹNIK RENTOWNOŚCI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0,574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1297442868"/>
                  </a:ext>
                </a:extLst>
              </a:tr>
              <a:tr h="190500">
                <a:tc>
                  <a:txBody>
                    <a:bodyPr/>
                    <a:lstStyle/>
                    <a:p>
                      <a:pPr>
                        <a:lnSpc>
                          <a:spcPct val="107000"/>
                        </a:lnSpc>
                      </a:pPr>
                      <a:r>
                        <a:rPr lang="pl-PL" sz="1100">
                          <a:solidFill>
                            <a:srgbClr val="000000"/>
                          </a:solidFill>
                          <a:effectLst/>
                        </a:rPr>
                        <a:t>WSKAŹNIK PRODUKTYWNOŚCI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2,228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2,113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3,079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3068095162"/>
                  </a:ext>
                </a:extLst>
              </a:tr>
              <a:tr h="190500">
                <a:tc>
                  <a:txBody>
                    <a:bodyPr/>
                    <a:lstStyle/>
                    <a:p>
                      <a:pPr>
                        <a:lnSpc>
                          <a:spcPct val="107000"/>
                        </a:lnSpc>
                      </a:pPr>
                      <a:r>
                        <a:rPr lang="pl-PL" sz="1100">
                          <a:solidFill>
                            <a:srgbClr val="000000"/>
                          </a:solidFill>
                          <a:effectLst/>
                        </a:rPr>
                        <a:t>WSKAŹNIK STRUKTURY PASYWÓW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0,865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0,775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978792706"/>
                  </a:ext>
                </a:extLst>
              </a:tr>
              <a:tr h="190500">
                <a:tc>
                  <a:txBody>
                    <a:bodyPr/>
                    <a:lstStyle/>
                    <a:p>
                      <a:pPr>
                        <a:lnSpc>
                          <a:spcPct val="107000"/>
                        </a:lnSpc>
                      </a:pPr>
                      <a:r>
                        <a:rPr lang="pl-PL" sz="1100">
                          <a:solidFill>
                            <a:srgbClr val="000000"/>
                          </a:solidFill>
                          <a:effectLst/>
                        </a:rPr>
                        <a:t>WSKAŹNIK WYKORZYSTANIA AKTYWÓW OGÓŁEM</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0,358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0,348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0,354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821653257"/>
                  </a:ext>
                </a:extLst>
              </a:tr>
              <a:tr h="190500">
                <a:tc>
                  <a:txBody>
                    <a:bodyPr/>
                    <a:lstStyle/>
                    <a:p>
                      <a:pPr>
                        <a:lnSpc>
                          <a:spcPct val="107000"/>
                        </a:lnSpc>
                      </a:pPr>
                      <a:r>
                        <a:rPr lang="pl-PL" sz="1100">
                          <a:solidFill>
                            <a:srgbClr val="000000"/>
                          </a:solidFill>
                          <a:effectLst/>
                        </a:rPr>
                        <a:t>WSKAŹNIK RENTOWNOŚCI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0,342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0,574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580522850"/>
                  </a:ext>
                </a:extLst>
              </a:tr>
              <a:tr h="190500">
                <a:tc>
                  <a:txBody>
                    <a:bodyPr/>
                    <a:lstStyle/>
                    <a:p>
                      <a:pPr>
                        <a:lnSpc>
                          <a:spcPct val="107000"/>
                        </a:lnSpc>
                      </a:pPr>
                      <a:r>
                        <a:rPr lang="pl-PL" sz="1100">
                          <a:solidFill>
                            <a:srgbClr val="000000"/>
                          </a:solidFill>
                          <a:effectLst/>
                        </a:rPr>
                        <a:t>WSKAŹNIK PRODUKTYWNOŚCI RZECZOWYCH AKTYWÓW TRWAŁYCH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2,228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2,113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3,079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213697911"/>
                  </a:ext>
                </a:extLst>
              </a:tr>
              <a:tr h="190500">
                <a:tc>
                  <a:txBody>
                    <a:bodyPr/>
                    <a:lstStyle/>
                    <a:p>
                      <a:pPr>
                        <a:lnSpc>
                          <a:spcPct val="107000"/>
                        </a:lnSpc>
                      </a:pPr>
                      <a:r>
                        <a:rPr lang="pl-PL" sz="1100">
                          <a:solidFill>
                            <a:srgbClr val="000000"/>
                          </a:solidFill>
                          <a:effectLst/>
                        </a:rPr>
                        <a:t>WSKAŹNIK STRUKTURY PASYWÓW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0,865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0,898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0,775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92890404"/>
                  </a:ext>
                </a:extLst>
              </a:tr>
              <a:tr h="190500">
                <a:tc>
                  <a:txBody>
                    <a:bodyPr/>
                    <a:lstStyle/>
                    <a:p>
                      <a:pPr>
                        <a:lnSpc>
                          <a:spcPct val="107000"/>
                        </a:lnSpc>
                      </a:pPr>
                      <a:r>
                        <a:rPr lang="pl-PL" sz="1100">
                          <a:solidFill>
                            <a:srgbClr val="000000"/>
                          </a:solidFill>
                          <a:effectLst/>
                        </a:rPr>
                        <a:t>WSKAŹNIK OGÓLNEGO ZADŁUŻENIA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0,556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0,548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0,563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201510030"/>
                  </a:ext>
                </a:extLst>
              </a:tr>
              <a:tr h="190500">
                <a:tc>
                  <a:txBody>
                    <a:bodyPr/>
                    <a:lstStyle/>
                    <a:p>
                      <a:pPr>
                        <a:lnSpc>
                          <a:spcPct val="107000"/>
                        </a:lnSpc>
                      </a:pPr>
                      <a:r>
                        <a:rPr lang="pl-PL" sz="1100">
                          <a:solidFill>
                            <a:srgbClr val="000000"/>
                          </a:solidFill>
                          <a:effectLst/>
                        </a:rPr>
                        <a:t>WSKAŹNIK ZADŁUŻENIA KRÓTKOTERMINOWEGO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0,388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0,346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0,323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74903646"/>
                  </a:ext>
                </a:extLst>
              </a:tr>
              <a:tr h="190500">
                <a:tc>
                  <a:txBody>
                    <a:bodyPr/>
                    <a:lstStyle/>
                    <a:p>
                      <a:pPr>
                        <a:lnSpc>
                          <a:spcPct val="107000"/>
                        </a:lnSpc>
                      </a:pPr>
                      <a:r>
                        <a:rPr lang="pl-PL" sz="1100">
                          <a:solidFill>
                            <a:srgbClr val="000000"/>
                          </a:solidFill>
                          <a:effectLst/>
                        </a:rPr>
                        <a:t>WSKAŹNIK ZADŁUŻENIA DŁUGOTERMINOWEGO</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0,811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rPr>
                        <a:t>0,813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rPr>
                        <a:t>0,968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1258412275"/>
                  </a:ext>
                </a:extLst>
              </a:tr>
              <a:tr h="190500">
                <a:tc>
                  <a:txBody>
                    <a:bodyPr/>
                    <a:lstStyle/>
                    <a:p>
                      <a:pPr>
                        <a:lnSpc>
                          <a:spcPct val="107000"/>
                        </a:lnSpc>
                      </a:pPr>
                      <a:r>
                        <a:rPr lang="pl-PL" sz="1100">
                          <a:solidFill>
                            <a:srgbClr val="000000"/>
                          </a:solidFill>
                          <a:effectLst/>
                        </a:rPr>
                        <a:t>WSKAŹNIK ZADŁUŻENIA KAPITAŁÓW WŁASNYCH</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1,199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rPr>
                        <a:t>1,158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rPr>
                        <a:t>1,291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917167762"/>
                  </a:ext>
                </a:extLst>
              </a:tr>
            </a:tbl>
          </a:graphicData>
        </a:graphic>
      </p:graphicFrame>
      <p:sp>
        <p:nvSpPr>
          <p:cNvPr id="25" name="Google Shape;1590;p71">
            <a:extLst>
              <a:ext uri="{FF2B5EF4-FFF2-40B4-BE49-F238E27FC236}">
                <a16:creationId xmlns:a16="http://schemas.microsoft.com/office/drawing/2014/main" id="{4178E12F-57DD-4180-AEF2-3FBA8E2DCB5F}"/>
              </a:ext>
            </a:extLst>
          </p:cNvPr>
          <p:cNvSpPr txBox="1">
            <a:spLocks/>
          </p:cNvSpPr>
          <p:nvPr/>
        </p:nvSpPr>
        <p:spPr>
          <a:xfrm>
            <a:off x="6203950" y="950661"/>
            <a:ext cx="2940050" cy="3059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Bardzo pozytywne wyniki wskaźników analizy aktywów i nie najgorsze wskaźniki analizowanych pasywów</a:t>
            </a:r>
          </a:p>
          <a:p>
            <a:pPr marL="285750" indent="-285750"/>
            <a:r>
              <a:rPr lang="pl-PL" dirty="0"/>
              <a:t>Wskaźniki zwykle zbliżone do wyników sektora</a:t>
            </a:r>
          </a:p>
          <a:p>
            <a:pPr marL="285750" indent="-285750"/>
            <a:r>
              <a:rPr lang="pl-PL" dirty="0"/>
              <a:t>Analiza pionowa wskazywać możne na wyższe ryzyko finansowe spółki</a:t>
            </a:r>
          </a:p>
          <a:p>
            <a:pPr marL="285750" indent="-285750"/>
            <a:r>
              <a:rPr lang="pl-PL" dirty="0"/>
              <a:t>Zanotowano wysoką efektywność handlowa posiadanego majątku.</a:t>
            </a:r>
          </a:p>
        </p:txBody>
      </p:sp>
    </p:spTree>
    <p:extLst>
      <p:ext uri="{BB962C8B-B14F-4D97-AF65-F5344CB8AC3E}">
        <p14:creationId xmlns:p14="http://schemas.microsoft.com/office/powerpoint/2010/main" val="37930424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3"/>
          <p:cNvSpPr txBox="1">
            <a:spLocks noGrp="1"/>
          </p:cNvSpPr>
          <p:nvPr>
            <p:ph type="title"/>
          </p:nvPr>
        </p:nvSpPr>
        <p:spPr>
          <a:xfrm>
            <a:off x="566432" y="192754"/>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Podstawowe informacje</a:t>
            </a:r>
            <a:endParaRPr dirty="0"/>
          </a:p>
        </p:txBody>
      </p:sp>
      <p:grpSp>
        <p:nvGrpSpPr>
          <p:cNvPr id="763" name="Google Shape;763;p43"/>
          <p:cNvGrpSpPr/>
          <p:nvPr/>
        </p:nvGrpSpPr>
        <p:grpSpPr>
          <a:xfrm rot="-5400000">
            <a:off x="293258" y="4248496"/>
            <a:ext cx="601759" cy="1188274"/>
            <a:chOff x="8264275" y="3318138"/>
            <a:chExt cx="363425" cy="717600"/>
          </a:xfrm>
        </p:grpSpPr>
        <p:sp>
          <p:nvSpPr>
            <p:cNvPr id="764" name="Google Shape;764;p43"/>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3"/>
          <p:cNvGrpSpPr/>
          <p:nvPr/>
        </p:nvGrpSpPr>
        <p:grpSpPr>
          <a:xfrm>
            <a:off x="7642234" y="54855"/>
            <a:ext cx="1452701" cy="930045"/>
            <a:chOff x="-1172100" y="1818413"/>
            <a:chExt cx="717100" cy="459100"/>
          </a:xfrm>
        </p:grpSpPr>
        <p:sp>
          <p:nvSpPr>
            <p:cNvPr id="778" name="Google Shape;778;p43"/>
            <p:cNvSpPr/>
            <p:nvPr/>
          </p:nvSpPr>
          <p:spPr>
            <a:xfrm>
              <a:off x="-1172100" y="1954738"/>
              <a:ext cx="106550" cy="212200"/>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1100550" y="1914088"/>
              <a:ext cx="169125" cy="293500"/>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1168025" y="1914088"/>
              <a:ext cx="169125" cy="293500"/>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30625" y="1914088"/>
              <a:ext cx="26850" cy="27675"/>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8125" y="1914088"/>
              <a:ext cx="94350" cy="9432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1172100" y="2022213"/>
              <a:ext cx="39050" cy="78075"/>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764775" y="1914088"/>
              <a:ext cx="161000" cy="293500"/>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698125" y="2113263"/>
              <a:ext cx="94350" cy="9432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630625" y="2180738"/>
              <a:ext cx="26850" cy="26850"/>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966400" y="1914088"/>
              <a:ext cx="169125" cy="293500"/>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103387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832250" y="1914088"/>
              <a:ext cx="169125" cy="293500"/>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899725" y="1914088"/>
              <a:ext cx="169125" cy="293500"/>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990800" y="1818413"/>
              <a:ext cx="535800" cy="459100"/>
            </a:xfrm>
            <a:custGeom>
              <a:avLst/>
              <a:gdLst/>
              <a:ahLst/>
              <a:cxnLst/>
              <a:rect l="l" t="t" r="r" b="b"/>
              <a:pathLst>
                <a:path w="21432" h="18364" extrusionOk="0">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43"/>
          <p:cNvSpPr/>
          <p:nvPr/>
        </p:nvSpPr>
        <p:spPr>
          <a:xfrm>
            <a:off x="0" y="192754"/>
            <a:ext cx="344101" cy="344101"/>
          </a:xfrm>
          <a:custGeom>
            <a:avLst/>
            <a:gdLst/>
            <a:ahLst/>
            <a:cxnLst/>
            <a:rect l="l" t="t" r="r" b="b"/>
            <a:pathLst>
              <a:path w="1660" h="1660" extrusionOk="0">
                <a:moveTo>
                  <a:pt x="1" y="1"/>
                </a:moveTo>
                <a:lnTo>
                  <a:pt x="1" y="1659"/>
                </a:lnTo>
                <a:lnTo>
                  <a:pt x="1659" y="1659"/>
                </a:lnTo>
                <a:lnTo>
                  <a:pt x="1659"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0" y="1102755"/>
            <a:ext cx="344101" cy="344101"/>
          </a:xfrm>
          <a:custGeom>
            <a:avLst/>
            <a:gdLst/>
            <a:ahLst/>
            <a:cxnLst/>
            <a:rect l="l" t="t" r="r" b="b"/>
            <a:pathLst>
              <a:path w="1660" h="1660" fill="none" extrusionOk="0">
                <a:moveTo>
                  <a:pt x="1" y="1"/>
                </a:moveTo>
                <a:lnTo>
                  <a:pt x="1659" y="1"/>
                </a:lnTo>
                <a:lnTo>
                  <a:pt x="1659" y="1659"/>
                </a:lnTo>
                <a:lnTo>
                  <a:pt x="1" y="1659"/>
                </a:lnTo>
                <a:close/>
              </a:path>
            </a:pathLst>
          </a:custGeom>
          <a:noFill/>
          <a:ln w="38100" cap="flat" cmpd="sng">
            <a:solidFill>
              <a:srgbClr val="DE4C4D"/>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ela 1">
            <a:extLst>
              <a:ext uri="{FF2B5EF4-FFF2-40B4-BE49-F238E27FC236}">
                <a16:creationId xmlns:a16="http://schemas.microsoft.com/office/drawing/2014/main" id="{92B9A20E-B786-46C4-9525-F41C4A29E946}"/>
              </a:ext>
            </a:extLst>
          </p:cNvPr>
          <p:cNvGraphicFramePr>
            <a:graphicFrameLocks noGrp="1"/>
          </p:cNvGraphicFramePr>
          <p:nvPr>
            <p:extLst>
              <p:ext uri="{D42A27DB-BD31-4B8C-83A1-F6EECF244321}">
                <p14:modId xmlns:p14="http://schemas.microsoft.com/office/powerpoint/2010/main" val="2010912012"/>
              </p:ext>
            </p:extLst>
          </p:nvPr>
        </p:nvGraphicFramePr>
        <p:xfrm>
          <a:off x="468496" y="903352"/>
          <a:ext cx="4252591" cy="3619746"/>
        </p:xfrm>
        <a:graphic>
          <a:graphicData uri="http://schemas.openxmlformats.org/drawingml/2006/table">
            <a:tbl>
              <a:tblPr firstRow="1" firstCol="1" bandRow="1">
                <a:tableStyleId>{D27102A9-8310-4765-A935-A1911B00CA55}</a:tableStyleId>
              </a:tblPr>
              <a:tblGrid>
                <a:gridCol w="1257224">
                  <a:extLst>
                    <a:ext uri="{9D8B030D-6E8A-4147-A177-3AD203B41FA5}">
                      <a16:colId xmlns:a16="http://schemas.microsoft.com/office/drawing/2014/main" val="3369424153"/>
                    </a:ext>
                  </a:extLst>
                </a:gridCol>
                <a:gridCol w="2995367">
                  <a:extLst>
                    <a:ext uri="{9D8B030D-6E8A-4147-A177-3AD203B41FA5}">
                      <a16:colId xmlns:a16="http://schemas.microsoft.com/office/drawing/2014/main" val="1009018509"/>
                    </a:ext>
                  </a:extLst>
                </a:gridCol>
              </a:tblGrid>
              <a:tr h="398144">
                <a:tc>
                  <a:txBody>
                    <a:bodyPr/>
                    <a:lstStyle/>
                    <a:p>
                      <a:pPr>
                        <a:lnSpc>
                          <a:spcPct val="107000"/>
                        </a:lnSpc>
                        <a:spcAft>
                          <a:spcPts val="800"/>
                        </a:spcAft>
                      </a:pPr>
                      <a:r>
                        <a:rPr lang="pl-PL" sz="1200" cap="all">
                          <a:effectLst/>
                        </a:rPr>
                        <a:t>Pełna nazwa firmy</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cap="all" dirty="0">
                          <a:effectLst/>
                        </a:rPr>
                        <a:t>Cyfrowy Polsat SA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94551096"/>
                  </a:ext>
                </a:extLst>
              </a:tr>
              <a:tr h="505154">
                <a:tc>
                  <a:txBody>
                    <a:bodyPr/>
                    <a:lstStyle/>
                    <a:p>
                      <a:pPr>
                        <a:lnSpc>
                          <a:spcPct val="107000"/>
                        </a:lnSpc>
                        <a:spcAft>
                          <a:spcPts val="800"/>
                        </a:spcAft>
                      </a:pPr>
                      <a:r>
                        <a:rPr lang="pl-PL" sz="1200" cap="all" dirty="0">
                          <a:effectLst/>
                        </a:rPr>
                        <a:t>Adres</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ul. Łubinowa 4a,</a:t>
                      </a:r>
                    </a:p>
                    <a:p>
                      <a:pPr>
                        <a:lnSpc>
                          <a:spcPct val="107000"/>
                        </a:lnSpc>
                        <a:spcAft>
                          <a:spcPts val="800"/>
                        </a:spcAft>
                      </a:pPr>
                      <a:r>
                        <a:rPr lang="pl-PL" sz="1200" dirty="0">
                          <a:effectLst/>
                        </a:rPr>
                        <a:t>03-878 Warszawa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2410392517"/>
                  </a:ext>
                </a:extLst>
              </a:tr>
              <a:tr h="192016">
                <a:tc>
                  <a:txBody>
                    <a:bodyPr/>
                    <a:lstStyle/>
                    <a:p>
                      <a:pPr>
                        <a:lnSpc>
                          <a:spcPct val="107000"/>
                        </a:lnSpc>
                        <a:spcAft>
                          <a:spcPts val="800"/>
                        </a:spcAft>
                      </a:pPr>
                      <a:r>
                        <a:rPr lang="pl-PL" sz="1200" cap="all">
                          <a:effectLst/>
                        </a:rPr>
                        <a:t>Telefon</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a:effectLst/>
                        </a:rPr>
                        <a:t>+48 22 3566000</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43015288"/>
                  </a:ext>
                </a:extLst>
              </a:tr>
              <a:tr h="192016">
                <a:tc>
                  <a:txBody>
                    <a:bodyPr/>
                    <a:lstStyle/>
                    <a:p>
                      <a:pPr>
                        <a:lnSpc>
                          <a:spcPct val="107000"/>
                        </a:lnSpc>
                        <a:spcAft>
                          <a:spcPts val="800"/>
                        </a:spcAft>
                      </a:pPr>
                      <a:r>
                        <a:rPr lang="pl-PL" sz="1200" cap="all" dirty="0">
                          <a:effectLst/>
                        </a:rPr>
                        <a:t>Fax</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+48 22 3566003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2527908646"/>
                  </a:ext>
                </a:extLst>
              </a:tr>
              <a:tr h="192016">
                <a:tc>
                  <a:txBody>
                    <a:bodyPr/>
                    <a:lstStyle/>
                    <a:p>
                      <a:pPr>
                        <a:lnSpc>
                          <a:spcPct val="107000"/>
                        </a:lnSpc>
                        <a:spcAft>
                          <a:spcPts val="800"/>
                        </a:spcAft>
                      </a:pPr>
                      <a:r>
                        <a:rPr lang="pl-PL" sz="1200" cap="all">
                          <a:effectLst/>
                        </a:rPr>
                        <a:t>Adres www</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a:effectLst/>
                        </a:rPr>
                        <a:t>www.cyfrowypolsat.pl</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601151"/>
                  </a:ext>
                </a:extLst>
              </a:tr>
              <a:tr h="192016">
                <a:tc>
                  <a:txBody>
                    <a:bodyPr/>
                    <a:lstStyle/>
                    <a:p>
                      <a:pPr>
                        <a:lnSpc>
                          <a:spcPct val="107000"/>
                        </a:lnSpc>
                        <a:spcAft>
                          <a:spcPts val="800"/>
                        </a:spcAft>
                      </a:pPr>
                      <a:r>
                        <a:rPr lang="pl-PL" sz="1200" cap="all" dirty="0">
                          <a:effectLst/>
                        </a:rPr>
                        <a:t>E-mail</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hlinkClick r:id="rId3"/>
                        </a:rPr>
                        <a:t>ir@cyfrowypolsat.pl</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896144443"/>
                  </a:ext>
                </a:extLst>
              </a:tr>
              <a:tr h="192016">
                <a:tc>
                  <a:txBody>
                    <a:bodyPr/>
                    <a:lstStyle/>
                    <a:p>
                      <a:pPr>
                        <a:lnSpc>
                          <a:spcPct val="107000"/>
                        </a:lnSpc>
                        <a:spcAft>
                          <a:spcPts val="800"/>
                        </a:spcAft>
                      </a:pPr>
                      <a:r>
                        <a:rPr lang="pl-PL" sz="1200" cap="all">
                          <a:effectLst/>
                        </a:rPr>
                        <a:t>Prezes</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Błaszczyk Mirosław</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32687064"/>
                  </a:ext>
                </a:extLst>
              </a:tr>
              <a:tr h="192016">
                <a:tc>
                  <a:txBody>
                    <a:bodyPr/>
                    <a:lstStyle/>
                    <a:p>
                      <a:pPr>
                        <a:lnSpc>
                          <a:spcPct val="107000"/>
                        </a:lnSpc>
                        <a:spcAft>
                          <a:spcPts val="800"/>
                        </a:spcAft>
                      </a:pPr>
                      <a:r>
                        <a:rPr lang="en-GB" sz="1200" cap="all" dirty="0">
                          <a:effectLst/>
                        </a:rPr>
                        <a:t>NIP</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en-GB" sz="1200" dirty="0">
                          <a:effectLst/>
                        </a:rPr>
                        <a:t>7961810732</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2762684488"/>
                  </a:ext>
                </a:extLst>
              </a:tr>
              <a:tr h="192016">
                <a:tc>
                  <a:txBody>
                    <a:bodyPr/>
                    <a:lstStyle/>
                    <a:p>
                      <a:pPr>
                        <a:lnSpc>
                          <a:spcPct val="107000"/>
                        </a:lnSpc>
                        <a:spcAft>
                          <a:spcPts val="800"/>
                        </a:spcAft>
                      </a:pPr>
                      <a:r>
                        <a:rPr lang="en-GB" sz="1200" cap="all" dirty="0" err="1">
                          <a:effectLst/>
                        </a:rPr>
                        <a:t>Regon</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200" dirty="0">
                          <a:effectLst/>
                        </a:rPr>
                        <a:t>670925160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46763886"/>
                  </a:ext>
                </a:extLst>
              </a:tr>
              <a:tr h="192016">
                <a:tc>
                  <a:txBody>
                    <a:bodyPr/>
                    <a:lstStyle/>
                    <a:p>
                      <a:pPr>
                        <a:lnSpc>
                          <a:spcPct val="107000"/>
                        </a:lnSpc>
                        <a:spcAft>
                          <a:spcPts val="800"/>
                        </a:spcAft>
                      </a:pPr>
                      <a:r>
                        <a:rPr lang="en-GB" sz="1200" cap="all" dirty="0">
                          <a:effectLst/>
                        </a:rPr>
                        <a:t>KRS</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0000010078</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485708418"/>
                  </a:ext>
                </a:extLst>
              </a:tr>
              <a:tr h="192016">
                <a:tc>
                  <a:txBody>
                    <a:bodyPr/>
                    <a:lstStyle/>
                    <a:p>
                      <a:pPr>
                        <a:lnSpc>
                          <a:spcPct val="107000"/>
                        </a:lnSpc>
                        <a:spcAft>
                          <a:spcPts val="800"/>
                        </a:spcAft>
                      </a:pPr>
                      <a:r>
                        <a:rPr lang="pl-PL" sz="1200" cap="all" dirty="0">
                          <a:effectLst/>
                        </a:rPr>
                        <a:t>ISIN</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PLCFRPT00013</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7373245"/>
                  </a:ext>
                </a:extLst>
              </a:tr>
              <a:tr h="192016">
                <a:tc>
                  <a:txBody>
                    <a:bodyPr/>
                    <a:lstStyle/>
                    <a:p>
                      <a:pPr>
                        <a:lnSpc>
                          <a:spcPct val="107000"/>
                        </a:lnSpc>
                        <a:spcAft>
                          <a:spcPts val="800"/>
                        </a:spcAft>
                      </a:pPr>
                      <a:r>
                        <a:rPr lang="pl-PL" sz="1200" cap="all" dirty="0">
                          <a:effectLst/>
                        </a:rPr>
                        <a:t>Numer EKD</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61.30</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1379916004"/>
                  </a:ext>
                </a:extLst>
              </a:tr>
              <a:tr h="398144">
                <a:tc>
                  <a:txBody>
                    <a:bodyPr/>
                    <a:lstStyle/>
                    <a:p>
                      <a:pPr>
                        <a:lnSpc>
                          <a:spcPct val="107000"/>
                        </a:lnSpc>
                        <a:spcAft>
                          <a:spcPts val="800"/>
                        </a:spcAft>
                      </a:pPr>
                      <a:r>
                        <a:rPr lang="pl-PL" sz="1200" cap="all" dirty="0">
                          <a:effectLst/>
                        </a:rPr>
                        <a:t>EKD</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działalność w zakresie telekomunikacji satelitarnej</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64163805"/>
                  </a:ext>
                </a:extLst>
              </a:tr>
              <a:tr h="398144">
                <a:tc>
                  <a:txBody>
                    <a:bodyPr/>
                    <a:lstStyle/>
                    <a:p>
                      <a:pPr>
                        <a:lnSpc>
                          <a:spcPct val="107000"/>
                        </a:lnSpc>
                        <a:spcAft>
                          <a:spcPts val="800"/>
                        </a:spcAft>
                      </a:pPr>
                      <a:r>
                        <a:rPr lang="en-GB" sz="1200" cap="all" dirty="0" err="1">
                          <a:effectLst/>
                        </a:rPr>
                        <a:t>Audytor</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en-GB" sz="1200" dirty="0">
                          <a:effectLst/>
                        </a:rPr>
                        <a:t>PricewaterhouseCoopers </a:t>
                      </a:r>
                      <a:r>
                        <a:rPr lang="en-GB" sz="1200" dirty="0" err="1">
                          <a:effectLst/>
                        </a:rPr>
                        <a:t>Polska</a:t>
                      </a:r>
                      <a:r>
                        <a:rPr lang="en-GB" sz="1200" dirty="0">
                          <a:effectLst/>
                        </a:rPr>
                        <a:t> sp. z </a:t>
                      </a:r>
                      <a:r>
                        <a:rPr lang="en-GB" sz="1200" dirty="0" err="1">
                          <a:effectLst/>
                        </a:rPr>
                        <a:t>o.o</a:t>
                      </a:r>
                      <a:r>
                        <a:rPr lang="en-GB" sz="1200" dirty="0">
                          <a:effectLst/>
                        </a:rPr>
                        <a:t>. </a:t>
                      </a:r>
                      <a:r>
                        <a:rPr lang="en-GB" sz="1200" dirty="0" err="1">
                          <a:effectLst/>
                        </a:rPr>
                        <a:t>Audyt</a:t>
                      </a:r>
                      <a:r>
                        <a:rPr lang="en-GB" sz="1200" dirty="0">
                          <a:effectLst/>
                        </a:rPr>
                        <a:t> </a:t>
                      </a:r>
                      <a:r>
                        <a:rPr lang="en-GB" sz="1200" dirty="0" err="1">
                          <a:effectLst/>
                        </a:rPr>
                        <a:t>sp.k</a:t>
                      </a:r>
                      <a:r>
                        <a:rPr lang="en-GB" sz="1200" dirty="0">
                          <a:effectLst/>
                        </a:rPr>
                        <a:t>.</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959425854"/>
                  </a:ext>
                </a:extLst>
              </a:tr>
            </a:tbl>
          </a:graphicData>
        </a:graphic>
      </p:graphicFrame>
      <p:graphicFrame>
        <p:nvGraphicFramePr>
          <p:cNvPr id="11" name="Tabela 10">
            <a:extLst>
              <a:ext uri="{FF2B5EF4-FFF2-40B4-BE49-F238E27FC236}">
                <a16:creationId xmlns:a16="http://schemas.microsoft.com/office/drawing/2014/main" id="{B5EB1219-3C9B-4D1B-B9B6-1D8EBB319D6E}"/>
              </a:ext>
            </a:extLst>
          </p:cNvPr>
          <p:cNvGraphicFramePr>
            <a:graphicFrameLocks noGrp="1"/>
          </p:cNvGraphicFramePr>
          <p:nvPr>
            <p:extLst>
              <p:ext uri="{D42A27DB-BD31-4B8C-83A1-F6EECF244321}">
                <p14:modId xmlns:p14="http://schemas.microsoft.com/office/powerpoint/2010/main" val="878495646"/>
              </p:ext>
            </p:extLst>
          </p:nvPr>
        </p:nvGraphicFramePr>
        <p:xfrm>
          <a:off x="4783438" y="897588"/>
          <a:ext cx="3687479" cy="3619746"/>
        </p:xfrm>
        <a:graphic>
          <a:graphicData uri="http://schemas.openxmlformats.org/drawingml/2006/table">
            <a:tbl>
              <a:tblPr firstRow="1" firstCol="1" bandRow="1">
                <a:tableStyleId>{3B4B98B0-60AC-42C2-AFA5-B58CD77FA1E5}</a:tableStyleId>
              </a:tblPr>
              <a:tblGrid>
                <a:gridCol w="2028328">
                  <a:extLst>
                    <a:ext uri="{9D8B030D-6E8A-4147-A177-3AD203B41FA5}">
                      <a16:colId xmlns:a16="http://schemas.microsoft.com/office/drawing/2014/main" val="2094805929"/>
                    </a:ext>
                  </a:extLst>
                </a:gridCol>
                <a:gridCol w="1659151">
                  <a:extLst>
                    <a:ext uri="{9D8B030D-6E8A-4147-A177-3AD203B41FA5}">
                      <a16:colId xmlns:a16="http://schemas.microsoft.com/office/drawing/2014/main" val="3946066516"/>
                    </a:ext>
                  </a:extLst>
                </a:gridCol>
              </a:tblGrid>
              <a:tr h="423312">
                <a:tc>
                  <a:txBody>
                    <a:bodyPr/>
                    <a:lstStyle/>
                    <a:p>
                      <a:pPr>
                        <a:lnSpc>
                          <a:spcPct val="107000"/>
                        </a:lnSpc>
                        <a:spcAft>
                          <a:spcPts val="800"/>
                        </a:spcAft>
                      </a:pPr>
                      <a:r>
                        <a:rPr lang="pl-PL" sz="1200" cap="all" dirty="0">
                          <a:effectLst/>
                        </a:rPr>
                        <a:t>Na giełdzie od</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cap="all">
                          <a:effectLst/>
                        </a:rPr>
                        <a:t>06.05.2013</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9783651"/>
                  </a:ext>
                </a:extLst>
              </a:tr>
              <a:tr h="273535">
                <a:tc>
                  <a:txBody>
                    <a:bodyPr/>
                    <a:lstStyle/>
                    <a:p>
                      <a:pPr>
                        <a:lnSpc>
                          <a:spcPct val="107000"/>
                        </a:lnSpc>
                        <a:spcAft>
                          <a:spcPts val="800"/>
                        </a:spcAft>
                      </a:pPr>
                      <a:r>
                        <a:rPr lang="pl-PL" sz="1200" cap="all" dirty="0">
                          <a:effectLst/>
                        </a:rPr>
                        <a:t>Liczba akcji</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639 546 016 szt.</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180845808"/>
                  </a:ext>
                </a:extLst>
              </a:tr>
              <a:tr h="273535">
                <a:tc>
                  <a:txBody>
                    <a:bodyPr/>
                    <a:lstStyle/>
                    <a:p>
                      <a:pPr>
                        <a:lnSpc>
                          <a:spcPct val="107000"/>
                        </a:lnSpc>
                        <a:spcAft>
                          <a:spcPts val="800"/>
                        </a:spcAft>
                      </a:pPr>
                      <a:r>
                        <a:rPr lang="pl-PL" sz="1200" cap="all">
                          <a:effectLst/>
                        </a:rPr>
                        <a:t>Free float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43,05%</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46900322"/>
                  </a:ext>
                </a:extLst>
              </a:tr>
              <a:tr h="273535">
                <a:tc>
                  <a:txBody>
                    <a:bodyPr/>
                    <a:lstStyle/>
                    <a:p>
                      <a:pPr>
                        <a:lnSpc>
                          <a:spcPct val="107000"/>
                        </a:lnSpc>
                        <a:spcAft>
                          <a:spcPts val="800"/>
                        </a:spcAft>
                      </a:pPr>
                      <a:r>
                        <a:rPr lang="pl-PL" sz="1200" cap="all" dirty="0">
                          <a:effectLst/>
                        </a:rPr>
                        <a:t>Kapitalizacja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18 035 197 651,2 zł</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2265241412"/>
                  </a:ext>
                </a:extLst>
              </a:tr>
              <a:tr h="567174">
                <a:tc>
                  <a:txBody>
                    <a:bodyPr/>
                    <a:lstStyle/>
                    <a:p>
                      <a:pPr>
                        <a:lnSpc>
                          <a:spcPct val="107000"/>
                        </a:lnSpc>
                        <a:spcAft>
                          <a:spcPts val="800"/>
                        </a:spcAft>
                      </a:pPr>
                      <a:r>
                        <a:rPr lang="pl-PL" sz="1200" cap="all" dirty="0">
                          <a:effectLst/>
                        </a:rPr>
                        <a:t>Wartość księgowa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14,64 mld zł</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5203471"/>
                  </a:ext>
                </a:extLst>
              </a:tr>
              <a:tr h="464543">
                <a:tc>
                  <a:txBody>
                    <a:bodyPr/>
                    <a:lstStyle/>
                    <a:p>
                      <a:pPr>
                        <a:lnSpc>
                          <a:spcPct val="107000"/>
                        </a:lnSpc>
                        <a:spcAft>
                          <a:spcPts val="800"/>
                        </a:spcAft>
                      </a:pPr>
                      <a:r>
                        <a:rPr lang="pl-PL" sz="1200" cap="all" dirty="0">
                          <a:effectLst/>
                        </a:rPr>
                        <a:t>Zysk operacyjny 12m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200" dirty="0">
                          <a:effectLst/>
                        </a:rPr>
                        <a:t>1,86 mld zł</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574032281"/>
                  </a:ext>
                </a:extLst>
              </a:tr>
              <a:tr h="388469">
                <a:tc>
                  <a:txBody>
                    <a:bodyPr/>
                    <a:lstStyle/>
                    <a:p>
                      <a:pPr>
                        <a:lnSpc>
                          <a:spcPct val="107000"/>
                        </a:lnSpc>
                        <a:spcAft>
                          <a:spcPts val="800"/>
                        </a:spcAft>
                      </a:pPr>
                      <a:r>
                        <a:rPr lang="pl-PL" sz="1200" cap="all" dirty="0">
                          <a:effectLst/>
                        </a:rPr>
                        <a:t>Przychody 12m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11,78 mld zł</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9317065"/>
                  </a:ext>
                </a:extLst>
              </a:tr>
              <a:tr h="388469">
                <a:tc>
                  <a:txBody>
                    <a:bodyPr/>
                    <a:lstStyle/>
                    <a:p>
                      <a:pPr>
                        <a:lnSpc>
                          <a:spcPct val="107000"/>
                        </a:lnSpc>
                        <a:spcAft>
                          <a:spcPts val="800"/>
                        </a:spcAft>
                      </a:pPr>
                      <a:r>
                        <a:rPr lang="pl-PL" sz="1200" cap="all" dirty="0">
                          <a:effectLst/>
                        </a:rPr>
                        <a:t>Zysk netto 12m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tc>
                  <a:txBody>
                    <a:bodyPr/>
                    <a:lstStyle/>
                    <a:p>
                      <a:pPr>
                        <a:lnSpc>
                          <a:spcPct val="107000"/>
                        </a:lnSpc>
                        <a:spcAft>
                          <a:spcPts val="800"/>
                        </a:spcAft>
                      </a:pPr>
                      <a:r>
                        <a:rPr lang="pl-PL" sz="1100" dirty="0">
                          <a:effectLst/>
                        </a:rPr>
                        <a:t>1,13 mld zł</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solidFill>
                      <a:srgbClr val="F68100">
                        <a:alpha val="20000"/>
                      </a:srgbClr>
                    </a:solidFill>
                  </a:tcPr>
                </a:tc>
                <a:extLst>
                  <a:ext uri="{0D108BD9-81ED-4DB2-BD59-A6C34878D82A}">
                    <a16:rowId xmlns:a16="http://schemas.microsoft.com/office/drawing/2014/main" val="3124889944"/>
                  </a:ext>
                </a:extLst>
              </a:tr>
              <a:tr h="567174">
                <a:tc>
                  <a:txBody>
                    <a:bodyPr/>
                    <a:lstStyle/>
                    <a:p>
                      <a:pPr>
                        <a:lnSpc>
                          <a:spcPct val="107000"/>
                        </a:lnSpc>
                        <a:spcAft>
                          <a:spcPts val="800"/>
                        </a:spcAft>
                      </a:pPr>
                      <a:r>
                        <a:rPr lang="pl-PL" sz="1200" cap="all">
                          <a:effectLst/>
                        </a:rPr>
                        <a:t>Główny akcjonariusz </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pl-PL" sz="1200" dirty="0">
                          <a:effectLst/>
                        </a:rPr>
                        <a:t>Zygmunt Solorz-Żak 56.95 %</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18386478"/>
                  </a:ext>
                </a:extLst>
              </a:tr>
            </a:tbl>
          </a:graphicData>
        </a:graphic>
      </p:graphicFrame>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16984" r="16984"/>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414238" y="1885323"/>
            <a:ext cx="2880900"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Analiza Pozycji rynkowej</a:t>
            </a:r>
            <a:endParaRPr sz="3200" dirty="0"/>
          </a:p>
        </p:txBody>
      </p:sp>
      <p:sp>
        <p:nvSpPr>
          <p:cNvPr id="647" name="Google Shape;647;p36"/>
          <p:cNvSpPr txBox="1">
            <a:spLocks noGrp="1"/>
          </p:cNvSpPr>
          <p:nvPr>
            <p:ph type="title" idx="2"/>
          </p:nvPr>
        </p:nvSpPr>
        <p:spPr>
          <a:xfrm>
            <a:off x="673949" y="1228509"/>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5</a:t>
            </a:r>
            <a:endParaRPr dirty="0"/>
          </a:p>
        </p:txBody>
      </p:sp>
      <p:sp>
        <p:nvSpPr>
          <p:cNvPr id="648" name="Google Shape;648;p36"/>
          <p:cNvSpPr/>
          <p:nvPr/>
        </p:nvSpPr>
        <p:spPr>
          <a:xfrm>
            <a:off x="974035" y="2958900"/>
            <a:ext cx="1330190" cy="233109"/>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Analiza sytuacji rynkowej przedsiębiorstwa, jego możliwości konkurowania, czy też zdolności do wykorzystania szans rynkowych.</a:t>
            </a:r>
            <a:endParaRPr lang="en-US" dirty="0"/>
          </a:p>
        </p:txBody>
      </p:sp>
    </p:spTree>
    <p:extLst>
      <p:ext uri="{BB962C8B-B14F-4D97-AF65-F5344CB8AC3E}">
        <p14:creationId xmlns:p14="http://schemas.microsoft.com/office/powerpoint/2010/main" val="339726210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78"/>
          <p:cNvSpPr txBox="1">
            <a:spLocks noGrp="1"/>
          </p:cNvSpPr>
          <p:nvPr>
            <p:ph type="title"/>
          </p:nvPr>
        </p:nvSpPr>
        <p:spPr>
          <a:xfrm>
            <a:off x="1630119" y="387241"/>
            <a:ext cx="5693019"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2800" dirty="0"/>
              <a:t>Kurs akcji spółki na tle konkurencji, WIG i </a:t>
            </a:r>
            <a:r>
              <a:rPr lang="pl-PL" sz="2800" dirty="0" err="1"/>
              <a:t>WIGów</a:t>
            </a:r>
            <a:r>
              <a:rPr lang="pl-PL" sz="2800" dirty="0"/>
              <a:t> sektorowych</a:t>
            </a:r>
          </a:p>
        </p:txBody>
      </p:sp>
      <p:sp>
        <p:nvSpPr>
          <p:cNvPr id="1901" name="Google Shape;1901;p78"/>
          <p:cNvSpPr txBox="1">
            <a:spLocks noGrp="1"/>
          </p:cNvSpPr>
          <p:nvPr>
            <p:ph type="subTitle" idx="1"/>
          </p:nvPr>
        </p:nvSpPr>
        <p:spPr>
          <a:xfrm>
            <a:off x="673810" y="1818727"/>
            <a:ext cx="3029676" cy="15685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Warszawski Indeks Giełdowy to najdłużej notowany indeks giełdowy na polskiej Giełdzie Papierów Wartościowych w Warszawie. Posiada charakter dochodowy, przedstawia łączną wartość względną spółek obecnych na Giełdzie Papierów Wartościowych w stosunku do ich wartości na początku jego notowania.</a:t>
            </a:r>
            <a:endParaRPr lang="en-US" dirty="0"/>
          </a:p>
        </p:txBody>
      </p:sp>
      <p:grpSp>
        <p:nvGrpSpPr>
          <p:cNvPr id="29" name="Google Shape;2000;p83">
            <a:extLst>
              <a:ext uri="{FF2B5EF4-FFF2-40B4-BE49-F238E27FC236}">
                <a16:creationId xmlns:a16="http://schemas.microsoft.com/office/drawing/2014/main" id="{3514C17B-3EB2-46F2-9525-D4274BF06810}"/>
              </a:ext>
            </a:extLst>
          </p:cNvPr>
          <p:cNvGrpSpPr/>
          <p:nvPr/>
        </p:nvGrpSpPr>
        <p:grpSpPr>
          <a:xfrm>
            <a:off x="3703486" y="3320555"/>
            <a:ext cx="2536974" cy="1233159"/>
            <a:chOff x="3638000" y="3732827"/>
            <a:chExt cx="732524" cy="378297"/>
          </a:xfrm>
        </p:grpSpPr>
        <p:sp>
          <p:nvSpPr>
            <p:cNvPr id="30" name="Google Shape;2001;p83">
              <a:extLst>
                <a:ext uri="{FF2B5EF4-FFF2-40B4-BE49-F238E27FC236}">
                  <a16:creationId xmlns:a16="http://schemas.microsoft.com/office/drawing/2014/main" id="{10A49FC8-9F80-4CC7-8505-3142A7516D4F}"/>
                </a:ext>
              </a:extLst>
            </p:cNvPr>
            <p:cNvSpPr/>
            <p:nvPr/>
          </p:nvSpPr>
          <p:spPr>
            <a:xfrm>
              <a:off x="3638000" y="3785222"/>
              <a:ext cx="137332" cy="273505"/>
            </a:xfrm>
            <a:custGeom>
              <a:avLst/>
              <a:gdLst/>
              <a:ahLst/>
              <a:cxnLst/>
              <a:rect l="l" t="t" r="r" b="b"/>
              <a:pathLst>
                <a:path w="4262" h="8488" extrusionOk="0">
                  <a:moveTo>
                    <a:pt x="1" y="0"/>
                  </a:moveTo>
                  <a:lnTo>
                    <a:pt x="1" y="878"/>
                  </a:lnTo>
                  <a:lnTo>
                    <a:pt x="3350" y="4260"/>
                  </a:lnTo>
                  <a:lnTo>
                    <a:pt x="1" y="7610"/>
                  </a:lnTo>
                  <a:lnTo>
                    <a:pt x="1" y="8488"/>
                  </a:lnTo>
                  <a:lnTo>
                    <a:pt x="4261" y="4260"/>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02;p83">
              <a:extLst>
                <a:ext uri="{FF2B5EF4-FFF2-40B4-BE49-F238E27FC236}">
                  <a16:creationId xmlns:a16="http://schemas.microsoft.com/office/drawing/2014/main" id="{8915D690-DDB9-4FB2-A245-090CAC909DCD}"/>
                </a:ext>
              </a:extLst>
            </p:cNvPr>
            <p:cNvSpPr/>
            <p:nvPr/>
          </p:nvSpPr>
          <p:spPr>
            <a:xfrm>
              <a:off x="3730222" y="3732827"/>
              <a:ext cx="217985" cy="378292"/>
            </a:xfrm>
            <a:custGeom>
              <a:avLst/>
              <a:gdLst/>
              <a:ahLst/>
              <a:cxnLst/>
              <a:rect l="l" t="t" r="r" b="b"/>
              <a:pathLst>
                <a:path w="6765" h="11740" extrusionOk="0">
                  <a:moveTo>
                    <a:pt x="1" y="0"/>
                  </a:moveTo>
                  <a:lnTo>
                    <a:pt x="5854" y="5886"/>
                  </a:lnTo>
                  <a:lnTo>
                    <a:pt x="1" y="11740"/>
                  </a:lnTo>
                  <a:lnTo>
                    <a:pt x="879" y="11740"/>
                  </a:lnTo>
                  <a:lnTo>
                    <a:pt x="6765" y="5886"/>
                  </a:lnTo>
                  <a:lnTo>
                    <a:pt x="879"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03;p83">
              <a:extLst>
                <a:ext uri="{FF2B5EF4-FFF2-40B4-BE49-F238E27FC236}">
                  <a16:creationId xmlns:a16="http://schemas.microsoft.com/office/drawing/2014/main" id="{6FDC2FA3-CFBF-4B57-8687-3AFD0697358F}"/>
                </a:ext>
              </a:extLst>
            </p:cNvPr>
            <p:cNvSpPr/>
            <p:nvPr/>
          </p:nvSpPr>
          <p:spPr>
            <a:xfrm>
              <a:off x="3643252" y="3732827"/>
              <a:ext cx="217985" cy="378292"/>
            </a:xfrm>
            <a:custGeom>
              <a:avLst/>
              <a:gdLst/>
              <a:ahLst/>
              <a:cxnLst/>
              <a:rect l="l" t="t" r="r" b="b"/>
              <a:pathLst>
                <a:path w="6765" h="11740" extrusionOk="0">
                  <a:moveTo>
                    <a:pt x="1" y="0"/>
                  </a:moveTo>
                  <a:lnTo>
                    <a:pt x="5854" y="5886"/>
                  </a:lnTo>
                  <a:lnTo>
                    <a:pt x="1"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04;p83">
              <a:extLst>
                <a:ext uri="{FF2B5EF4-FFF2-40B4-BE49-F238E27FC236}">
                  <a16:creationId xmlns:a16="http://schemas.microsoft.com/office/drawing/2014/main" id="{11303D4F-6683-4902-9313-80F18185EB3F}"/>
                </a:ext>
              </a:extLst>
            </p:cNvPr>
            <p:cNvSpPr/>
            <p:nvPr/>
          </p:nvSpPr>
          <p:spPr>
            <a:xfrm>
              <a:off x="4335918" y="3732827"/>
              <a:ext cx="34607" cy="35670"/>
            </a:xfrm>
            <a:custGeom>
              <a:avLst/>
              <a:gdLst/>
              <a:ahLst/>
              <a:cxnLst/>
              <a:rect l="l" t="t" r="r" b="b"/>
              <a:pathLst>
                <a:path w="1074" h="1107" extrusionOk="0">
                  <a:moveTo>
                    <a:pt x="0" y="0"/>
                  </a:moveTo>
                  <a:lnTo>
                    <a:pt x="1073" y="1106"/>
                  </a:lnTo>
                  <a:lnTo>
                    <a:pt x="1073" y="195"/>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05;p83">
              <a:extLst>
                <a:ext uri="{FF2B5EF4-FFF2-40B4-BE49-F238E27FC236}">
                  <a16:creationId xmlns:a16="http://schemas.microsoft.com/office/drawing/2014/main" id="{BD712869-EEBC-4CE8-863E-6B79EFF2E16A}"/>
                </a:ext>
              </a:extLst>
            </p:cNvPr>
            <p:cNvSpPr/>
            <p:nvPr/>
          </p:nvSpPr>
          <p:spPr>
            <a:xfrm>
              <a:off x="4248915" y="3732827"/>
              <a:ext cx="121608" cy="121575"/>
            </a:xfrm>
            <a:custGeom>
              <a:avLst/>
              <a:gdLst/>
              <a:ahLst/>
              <a:cxnLst/>
              <a:rect l="l" t="t" r="r" b="b"/>
              <a:pathLst>
                <a:path w="3774" h="3773" extrusionOk="0">
                  <a:moveTo>
                    <a:pt x="1" y="0"/>
                  </a:moveTo>
                  <a:lnTo>
                    <a:pt x="3773" y="3773"/>
                  </a:lnTo>
                  <a:lnTo>
                    <a:pt x="3773" y="2895"/>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06;p83">
              <a:extLst>
                <a:ext uri="{FF2B5EF4-FFF2-40B4-BE49-F238E27FC236}">
                  <a16:creationId xmlns:a16="http://schemas.microsoft.com/office/drawing/2014/main" id="{B74DFCC1-8944-4B18-97ED-5BEA125A0DF1}"/>
                </a:ext>
              </a:extLst>
            </p:cNvPr>
            <p:cNvSpPr/>
            <p:nvPr/>
          </p:nvSpPr>
          <p:spPr>
            <a:xfrm>
              <a:off x="3638000" y="3872192"/>
              <a:ext cx="50332" cy="100631"/>
            </a:xfrm>
            <a:custGeom>
              <a:avLst/>
              <a:gdLst/>
              <a:ahLst/>
              <a:cxnLst/>
              <a:rect l="l" t="t" r="r" b="b"/>
              <a:pathLst>
                <a:path w="1562" h="3123" extrusionOk="0">
                  <a:moveTo>
                    <a:pt x="1" y="0"/>
                  </a:moveTo>
                  <a:lnTo>
                    <a:pt x="1" y="878"/>
                  </a:lnTo>
                  <a:lnTo>
                    <a:pt x="651" y="1561"/>
                  </a:lnTo>
                  <a:lnTo>
                    <a:pt x="1" y="2212"/>
                  </a:lnTo>
                  <a:lnTo>
                    <a:pt x="1" y="3122"/>
                  </a:lnTo>
                  <a:lnTo>
                    <a:pt x="1562" y="1561"/>
                  </a:lnTo>
                  <a:lnTo>
                    <a:pt x="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07;p83">
              <a:extLst>
                <a:ext uri="{FF2B5EF4-FFF2-40B4-BE49-F238E27FC236}">
                  <a16:creationId xmlns:a16="http://schemas.microsoft.com/office/drawing/2014/main" id="{5880F0C6-F7EE-475F-B71A-BA90E04BAED5}"/>
                </a:ext>
              </a:extLst>
            </p:cNvPr>
            <p:cNvSpPr/>
            <p:nvPr/>
          </p:nvSpPr>
          <p:spPr>
            <a:xfrm>
              <a:off x="4163009" y="3732827"/>
              <a:ext cx="207513" cy="378292"/>
            </a:xfrm>
            <a:custGeom>
              <a:avLst/>
              <a:gdLst/>
              <a:ahLst/>
              <a:cxnLst/>
              <a:rect l="l" t="t" r="r" b="b"/>
              <a:pathLst>
                <a:path w="6440" h="11740" extrusionOk="0">
                  <a:moveTo>
                    <a:pt x="0" y="0"/>
                  </a:moveTo>
                  <a:lnTo>
                    <a:pt x="5854" y="5886"/>
                  </a:lnTo>
                  <a:lnTo>
                    <a:pt x="0" y="11740"/>
                  </a:lnTo>
                  <a:lnTo>
                    <a:pt x="878" y="11740"/>
                  </a:lnTo>
                  <a:lnTo>
                    <a:pt x="6439" y="6179"/>
                  </a:lnTo>
                  <a:lnTo>
                    <a:pt x="6439" y="5561"/>
                  </a:lnTo>
                  <a:lnTo>
                    <a:pt x="878"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08;p83">
              <a:extLst>
                <a:ext uri="{FF2B5EF4-FFF2-40B4-BE49-F238E27FC236}">
                  <a16:creationId xmlns:a16="http://schemas.microsoft.com/office/drawing/2014/main" id="{C8D5E00E-373B-45FB-9A1D-9F50A7CC7C3B}"/>
                </a:ext>
              </a:extLst>
            </p:cNvPr>
            <p:cNvSpPr/>
            <p:nvPr/>
          </p:nvSpPr>
          <p:spPr>
            <a:xfrm>
              <a:off x="4248915" y="3989548"/>
              <a:ext cx="121608" cy="121575"/>
            </a:xfrm>
            <a:custGeom>
              <a:avLst/>
              <a:gdLst/>
              <a:ahLst/>
              <a:cxnLst/>
              <a:rect l="l" t="t" r="r" b="b"/>
              <a:pathLst>
                <a:path w="3774" h="3773" extrusionOk="0">
                  <a:moveTo>
                    <a:pt x="3773" y="1"/>
                  </a:moveTo>
                  <a:lnTo>
                    <a:pt x="1" y="3773"/>
                  </a:lnTo>
                  <a:lnTo>
                    <a:pt x="911" y="3773"/>
                  </a:lnTo>
                  <a:lnTo>
                    <a:pt x="3773" y="911"/>
                  </a:lnTo>
                  <a:lnTo>
                    <a:pt x="37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9;p83">
              <a:extLst>
                <a:ext uri="{FF2B5EF4-FFF2-40B4-BE49-F238E27FC236}">
                  <a16:creationId xmlns:a16="http://schemas.microsoft.com/office/drawing/2014/main" id="{62239A64-2EE4-41C8-8074-E92E91F9A50F}"/>
                </a:ext>
              </a:extLst>
            </p:cNvPr>
            <p:cNvSpPr/>
            <p:nvPr/>
          </p:nvSpPr>
          <p:spPr>
            <a:xfrm>
              <a:off x="4335918" y="4076518"/>
              <a:ext cx="34607" cy="34607"/>
            </a:xfrm>
            <a:custGeom>
              <a:avLst/>
              <a:gdLst/>
              <a:ahLst/>
              <a:cxnLst/>
              <a:rect l="l" t="t" r="r" b="b"/>
              <a:pathLst>
                <a:path w="1074" h="1074" extrusionOk="0">
                  <a:moveTo>
                    <a:pt x="1073" y="1"/>
                  </a:moveTo>
                  <a:lnTo>
                    <a:pt x="0" y="1074"/>
                  </a:lnTo>
                  <a:lnTo>
                    <a:pt x="878" y="1074"/>
                  </a:lnTo>
                  <a:lnTo>
                    <a:pt x="1073" y="879"/>
                  </a:lnTo>
                  <a:lnTo>
                    <a:pt x="1073"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10;p83">
              <a:extLst>
                <a:ext uri="{FF2B5EF4-FFF2-40B4-BE49-F238E27FC236}">
                  <a16:creationId xmlns:a16="http://schemas.microsoft.com/office/drawing/2014/main" id="{098ACFCB-932E-4F92-B997-5FD6E0953088}"/>
                </a:ext>
              </a:extLst>
            </p:cNvPr>
            <p:cNvSpPr/>
            <p:nvPr/>
          </p:nvSpPr>
          <p:spPr>
            <a:xfrm>
              <a:off x="3903131" y="3732827"/>
              <a:ext cx="217985" cy="378292"/>
            </a:xfrm>
            <a:custGeom>
              <a:avLst/>
              <a:gdLst/>
              <a:ahLst/>
              <a:cxnLst/>
              <a:rect l="l" t="t" r="r" b="b"/>
              <a:pathLst>
                <a:path w="6765" h="11740" extrusionOk="0">
                  <a:moveTo>
                    <a:pt x="0" y="0"/>
                  </a:moveTo>
                  <a:lnTo>
                    <a:pt x="5854" y="5886"/>
                  </a:lnTo>
                  <a:lnTo>
                    <a:pt x="0" y="11740"/>
                  </a:lnTo>
                  <a:lnTo>
                    <a:pt x="911" y="11740"/>
                  </a:lnTo>
                  <a:lnTo>
                    <a:pt x="6765"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11;p83">
              <a:extLst>
                <a:ext uri="{FF2B5EF4-FFF2-40B4-BE49-F238E27FC236}">
                  <a16:creationId xmlns:a16="http://schemas.microsoft.com/office/drawing/2014/main" id="{67C89D35-1889-4A2A-84BA-8479F8C38918}"/>
                </a:ext>
              </a:extLst>
            </p:cNvPr>
            <p:cNvSpPr/>
            <p:nvPr/>
          </p:nvSpPr>
          <p:spPr>
            <a:xfrm>
              <a:off x="3816161" y="3732827"/>
              <a:ext cx="217985" cy="378292"/>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2;p83">
              <a:extLst>
                <a:ext uri="{FF2B5EF4-FFF2-40B4-BE49-F238E27FC236}">
                  <a16:creationId xmlns:a16="http://schemas.microsoft.com/office/drawing/2014/main" id="{A3D1D7B3-0CE7-48BB-A16A-50F7F6482F58}"/>
                </a:ext>
              </a:extLst>
            </p:cNvPr>
            <p:cNvSpPr/>
            <p:nvPr/>
          </p:nvSpPr>
          <p:spPr>
            <a:xfrm>
              <a:off x="4076039" y="3732827"/>
              <a:ext cx="217985" cy="378292"/>
            </a:xfrm>
            <a:custGeom>
              <a:avLst/>
              <a:gdLst/>
              <a:ahLst/>
              <a:cxnLst/>
              <a:rect l="l" t="t" r="r" b="b"/>
              <a:pathLst>
                <a:path w="6765" h="11740" extrusionOk="0">
                  <a:moveTo>
                    <a:pt x="0" y="0"/>
                  </a:moveTo>
                  <a:lnTo>
                    <a:pt x="5854"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13;p83">
              <a:extLst>
                <a:ext uri="{FF2B5EF4-FFF2-40B4-BE49-F238E27FC236}">
                  <a16:creationId xmlns:a16="http://schemas.microsoft.com/office/drawing/2014/main" id="{4791BB1D-9142-40AC-90C1-8A97FD39E6CE}"/>
                </a:ext>
              </a:extLst>
            </p:cNvPr>
            <p:cNvSpPr/>
            <p:nvPr/>
          </p:nvSpPr>
          <p:spPr>
            <a:xfrm>
              <a:off x="3989069" y="3732827"/>
              <a:ext cx="217985" cy="378292"/>
            </a:xfrm>
            <a:custGeom>
              <a:avLst/>
              <a:gdLst/>
              <a:ahLst/>
              <a:cxnLst/>
              <a:rect l="l" t="t" r="r" b="b"/>
              <a:pathLst>
                <a:path w="6765" h="11740" extrusionOk="0">
                  <a:moveTo>
                    <a:pt x="0" y="0"/>
                  </a:moveTo>
                  <a:lnTo>
                    <a:pt x="5886" y="5886"/>
                  </a:lnTo>
                  <a:lnTo>
                    <a:pt x="0" y="11740"/>
                  </a:lnTo>
                  <a:lnTo>
                    <a:pt x="911" y="11740"/>
                  </a:lnTo>
                  <a:lnTo>
                    <a:pt x="6764" y="5886"/>
                  </a:lnTo>
                  <a:lnTo>
                    <a:pt x="911"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stonks - YouTube | Funny memes, Stupid memes, Haha funny">
            <a:extLst>
              <a:ext uri="{FF2B5EF4-FFF2-40B4-BE49-F238E27FC236}">
                <a16:creationId xmlns:a16="http://schemas.microsoft.com/office/drawing/2014/main" id="{2ABE3CD6-D12D-4C6F-8F24-3DB5C07FB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12" y="1818727"/>
            <a:ext cx="3766058" cy="211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179188"/>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Obraz 7">
            <a:extLst>
              <a:ext uri="{FF2B5EF4-FFF2-40B4-BE49-F238E27FC236}">
                <a16:creationId xmlns:a16="http://schemas.microsoft.com/office/drawing/2014/main" id="{87BC548D-073B-4B00-962E-C4F1BC551E12}"/>
              </a:ext>
            </a:extLst>
          </p:cNvPr>
          <p:cNvPicPr/>
          <p:nvPr/>
        </p:nvPicPr>
        <p:blipFill>
          <a:blip r:embed="rId3">
            <a:extLst>
              <a:ext uri="{28A0092B-C50C-407E-A947-70E740481C1C}">
                <a14:useLocalDpi xmlns:a14="http://schemas.microsoft.com/office/drawing/2010/main" val="0"/>
              </a:ext>
            </a:extLst>
          </a:blip>
          <a:stretch>
            <a:fillRect/>
          </a:stretch>
        </p:blipFill>
        <p:spPr>
          <a:xfrm>
            <a:off x="1493394" y="444642"/>
            <a:ext cx="7548137" cy="3327836"/>
          </a:xfrm>
          <a:prstGeom prst="rect">
            <a:avLst/>
          </a:prstGeom>
        </p:spPr>
      </p:pic>
      <p:sp>
        <p:nvSpPr>
          <p:cNvPr id="1900" name="Google Shape;1900;p78"/>
          <p:cNvSpPr txBox="1">
            <a:spLocks noGrp="1"/>
          </p:cNvSpPr>
          <p:nvPr>
            <p:ph type="title"/>
          </p:nvPr>
        </p:nvSpPr>
        <p:spPr>
          <a:xfrm>
            <a:off x="0" y="919098"/>
            <a:ext cx="190615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rok </a:t>
            </a:r>
            <a:r>
              <a:rPr lang="pl-PL" dirty="0">
                <a:solidFill>
                  <a:schemeClr val="accent2"/>
                </a:solidFill>
              </a:rPr>
              <a:t>2017</a:t>
            </a:r>
            <a:br>
              <a:rPr lang="pl-PL" dirty="0">
                <a:solidFill>
                  <a:schemeClr val="accent5"/>
                </a:solidFill>
              </a:rPr>
            </a:br>
            <a:r>
              <a:rPr lang="pl-PL" sz="2000" dirty="0">
                <a:solidFill>
                  <a:schemeClr val="accent5"/>
                </a:solidFill>
              </a:rPr>
              <a:t>cyfrowy Polsat</a:t>
            </a:r>
            <a:br>
              <a:rPr lang="pl-PL" sz="2000" dirty="0">
                <a:solidFill>
                  <a:schemeClr val="accent5"/>
                </a:solidFill>
              </a:rPr>
            </a:br>
            <a:r>
              <a:rPr lang="pl-PL" sz="2000" dirty="0" err="1">
                <a:solidFill>
                  <a:srgbClr val="7030A0"/>
                </a:solidFill>
              </a:rPr>
              <a:t>orange</a:t>
            </a:r>
            <a:r>
              <a:rPr lang="pl-PL" sz="2000" dirty="0">
                <a:solidFill>
                  <a:srgbClr val="7030A0"/>
                </a:solidFill>
              </a:rPr>
              <a:t> polska</a:t>
            </a:r>
            <a:br>
              <a:rPr lang="pl-PL" sz="2000" dirty="0">
                <a:solidFill>
                  <a:schemeClr val="accent5"/>
                </a:solidFill>
              </a:rPr>
            </a:br>
            <a:r>
              <a:rPr lang="pl-PL" sz="2000" dirty="0">
                <a:solidFill>
                  <a:schemeClr val="accent4"/>
                </a:solidFill>
              </a:rPr>
              <a:t>wig-telekom</a:t>
            </a:r>
            <a:endParaRPr sz="2000" dirty="0">
              <a:solidFill>
                <a:schemeClr val="accent4"/>
              </a:solidFill>
            </a:endParaRPr>
          </a:p>
        </p:txBody>
      </p:sp>
      <p:sp>
        <p:nvSpPr>
          <p:cNvPr id="11" name="pole tekstowe 10">
            <a:extLst>
              <a:ext uri="{FF2B5EF4-FFF2-40B4-BE49-F238E27FC236}">
                <a16:creationId xmlns:a16="http://schemas.microsoft.com/office/drawing/2014/main" id="{3FA901B6-D814-4A6A-9852-FE4B387C7824}"/>
              </a:ext>
            </a:extLst>
          </p:cNvPr>
          <p:cNvSpPr txBox="1"/>
          <p:nvPr/>
        </p:nvSpPr>
        <p:spPr>
          <a:xfrm>
            <a:off x="287545" y="4698858"/>
            <a:ext cx="5864143" cy="246221"/>
          </a:xfrm>
          <a:prstGeom prst="rect">
            <a:avLst/>
          </a:prstGeom>
          <a:noFill/>
        </p:spPr>
        <p:txBody>
          <a:bodyPr wrap="square">
            <a:spAutoFit/>
          </a:bodyPr>
          <a:lstStyle/>
          <a:p>
            <a:pPr algn="ctr"/>
            <a:r>
              <a:rPr lang="pl-PL" sz="1000" i="1" spc="75" dirty="0">
                <a:solidFill>
                  <a:schemeClr val="bg1">
                    <a:lumMod val="65000"/>
                  </a:schemeClr>
                </a:solidFill>
                <a:effectLst/>
                <a:latin typeface="+mj-lt"/>
                <a:ea typeface="Times New Roman" panose="02020603050405020304" pitchFamily="18" charset="0"/>
              </a:rPr>
              <a:t>Źródło: https://www.money.pl/gielda/spolki-gpw/plcfrpt00013.html</a:t>
            </a:r>
            <a:endParaRPr lang="pl-PL" sz="1000" dirty="0">
              <a:solidFill>
                <a:schemeClr val="bg1">
                  <a:lumMod val="65000"/>
                </a:schemeClr>
              </a:solidFill>
              <a:effectLst/>
              <a:latin typeface="+mj-lt"/>
              <a:ea typeface="Times New Roman" panose="02020603050405020304" pitchFamily="18" charset="0"/>
            </a:endParaRPr>
          </a:p>
        </p:txBody>
      </p:sp>
      <p:sp>
        <p:nvSpPr>
          <p:cNvPr id="9" name="Google Shape;1900;p78">
            <a:extLst>
              <a:ext uri="{FF2B5EF4-FFF2-40B4-BE49-F238E27FC236}">
                <a16:creationId xmlns:a16="http://schemas.microsoft.com/office/drawing/2014/main" id="{25816525-9243-461B-B719-CEBC06980108}"/>
              </a:ext>
            </a:extLst>
          </p:cNvPr>
          <p:cNvSpPr txBox="1">
            <a:spLocks/>
          </p:cNvSpPr>
          <p:nvPr/>
        </p:nvSpPr>
        <p:spPr>
          <a:xfrm>
            <a:off x="133916" y="3678487"/>
            <a:ext cx="6834809"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solidFill>
                  <a:schemeClr val="accent5"/>
                </a:solidFill>
              </a:rPr>
              <a:t>Min cena akcji </a:t>
            </a:r>
            <a:r>
              <a:rPr lang="pl-PL" sz="2000" dirty="0">
                <a:solidFill>
                  <a:schemeClr val="accent6"/>
                </a:solidFill>
              </a:rPr>
              <a:t>–</a:t>
            </a:r>
            <a:r>
              <a:rPr lang="pl-PL" sz="2000" dirty="0">
                <a:solidFill>
                  <a:schemeClr val="accent5"/>
                </a:solidFill>
              </a:rPr>
              <a:t> </a:t>
            </a:r>
            <a:r>
              <a:rPr lang="pl-PL" sz="2000" dirty="0">
                <a:solidFill>
                  <a:schemeClr val="accent6"/>
                </a:solidFill>
              </a:rPr>
              <a:t>22,80 zł</a:t>
            </a:r>
            <a:br>
              <a:rPr lang="pl-PL" sz="2000" dirty="0">
                <a:solidFill>
                  <a:schemeClr val="accent5"/>
                </a:solidFill>
              </a:rPr>
            </a:br>
            <a:r>
              <a:rPr lang="pl-PL" sz="2000" dirty="0">
                <a:solidFill>
                  <a:schemeClr val="accent4"/>
                </a:solidFill>
              </a:rPr>
              <a:t>MAX CENA Akcji </a:t>
            </a:r>
            <a:r>
              <a:rPr lang="pl-PL" sz="2000" dirty="0">
                <a:solidFill>
                  <a:schemeClr val="accent6"/>
                </a:solidFill>
              </a:rPr>
              <a:t>– 27,43 zł</a:t>
            </a:r>
          </a:p>
          <a:p>
            <a:r>
              <a:rPr lang="pl-PL" sz="2000" dirty="0">
                <a:solidFill>
                  <a:srgbClr val="7030A0"/>
                </a:solidFill>
              </a:rPr>
              <a:t>Średnia cena akcji </a:t>
            </a:r>
            <a:r>
              <a:rPr lang="pl-PL" sz="2000" dirty="0">
                <a:solidFill>
                  <a:schemeClr val="accent6"/>
                </a:solidFill>
              </a:rPr>
              <a:t>– 25,08 ZŁ</a:t>
            </a:r>
          </a:p>
        </p:txBody>
      </p:sp>
    </p:spTree>
    <p:extLst>
      <p:ext uri="{BB962C8B-B14F-4D97-AF65-F5344CB8AC3E}">
        <p14:creationId xmlns:p14="http://schemas.microsoft.com/office/powerpoint/2010/main" val="3626573849"/>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Obraz 9">
            <a:extLst>
              <a:ext uri="{FF2B5EF4-FFF2-40B4-BE49-F238E27FC236}">
                <a16:creationId xmlns:a16="http://schemas.microsoft.com/office/drawing/2014/main" id="{BD11EB62-6B6D-4FDE-971D-187C80D8346B}"/>
              </a:ext>
            </a:extLst>
          </p:cNvPr>
          <p:cNvPicPr/>
          <p:nvPr/>
        </p:nvPicPr>
        <p:blipFill>
          <a:blip r:embed="rId3">
            <a:extLst>
              <a:ext uri="{28A0092B-C50C-407E-A947-70E740481C1C}">
                <a14:useLocalDpi xmlns:a14="http://schemas.microsoft.com/office/drawing/2010/main" val="0"/>
              </a:ext>
            </a:extLst>
          </a:blip>
          <a:stretch>
            <a:fillRect/>
          </a:stretch>
        </p:blipFill>
        <p:spPr>
          <a:xfrm>
            <a:off x="1497404" y="86710"/>
            <a:ext cx="7491254" cy="4043699"/>
          </a:xfrm>
          <a:prstGeom prst="rect">
            <a:avLst/>
          </a:prstGeom>
        </p:spPr>
      </p:pic>
      <p:sp>
        <p:nvSpPr>
          <p:cNvPr id="9" name="Google Shape;1900;p78">
            <a:extLst>
              <a:ext uri="{FF2B5EF4-FFF2-40B4-BE49-F238E27FC236}">
                <a16:creationId xmlns:a16="http://schemas.microsoft.com/office/drawing/2014/main" id="{EDA582B8-C07F-46CA-9FB5-4F724086145B}"/>
              </a:ext>
            </a:extLst>
          </p:cNvPr>
          <p:cNvSpPr txBox="1">
            <a:spLocks/>
          </p:cNvSpPr>
          <p:nvPr/>
        </p:nvSpPr>
        <p:spPr>
          <a:xfrm>
            <a:off x="0" y="928959"/>
            <a:ext cx="1906151"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dirty="0"/>
              <a:t>rok </a:t>
            </a:r>
            <a:r>
              <a:rPr lang="pl-PL" dirty="0">
                <a:solidFill>
                  <a:schemeClr val="accent2"/>
                </a:solidFill>
              </a:rPr>
              <a:t>2017</a:t>
            </a:r>
            <a:br>
              <a:rPr lang="pl-PL" dirty="0">
                <a:solidFill>
                  <a:schemeClr val="accent5"/>
                </a:solidFill>
              </a:rPr>
            </a:br>
            <a:r>
              <a:rPr lang="pl-PL" sz="2000" dirty="0">
                <a:solidFill>
                  <a:srgbClr val="FFC000"/>
                </a:solidFill>
              </a:rPr>
              <a:t>cyfrowy Polsat</a:t>
            </a:r>
            <a:br>
              <a:rPr lang="pl-PL" sz="2000" dirty="0">
                <a:solidFill>
                  <a:schemeClr val="accent5"/>
                </a:solidFill>
              </a:rPr>
            </a:br>
            <a:r>
              <a:rPr lang="pl-PL" sz="2000" dirty="0">
                <a:solidFill>
                  <a:srgbClr val="F68100"/>
                </a:solidFill>
              </a:rPr>
              <a:t>wig</a:t>
            </a:r>
          </a:p>
          <a:p>
            <a:r>
              <a:rPr lang="pl-PL" sz="2000" dirty="0">
                <a:solidFill>
                  <a:schemeClr val="accent4"/>
                </a:solidFill>
              </a:rPr>
              <a:t>Wig-media</a:t>
            </a:r>
            <a:br>
              <a:rPr lang="pl-PL" sz="2000" dirty="0">
                <a:solidFill>
                  <a:schemeClr val="accent5"/>
                </a:solidFill>
              </a:rPr>
            </a:br>
            <a:r>
              <a:rPr lang="pl-PL" sz="2000" dirty="0">
                <a:solidFill>
                  <a:schemeClr val="accent4">
                    <a:lumMod val="50000"/>
                  </a:schemeClr>
                </a:solidFill>
              </a:rPr>
              <a:t>wig-telekom</a:t>
            </a:r>
          </a:p>
        </p:txBody>
      </p:sp>
      <p:sp>
        <p:nvSpPr>
          <p:cNvPr id="13" name="pole tekstowe 12">
            <a:extLst>
              <a:ext uri="{FF2B5EF4-FFF2-40B4-BE49-F238E27FC236}">
                <a16:creationId xmlns:a16="http://schemas.microsoft.com/office/drawing/2014/main" id="{742EDDC9-0D79-4043-BB22-BE0FF2F5D4DE}"/>
              </a:ext>
            </a:extLst>
          </p:cNvPr>
          <p:cNvSpPr txBox="1"/>
          <p:nvPr/>
        </p:nvSpPr>
        <p:spPr>
          <a:xfrm>
            <a:off x="140198" y="4695659"/>
            <a:ext cx="8339151" cy="246221"/>
          </a:xfrm>
          <a:prstGeom prst="rect">
            <a:avLst/>
          </a:prstGeom>
          <a:noFill/>
        </p:spPr>
        <p:txBody>
          <a:bodyPr wrap="square">
            <a:spAutoFit/>
          </a:bodyPr>
          <a:lstStyle/>
          <a:p>
            <a:r>
              <a:rPr lang="pl-PL" sz="1000" i="1" spc="75" dirty="0">
                <a:solidFill>
                  <a:schemeClr val="bg1">
                    <a:lumMod val="65000"/>
                  </a:schemeClr>
                </a:solidFill>
                <a:effectLst/>
                <a:latin typeface="+mj-lt"/>
                <a:ea typeface="Times New Roman" panose="02020603050405020304" pitchFamily="18" charset="0"/>
              </a:rPr>
              <a:t>Źródło: https://raportniefinansowy2017.grupapolsat.pl/podsumowanie-roku-2017/akcje-cyfrowego-polsatu/</a:t>
            </a:r>
            <a:endParaRPr lang="pl-PL" sz="1000" dirty="0">
              <a:solidFill>
                <a:schemeClr val="bg1">
                  <a:lumMod val="65000"/>
                </a:schemeClr>
              </a:solidFill>
              <a:effectLst/>
              <a:latin typeface="+mj-lt"/>
              <a:ea typeface="Times New Roman" panose="02020603050405020304" pitchFamily="18" charset="0"/>
            </a:endParaRPr>
          </a:p>
        </p:txBody>
      </p:sp>
    </p:spTree>
    <p:extLst>
      <p:ext uri="{BB962C8B-B14F-4D97-AF65-F5344CB8AC3E}">
        <p14:creationId xmlns:p14="http://schemas.microsoft.com/office/powerpoint/2010/main" val="1024028718"/>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78"/>
          <p:cNvSpPr txBox="1">
            <a:spLocks noGrp="1"/>
          </p:cNvSpPr>
          <p:nvPr>
            <p:ph type="title"/>
          </p:nvPr>
        </p:nvSpPr>
        <p:spPr>
          <a:xfrm>
            <a:off x="0" y="919098"/>
            <a:ext cx="190615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rok </a:t>
            </a:r>
            <a:r>
              <a:rPr lang="pl-PL" dirty="0">
                <a:solidFill>
                  <a:schemeClr val="accent2"/>
                </a:solidFill>
              </a:rPr>
              <a:t>2018</a:t>
            </a:r>
            <a:br>
              <a:rPr lang="pl-PL" dirty="0">
                <a:solidFill>
                  <a:schemeClr val="accent5"/>
                </a:solidFill>
              </a:rPr>
            </a:br>
            <a:r>
              <a:rPr lang="pl-PL" sz="2000" dirty="0">
                <a:solidFill>
                  <a:schemeClr val="accent5"/>
                </a:solidFill>
              </a:rPr>
              <a:t>cyfrowy Polsat</a:t>
            </a:r>
            <a:br>
              <a:rPr lang="pl-PL" sz="2000" dirty="0">
                <a:solidFill>
                  <a:schemeClr val="accent5"/>
                </a:solidFill>
              </a:rPr>
            </a:br>
            <a:r>
              <a:rPr lang="pl-PL" sz="2000" dirty="0" err="1">
                <a:solidFill>
                  <a:srgbClr val="7030A0"/>
                </a:solidFill>
              </a:rPr>
              <a:t>orange</a:t>
            </a:r>
            <a:r>
              <a:rPr lang="pl-PL" sz="2000" dirty="0">
                <a:solidFill>
                  <a:srgbClr val="7030A0"/>
                </a:solidFill>
              </a:rPr>
              <a:t> polska</a:t>
            </a:r>
            <a:br>
              <a:rPr lang="pl-PL" sz="2000" dirty="0">
                <a:solidFill>
                  <a:schemeClr val="accent5"/>
                </a:solidFill>
              </a:rPr>
            </a:br>
            <a:r>
              <a:rPr lang="pl-PL" sz="2000" dirty="0">
                <a:solidFill>
                  <a:schemeClr val="accent4"/>
                </a:solidFill>
              </a:rPr>
              <a:t>wig-telekom</a:t>
            </a:r>
            <a:endParaRPr sz="2000" dirty="0">
              <a:solidFill>
                <a:schemeClr val="accent4"/>
              </a:solidFill>
            </a:endParaRPr>
          </a:p>
        </p:txBody>
      </p:sp>
      <p:pic>
        <p:nvPicPr>
          <p:cNvPr id="9" name="Obraz 8">
            <a:extLst>
              <a:ext uri="{FF2B5EF4-FFF2-40B4-BE49-F238E27FC236}">
                <a16:creationId xmlns:a16="http://schemas.microsoft.com/office/drawing/2014/main" id="{4FAD9667-1984-40CB-8B91-5A93C7EE2295}"/>
              </a:ext>
            </a:extLst>
          </p:cNvPr>
          <p:cNvPicPr/>
          <p:nvPr/>
        </p:nvPicPr>
        <p:blipFill>
          <a:blip r:embed="rId3">
            <a:extLst>
              <a:ext uri="{28A0092B-C50C-407E-A947-70E740481C1C}">
                <a14:useLocalDpi xmlns:a14="http://schemas.microsoft.com/office/drawing/2010/main" val="0"/>
              </a:ext>
            </a:extLst>
          </a:blip>
          <a:stretch>
            <a:fillRect/>
          </a:stretch>
        </p:blipFill>
        <p:spPr>
          <a:xfrm>
            <a:off x="1619040" y="535553"/>
            <a:ext cx="7524960" cy="3320829"/>
          </a:xfrm>
          <a:prstGeom prst="rect">
            <a:avLst/>
          </a:prstGeom>
        </p:spPr>
      </p:pic>
      <p:sp>
        <p:nvSpPr>
          <p:cNvPr id="10" name="pole tekstowe 9">
            <a:extLst>
              <a:ext uri="{FF2B5EF4-FFF2-40B4-BE49-F238E27FC236}">
                <a16:creationId xmlns:a16="http://schemas.microsoft.com/office/drawing/2014/main" id="{14D072C7-1B02-4DE9-8BD9-935608152B74}"/>
              </a:ext>
            </a:extLst>
          </p:cNvPr>
          <p:cNvSpPr txBox="1"/>
          <p:nvPr/>
        </p:nvSpPr>
        <p:spPr>
          <a:xfrm>
            <a:off x="287545" y="4698858"/>
            <a:ext cx="5864143" cy="246221"/>
          </a:xfrm>
          <a:prstGeom prst="rect">
            <a:avLst/>
          </a:prstGeom>
          <a:noFill/>
        </p:spPr>
        <p:txBody>
          <a:bodyPr wrap="square">
            <a:spAutoFit/>
          </a:bodyPr>
          <a:lstStyle/>
          <a:p>
            <a:pPr algn="ctr"/>
            <a:r>
              <a:rPr lang="pl-PL" sz="1000" i="1" spc="75" dirty="0">
                <a:solidFill>
                  <a:schemeClr val="bg1">
                    <a:lumMod val="65000"/>
                  </a:schemeClr>
                </a:solidFill>
                <a:effectLst/>
                <a:latin typeface="+mj-lt"/>
                <a:ea typeface="Times New Roman" panose="02020603050405020304" pitchFamily="18" charset="0"/>
              </a:rPr>
              <a:t>Źródło: https://www.money.pl/gielda/spolki-gpw/plcfrpt00013.html</a:t>
            </a:r>
            <a:endParaRPr lang="pl-PL" sz="1000" dirty="0">
              <a:solidFill>
                <a:schemeClr val="bg1">
                  <a:lumMod val="65000"/>
                </a:schemeClr>
              </a:solidFill>
              <a:effectLst/>
              <a:latin typeface="+mj-lt"/>
              <a:ea typeface="Times New Roman" panose="02020603050405020304" pitchFamily="18" charset="0"/>
            </a:endParaRPr>
          </a:p>
        </p:txBody>
      </p:sp>
      <p:sp>
        <p:nvSpPr>
          <p:cNvPr id="11" name="Google Shape;1900;p78">
            <a:extLst>
              <a:ext uri="{FF2B5EF4-FFF2-40B4-BE49-F238E27FC236}">
                <a16:creationId xmlns:a16="http://schemas.microsoft.com/office/drawing/2014/main" id="{8C910FE6-38D0-45FD-8572-659D0B2DA985}"/>
              </a:ext>
            </a:extLst>
          </p:cNvPr>
          <p:cNvSpPr txBox="1">
            <a:spLocks/>
          </p:cNvSpPr>
          <p:nvPr/>
        </p:nvSpPr>
        <p:spPr>
          <a:xfrm>
            <a:off x="133916" y="3678487"/>
            <a:ext cx="6834809"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solidFill>
                  <a:schemeClr val="accent5"/>
                </a:solidFill>
              </a:rPr>
              <a:t>Min cena akcji </a:t>
            </a:r>
            <a:r>
              <a:rPr lang="pl-PL" sz="2000" dirty="0">
                <a:solidFill>
                  <a:schemeClr val="accent6"/>
                </a:solidFill>
              </a:rPr>
              <a:t>– 21,24 zł</a:t>
            </a:r>
            <a:br>
              <a:rPr lang="pl-PL" sz="2000" dirty="0">
                <a:solidFill>
                  <a:schemeClr val="accent5"/>
                </a:solidFill>
              </a:rPr>
            </a:br>
            <a:r>
              <a:rPr lang="pl-PL" sz="2000" dirty="0">
                <a:solidFill>
                  <a:schemeClr val="accent4"/>
                </a:solidFill>
              </a:rPr>
              <a:t>MAX CENA Akcji </a:t>
            </a:r>
            <a:r>
              <a:rPr lang="pl-PL" sz="2000" dirty="0">
                <a:solidFill>
                  <a:schemeClr val="accent6"/>
                </a:solidFill>
              </a:rPr>
              <a:t>– 26,44 zł</a:t>
            </a:r>
          </a:p>
          <a:p>
            <a:r>
              <a:rPr lang="pl-PL" sz="2000" dirty="0">
                <a:solidFill>
                  <a:srgbClr val="7030A0"/>
                </a:solidFill>
              </a:rPr>
              <a:t>Średnia cena akcji </a:t>
            </a:r>
            <a:r>
              <a:rPr lang="pl-PL" sz="2000" dirty="0">
                <a:solidFill>
                  <a:schemeClr val="accent6"/>
                </a:solidFill>
              </a:rPr>
              <a:t>– 23,48 ZŁ</a:t>
            </a:r>
          </a:p>
        </p:txBody>
      </p:sp>
    </p:spTree>
    <p:extLst>
      <p:ext uri="{BB962C8B-B14F-4D97-AF65-F5344CB8AC3E}">
        <p14:creationId xmlns:p14="http://schemas.microsoft.com/office/powerpoint/2010/main" val="3225136349"/>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900;p78">
            <a:extLst>
              <a:ext uri="{FF2B5EF4-FFF2-40B4-BE49-F238E27FC236}">
                <a16:creationId xmlns:a16="http://schemas.microsoft.com/office/drawing/2014/main" id="{EDA582B8-C07F-46CA-9FB5-4F724086145B}"/>
              </a:ext>
            </a:extLst>
          </p:cNvPr>
          <p:cNvSpPr txBox="1">
            <a:spLocks/>
          </p:cNvSpPr>
          <p:nvPr/>
        </p:nvSpPr>
        <p:spPr>
          <a:xfrm>
            <a:off x="0" y="928959"/>
            <a:ext cx="1906151"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dirty="0"/>
              <a:t>rok </a:t>
            </a:r>
            <a:r>
              <a:rPr lang="pl-PL" dirty="0">
                <a:solidFill>
                  <a:schemeClr val="accent2"/>
                </a:solidFill>
              </a:rPr>
              <a:t>2018</a:t>
            </a:r>
            <a:br>
              <a:rPr lang="pl-PL" dirty="0">
                <a:solidFill>
                  <a:schemeClr val="accent5"/>
                </a:solidFill>
              </a:rPr>
            </a:br>
            <a:r>
              <a:rPr lang="pl-PL" sz="2000" dirty="0">
                <a:solidFill>
                  <a:srgbClr val="FFC000"/>
                </a:solidFill>
              </a:rPr>
              <a:t>cyfrowy Polsat</a:t>
            </a:r>
            <a:br>
              <a:rPr lang="pl-PL" sz="2000" dirty="0">
                <a:solidFill>
                  <a:schemeClr val="accent5"/>
                </a:solidFill>
              </a:rPr>
            </a:br>
            <a:r>
              <a:rPr lang="pl-PL" sz="2000" dirty="0">
                <a:solidFill>
                  <a:srgbClr val="92D050"/>
                </a:solidFill>
              </a:rPr>
              <a:t>wig</a:t>
            </a:r>
          </a:p>
          <a:p>
            <a:r>
              <a:rPr lang="pl-PL" sz="2000" dirty="0">
                <a:solidFill>
                  <a:schemeClr val="accent4"/>
                </a:solidFill>
              </a:rPr>
              <a:t>Wig-media</a:t>
            </a:r>
            <a:br>
              <a:rPr lang="pl-PL" sz="2000" dirty="0">
                <a:solidFill>
                  <a:schemeClr val="accent5"/>
                </a:solidFill>
              </a:rPr>
            </a:br>
            <a:r>
              <a:rPr lang="pl-PL" sz="2000" dirty="0">
                <a:solidFill>
                  <a:srgbClr val="00B0F0"/>
                </a:solidFill>
              </a:rPr>
              <a:t>wig-telekom</a:t>
            </a:r>
          </a:p>
        </p:txBody>
      </p:sp>
      <p:pic>
        <p:nvPicPr>
          <p:cNvPr id="8" name="Obraz 7">
            <a:extLst>
              <a:ext uri="{FF2B5EF4-FFF2-40B4-BE49-F238E27FC236}">
                <a16:creationId xmlns:a16="http://schemas.microsoft.com/office/drawing/2014/main" id="{1711553D-37FC-4023-90C3-4276FE8D0DD3}"/>
              </a:ext>
            </a:extLst>
          </p:cNvPr>
          <p:cNvPicPr/>
          <p:nvPr/>
        </p:nvPicPr>
        <p:blipFill>
          <a:blip r:embed="rId3">
            <a:extLst>
              <a:ext uri="{28A0092B-C50C-407E-A947-70E740481C1C}">
                <a14:useLocalDpi xmlns:a14="http://schemas.microsoft.com/office/drawing/2010/main" val="0"/>
              </a:ext>
            </a:extLst>
          </a:blip>
          <a:stretch>
            <a:fillRect/>
          </a:stretch>
        </p:blipFill>
        <p:spPr>
          <a:xfrm>
            <a:off x="1646110" y="0"/>
            <a:ext cx="7415213" cy="5323552"/>
          </a:xfrm>
          <a:prstGeom prst="rect">
            <a:avLst/>
          </a:prstGeom>
        </p:spPr>
      </p:pic>
      <p:sp>
        <p:nvSpPr>
          <p:cNvPr id="11" name="pole tekstowe 10">
            <a:extLst>
              <a:ext uri="{FF2B5EF4-FFF2-40B4-BE49-F238E27FC236}">
                <a16:creationId xmlns:a16="http://schemas.microsoft.com/office/drawing/2014/main" id="{3E011C17-7B77-4DBB-A74E-907693F8AD0C}"/>
              </a:ext>
            </a:extLst>
          </p:cNvPr>
          <p:cNvSpPr txBox="1"/>
          <p:nvPr/>
        </p:nvSpPr>
        <p:spPr>
          <a:xfrm>
            <a:off x="140198" y="4695659"/>
            <a:ext cx="8339151" cy="246221"/>
          </a:xfrm>
          <a:prstGeom prst="rect">
            <a:avLst/>
          </a:prstGeom>
          <a:noFill/>
        </p:spPr>
        <p:txBody>
          <a:bodyPr wrap="square">
            <a:spAutoFit/>
          </a:bodyPr>
          <a:lstStyle/>
          <a:p>
            <a:r>
              <a:rPr lang="pl-PL" sz="1000" i="1" spc="75" dirty="0">
                <a:solidFill>
                  <a:schemeClr val="bg1">
                    <a:lumMod val="65000"/>
                  </a:schemeClr>
                </a:solidFill>
                <a:effectLst/>
                <a:latin typeface="+mj-lt"/>
                <a:ea typeface="Times New Roman" panose="02020603050405020304" pitchFamily="18" charset="0"/>
              </a:rPr>
              <a:t>Źródło: https://raportniefinansowy2018.grupapolsat.pl/podsumowanie-roku-2018/akcje-cyfrowego-polsatu/</a:t>
            </a:r>
            <a:endParaRPr lang="pl-PL" sz="1000" dirty="0">
              <a:solidFill>
                <a:schemeClr val="bg1">
                  <a:lumMod val="65000"/>
                </a:schemeClr>
              </a:solidFill>
              <a:effectLst/>
              <a:latin typeface="+mj-lt"/>
              <a:ea typeface="Times New Roman" panose="02020603050405020304" pitchFamily="18" charset="0"/>
            </a:endParaRPr>
          </a:p>
        </p:txBody>
      </p:sp>
    </p:spTree>
    <p:extLst>
      <p:ext uri="{BB962C8B-B14F-4D97-AF65-F5344CB8AC3E}">
        <p14:creationId xmlns:p14="http://schemas.microsoft.com/office/powerpoint/2010/main" val="1589814770"/>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a:extLst>
              <a:ext uri="{FF2B5EF4-FFF2-40B4-BE49-F238E27FC236}">
                <a16:creationId xmlns:a16="http://schemas.microsoft.com/office/drawing/2014/main" id="{B3160301-65B5-4598-AB7B-353AD6FDF19B}"/>
              </a:ext>
            </a:extLst>
          </p:cNvPr>
          <p:cNvPicPr/>
          <p:nvPr/>
        </p:nvPicPr>
        <p:blipFill>
          <a:blip r:embed="rId3">
            <a:extLst>
              <a:ext uri="{28A0092B-C50C-407E-A947-70E740481C1C}">
                <a14:useLocalDpi xmlns:a14="http://schemas.microsoft.com/office/drawing/2010/main" val="0"/>
              </a:ext>
            </a:extLst>
          </a:blip>
          <a:stretch>
            <a:fillRect/>
          </a:stretch>
        </p:blipFill>
        <p:spPr>
          <a:xfrm>
            <a:off x="1487497" y="534001"/>
            <a:ext cx="7656503" cy="3397706"/>
          </a:xfrm>
          <a:prstGeom prst="rect">
            <a:avLst/>
          </a:prstGeom>
        </p:spPr>
      </p:pic>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78"/>
          <p:cNvSpPr txBox="1">
            <a:spLocks noGrp="1"/>
          </p:cNvSpPr>
          <p:nvPr>
            <p:ph type="title"/>
          </p:nvPr>
        </p:nvSpPr>
        <p:spPr>
          <a:xfrm>
            <a:off x="0" y="919098"/>
            <a:ext cx="190615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rok </a:t>
            </a:r>
            <a:r>
              <a:rPr lang="pl-PL" dirty="0">
                <a:solidFill>
                  <a:schemeClr val="accent2"/>
                </a:solidFill>
              </a:rPr>
              <a:t>2019</a:t>
            </a:r>
            <a:br>
              <a:rPr lang="pl-PL" dirty="0">
                <a:solidFill>
                  <a:schemeClr val="accent5"/>
                </a:solidFill>
              </a:rPr>
            </a:br>
            <a:r>
              <a:rPr lang="pl-PL" sz="2000" dirty="0">
                <a:solidFill>
                  <a:schemeClr val="accent5"/>
                </a:solidFill>
              </a:rPr>
              <a:t>cyfrowy Polsat</a:t>
            </a:r>
            <a:br>
              <a:rPr lang="pl-PL" sz="2000" dirty="0">
                <a:solidFill>
                  <a:schemeClr val="accent5"/>
                </a:solidFill>
              </a:rPr>
            </a:br>
            <a:r>
              <a:rPr lang="pl-PL" sz="2000" dirty="0" err="1">
                <a:solidFill>
                  <a:srgbClr val="7030A0"/>
                </a:solidFill>
              </a:rPr>
              <a:t>orange</a:t>
            </a:r>
            <a:r>
              <a:rPr lang="pl-PL" sz="2000" dirty="0">
                <a:solidFill>
                  <a:srgbClr val="7030A0"/>
                </a:solidFill>
              </a:rPr>
              <a:t> polska</a:t>
            </a:r>
            <a:br>
              <a:rPr lang="pl-PL" sz="2000" dirty="0">
                <a:solidFill>
                  <a:schemeClr val="accent5"/>
                </a:solidFill>
              </a:rPr>
            </a:br>
            <a:r>
              <a:rPr lang="pl-PL" sz="2000" dirty="0">
                <a:solidFill>
                  <a:schemeClr val="accent4"/>
                </a:solidFill>
              </a:rPr>
              <a:t>wig-telekom</a:t>
            </a:r>
            <a:endParaRPr sz="2000" dirty="0">
              <a:solidFill>
                <a:schemeClr val="accent4"/>
              </a:solidFill>
            </a:endParaRPr>
          </a:p>
        </p:txBody>
      </p:sp>
      <p:sp>
        <p:nvSpPr>
          <p:cNvPr id="10" name="pole tekstowe 9">
            <a:extLst>
              <a:ext uri="{FF2B5EF4-FFF2-40B4-BE49-F238E27FC236}">
                <a16:creationId xmlns:a16="http://schemas.microsoft.com/office/drawing/2014/main" id="{30E54CE0-BEF9-49C2-BC05-1D6A51B37836}"/>
              </a:ext>
            </a:extLst>
          </p:cNvPr>
          <p:cNvSpPr txBox="1"/>
          <p:nvPr/>
        </p:nvSpPr>
        <p:spPr>
          <a:xfrm>
            <a:off x="287545" y="4698858"/>
            <a:ext cx="5864143" cy="246221"/>
          </a:xfrm>
          <a:prstGeom prst="rect">
            <a:avLst/>
          </a:prstGeom>
          <a:noFill/>
        </p:spPr>
        <p:txBody>
          <a:bodyPr wrap="square">
            <a:spAutoFit/>
          </a:bodyPr>
          <a:lstStyle/>
          <a:p>
            <a:pPr algn="ctr"/>
            <a:r>
              <a:rPr lang="pl-PL" sz="1000" i="1" spc="75" dirty="0">
                <a:solidFill>
                  <a:schemeClr val="bg1">
                    <a:lumMod val="65000"/>
                  </a:schemeClr>
                </a:solidFill>
                <a:effectLst/>
                <a:latin typeface="+mj-lt"/>
                <a:ea typeface="Times New Roman" panose="02020603050405020304" pitchFamily="18" charset="0"/>
              </a:rPr>
              <a:t>Źródło: https://www.money.pl/gielda/spolki-gpw/plcfrpt00013.html</a:t>
            </a:r>
            <a:endParaRPr lang="pl-PL" sz="1000" dirty="0">
              <a:solidFill>
                <a:schemeClr val="bg1">
                  <a:lumMod val="65000"/>
                </a:schemeClr>
              </a:solidFill>
              <a:effectLst/>
              <a:latin typeface="+mj-lt"/>
              <a:ea typeface="Times New Roman" panose="02020603050405020304" pitchFamily="18" charset="0"/>
            </a:endParaRPr>
          </a:p>
        </p:txBody>
      </p:sp>
      <p:sp>
        <p:nvSpPr>
          <p:cNvPr id="9" name="Google Shape;1900;p78">
            <a:extLst>
              <a:ext uri="{FF2B5EF4-FFF2-40B4-BE49-F238E27FC236}">
                <a16:creationId xmlns:a16="http://schemas.microsoft.com/office/drawing/2014/main" id="{656CBC48-2ECE-4D06-AC08-6A51C4D4A8A0}"/>
              </a:ext>
            </a:extLst>
          </p:cNvPr>
          <p:cNvSpPr txBox="1">
            <a:spLocks/>
          </p:cNvSpPr>
          <p:nvPr/>
        </p:nvSpPr>
        <p:spPr>
          <a:xfrm>
            <a:off x="133916" y="3678487"/>
            <a:ext cx="6834809"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solidFill>
                  <a:schemeClr val="accent5"/>
                </a:solidFill>
              </a:rPr>
              <a:t>Min cena akcji </a:t>
            </a:r>
            <a:r>
              <a:rPr lang="pl-PL" sz="2000" dirty="0">
                <a:solidFill>
                  <a:schemeClr val="accent6"/>
                </a:solidFill>
              </a:rPr>
              <a:t>– 22,40 zł</a:t>
            </a:r>
            <a:br>
              <a:rPr lang="pl-PL" sz="2000" dirty="0">
                <a:solidFill>
                  <a:schemeClr val="accent5"/>
                </a:solidFill>
              </a:rPr>
            </a:br>
            <a:r>
              <a:rPr lang="pl-PL" sz="2000" dirty="0">
                <a:solidFill>
                  <a:schemeClr val="accent4"/>
                </a:solidFill>
              </a:rPr>
              <a:t>MAX CENA Akcji </a:t>
            </a:r>
            <a:r>
              <a:rPr lang="pl-PL" sz="2000" dirty="0">
                <a:solidFill>
                  <a:schemeClr val="accent6"/>
                </a:solidFill>
              </a:rPr>
              <a:t>– 30,74 zł</a:t>
            </a:r>
          </a:p>
          <a:p>
            <a:r>
              <a:rPr lang="pl-PL" sz="2000" dirty="0">
                <a:solidFill>
                  <a:srgbClr val="7030A0"/>
                </a:solidFill>
              </a:rPr>
              <a:t>Średnia cena akcji </a:t>
            </a:r>
            <a:r>
              <a:rPr lang="pl-PL" sz="2000" dirty="0">
                <a:solidFill>
                  <a:schemeClr val="accent6"/>
                </a:solidFill>
              </a:rPr>
              <a:t>– 26,99 ZŁ</a:t>
            </a:r>
          </a:p>
        </p:txBody>
      </p:sp>
    </p:spTree>
    <p:extLst>
      <p:ext uri="{BB962C8B-B14F-4D97-AF65-F5344CB8AC3E}">
        <p14:creationId xmlns:p14="http://schemas.microsoft.com/office/powerpoint/2010/main" val="1067771605"/>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5" name="Prostokąt 4">
            <a:extLst>
              <a:ext uri="{FF2B5EF4-FFF2-40B4-BE49-F238E27FC236}">
                <a16:creationId xmlns:a16="http://schemas.microsoft.com/office/drawing/2014/main" id="{31DAD006-AF53-4048-AB93-7D1DE4736C4A}"/>
              </a:ext>
            </a:extLst>
          </p:cNvPr>
          <p:cNvSpPr/>
          <p:nvPr/>
        </p:nvSpPr>
        <p:spPr>
          <a:xfrm>
            <a:off x="5873055" y="285413"/>
            <a:ext cx="2606294" cy="364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7" name="Google Shape;1608;p71">
            <a:extLst>
              <a:ext uri="{FF2B5EF4-FFF2-40B4-BE49-F238E27FC236}">
                <a16:creationId xmlns:a16="http://schemas.microsoft.com/office/drawing/2014/main" id="{9CA10485-439E-439D-B494-B8D0CCF2CC21}"/>
              </a:ext>
            </a:extLst>
          </p:cNvPr>
          <p:cNvGrpSpPr/>
          <p:nvPr/>
        </p:nvGrpSpPr>
        <p:grpSpPr>
          <a:xfrm rot="10800000">
            <a:off x="82677" y="4416879"/>
            <a:ext cx="653277" cy="653277"/>
            <a:chOff x="7831041" y="486579"/>
            <a:chExt cx="653277" cy="653277"/>
          </a:xfrm>
        </p:grpSpPr>
        <p:sp>
          <p:nvSpPr>
            <p:cNvPr id="20" name="Google Shape;1609;p71">
              <a:extLst>
                <a:ext uri="{FF2B5EF4-FFF2-40B4-BE49-F238E27FC236}">
                  <a16:creationId xmlns:a16="http://schemas.microsoft.com/office/drawing/2014/main" id="{DB96D8F3-29A0-4AF0-80FE-0ADAA6A1124F}"/>
                </a:ext>
              </a:extLst>
            </p:cNvPr>
            <p:cNvSpPr/>
            <p:nvPr/>
          </p:nvSpPr>
          <p:spPr>
            <a:xfrm rot="10800000">
              <a:off x="8433079" y="486579"/>
              <a:ext cx="51239" cy="653277"/>
            </a:xfrm>
            <a:custGeom>
              <a:avLst/>
              <a:gdLst/>
              <a:ahLst/>
              <a:cxnLst/>
              <a:rect l="l" t="t" r="r" b="b"/>
              <a:pathLst>
                <a:path w="1334" h="17008" extrusionOk="0">
                  <a:moveTo>
                    <a:pt x="0" y="0"/>
                  </a:moveTo>
                  <a:lnTo>
                    <a:pt x="0" y="17008"/>
                  </a:lnTo>
                  <a:lnTo>
                    <a:pt x="1334" y="17008"/>
                  </a:lnTo>
                  <a:lnTo>
                    <a:pt x="1334"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0;p71">
              <a:extLst>
                <a:ext uri="{FF2B5EF4-FFF2-40B4-BE49-F238E27FC236}">
                  <a16:creationId xmlns:a16="http://schemas.microsoft.com/office/drawing/2014/main" id="{B4B1127E-3684-4B78-A467-E92053B868B7}"/>
                </a:ext>
              </a:extLst>
            </p:cNvPr>
            <p:cNvSpPr/>
            <p:nvPr/>
          </p:nvSpPr>
          <p:spPr>
            <a:xfrm rot="10800000">
              <a:off x="7831041" y="486582"/>
              <a:ext cx="653277" cy="52506"/>
            </a:xfrm>
            <a:custGeom>
              <a:avLst/>
              <a:gdLst/>
              <a:ahLst/>
              <a:cxnLst/>
              <a:rect l="l" t="t" r="r" b="b"/>
              <a:pathLst>
                <a:path w="17008" h="1367" extrusionOk="0">
                  <a:moveTo>
                    <a:pt x="0" y="1"/>
                  </a:moveTo>
                  <a:lnTo>
                    <a:pt x="0" y="1367"/>
                  </a:lnTo>
                  <a:lnTo>
                    <a:pt x="17008" y="1367"/>
                  </a:lnTo>
                  <a:lnTo>
                    <a:pt x="17008" y="1"/>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Obraz 7">
            <a:extLst>
              <a:ext uri="{FF2B5EF4-FFF2-40B4-BE49-F238E27FC236}">
                <a16:creationId xmlns:a16="http://schemas.microsoft.com/office/drawing/2014/main" id="{8BBE90A8-C83B-4B3C-95A6-0BCD1F7A2841}"/>
              </a:ext>
            </a:extLst>
          </p:cNvPr>
          <p:cNvPicPr/>
          <p:nvPr/>
        </p:nvPicPr>
        <p:blipFill>
          <a:blip r:embed="rId3">
            <a:extLst>
              <a:ext uri="{28A0092B-C50C-407E-A947-70E740481C1C}">
                <a14:useLocalDpi xmlns:a14="http://schemas.microsoft.com/office/drawing/2010/main" val="0"/>
              </a:ext>
            </a:extLst>
          </a:blip>
          <a:stretch>
            <a:fillRect/>
          </a:stretch>
        </p:blipFill>
        <p:spPr>
          <a:xfrm>
            <a:off x="1541808" y="47838"/>
            <a:ext cx="7705725" cy="5733925"/>
          </a:xfrm>
          <a:prstGeom prst="rect">
            <a:avLst/>
          </a:prstGeom>
        </p:spPr>
      </p:pic>
      <p:sp>
        <p:nvSpPr>
          <p:cNvPr id="9" name="Google Shape;1900;p78">
            <a:extLst>
              <a:ext uri="{FF2B5EF4-FFF2-40B4-BE49-F238E27FC236}">
                <a16:creationId xmlns:a16="http://schemas.microsoft.com/office/drawing/2014/main" id="{EDA582B8-C07F-46CA-9FB5-4F724086145B}"/>
              </a:ext>
            </a:extLst>
          </p:cNvPr>
          <p:cNvSpPr txBox="1">
            <a:spLocks/>
          </p:cNvSpPr>
          <p:nvPr/>
        </p:nvSpPr>
        <p:spPr>
          <a:xfrm>
            <a:off x="0" y="928959"/>
            <a:ext cx="1906151" cy="11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dirty="0"/>
              <a:t>rok </a:t>
            </a:r>
            <a:r>
              <a:rPr lang="pl-PL" dirty="0">
                <a:solidFill>
                  <a:schemeClr val="accent2"/>
                </a:solidFill>
              </a:rPr>
              <a:t>2019</a:t>
            </a:r>
            <a:br>
              <a:rPr lang="pl-PL" dirty="0">
                <a:solidFill>
                  <a:schemeClr val="accent5"/>
                </a:solidFill>
              </a:rPr>
            </a:br>
            <a:r>
              <a:rPr lang="pl-PL" sz="2000" dirty="0">
                <a:solidFill>
                  <a:srgbClr val="FFC000"/>
                </a:solidFill>
              </a:rPr>
              <a:t>cyfrowy Polsat</a:t>
            </a:r>
            <a:br>
              <a:rPr lang="pl-PL" sz="2000" dirty="0">
                <a:solidFill>
                  <a:schemeClr val="accent5"/>
                </a:solidFill>
              </a:rPr>
            </a:br>
            <a:r>
              <a:rPr lang="pl-PL" sz="2000" dirty="0">
                <a:solidFill>
                  <a:srgbClr val="92D050"/>
                </a:solidFill>
              </a:rPr>
              <a:t>wig</a:t>
            </a:r>
          </a:p>
          <a:p>
            <a:r>
              <a:rPr lang="pl-PL" sz="2000" dirty="0">
                <a:solidFill>
                  <a:schemeClr val="accent4"/>
                </a:solidFill>
              </a:rPr>
              <a:t>Wig-media</a:t>
            </a:r>
            <a:br>
              <a:rPr lang="pl-PL" sz="2000" dirty="0">
                <a:solidFill>
                  <a:schemeClr val="accent5"/>
                </a:solidFill>
              </a:rPr>
            </a:br>
            <a:r>
              <a:rPr lang="pl-PL" sz="2000" dirty="0">
                <a:solidFill>
                  <a:srgbClr val="00B0F0"/>
                </a:solidFill>
              </a:rPr>
              <a:t>wig-telekom</a:t>
            </a:r>
          </a:p>
        </p:txBody>
      </p:sp>
      <p:sp>
        <p:nvSpPr>
          <p:cNvPr id="11" name="pole tekstowe 10">
            <a:extLst>
              <a:ext uri="{FF2B5EF4-FFF2-40B4-BE49-F238E27FC236}">
                <a16:creationId xmlns:a16="http://schemas.microsoft.com/office/drawing/2014/main" id="{9D098FCE-3F6D-4BF2-A363-F918F940F54A}"/>
              </a:ext>
            </a:extLst>
          </p:cNvPr>
          <p:cNvSpPr txBox="1"/>
          <p:nvPr/>
        </p:nvSpPr>
        <p:spPr>
          <a:xfrm>
            <a:off x="309163" y="4441236"/>
            <a:ext cx="8339151" cy="246221"/>
          </a:xfrm>
          <a:prstGeom prst="rect">
            <a:avLst/>
          </a:prstGeom>
          <a:noFill/>
        </p:spPr>
        <p:txBody>
          <a:bodyPr wrap="square">
            <a:spAutoFit/>
          </a:bodyPr>
          <a:lstStyle/>
          <a:p>
            <a:r>
              <a:rPr lang="pl-PL" sz="1000" i="1" spc="75" dirty="0">
                <a:solidFill>
                  <a:schemeClr val="bg1">
                    <a:lumMod val="65000"/>
                  </a:schemeClr>
                </a:solidFill>
                <a:effectLst/>
                <a:latin typeface="+mj-lt"/>
                <a:ea typeface="Times New Roman" panose="02020603050405020304" pitchFamily="18" charset="0"/>
              </a:rPr>
              <a:t>Źródło: https://raportniefinansowy2019.grupapolsat.pl/podsumowanie-roku-2019/akcje-cyfrowego-polsatu/</a:t>
            </a:r>
            <a:endParaRPr lang="pl-PL" sz="1000" dirty="0">
              <a:solidFill>
                <a:schemeClr val="bg1">
                  <a:lumMod val="65000"/>
                </a:schemeClr>
              </a:solidFill>
              <a:effectLst/>
              <a:latin typeface="+mj-lt"/>
              <a:ea typeface="Times New Roman" panose="02020603050405020304" pitchFamily="18" charset="0"/>
            </a:endParaRPr>
          </a:p>
        </p:txBody>
      </p:sp>
    </p:spTree>
    <p:extLst>
      <p:ext uri="{BB962C8B-B14F-4D97-AF65-F5344CB8AC3E}">
        <p14:creationId xmlns:p14="http://schemas.microsoft.com/office/powerpoint/2010/main" val="2468759504"/>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Podstawowe indeksy spółki</a:t>
            </a:r>
            <a:endParaRPr lang="pl-PL" sz="3200" dirty="0">
              <a:solidFill>
                <a:schemeClr val="accent5"/>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2371621" y="1232922"/>
            <a:ext cx="5983355" cy="2677656"/>
          </a:xfrm>
          <a:prstGeom prst="rect">
            <a:avLst/>
          </a:prstGeom>
          <a:noFill/>
        </p:spPr>
        <p:txBody>
          <a:bodyPr wrap="square">
            <a:spAutoFit/>
          </a:bodyPr>
          <a:lstStyle/>
          <a:p>
            <a:pPr marL="457200" indent="-457200">
              <a:buAutoNum type="arabicPeriod"/>
            </a:pPr>
            <a:r>
              <a:rPr lang="pl-PL" sz="2400" dirty="0">
                <a:solidFill>
                  <a:srgbClr val="F68100"/>
                </a:solidFill>
                <a:latin typeface="Staatliches" panose="020B0604020202020204" charset="0"/>
              </a:rPr>
              <a:t>ZYSKOWNOŚĆ AKCJI ZWYKŁYCH</a:t>
            </a:r>
          </a:p>
          <a:p>
            <a:pPr marL="457200" indent="-457200">
              <a:buAutoNum type="arabicPeriod"/>
            </a:pPr>
            <a:r>
              <a:rPr lang="pl-PL" sz="2400" dirty="0">
                <a:solidFill>
                  <a:schemeClr val="accent4">
                    <a:lumMod val="75000"/>
                  </a:schemeClr>
                </a:solidFill>
                <a:latin typeface="Staatliches" panose="020B0604020202020204" charset="0"/>
              </a:rPr>
              <a:t>DYWIDENDA NA 1 AKCJĘ</a:t>
            </a:r>
          </a:p>
          <a:p>
            <a:pPr marL="457200" indent="-457200">
              <a:buAutoNum type="arabicPeriod"/>
            </a:pPr>
            <a:r>
              <a:rPr lang="pl-PL" sz="2400" dirty="0">
                <a:solidFill>
                  <a:schemeClr val="accent1"/>
                </a:solidFill>
                <a:latin typeface="Staatliches" panose="020B0604020202020204" charset="0"/>
              </a:rPr>
              <a:t>ZYSK NA 1 AKCJĘ</a:t>
            </a:r>
          </a:p>
          <a:p>
            <a:pPr marL="457200" indent="-457200">
              <a:buAutoNum type="arabicPeriod"/>
            </a:pPr>
            <a:r>
              <a:rPr lang="pl-PL" sz="2400" dirty="0">
                <a:solidFill>
                  <a:schemeClr val="accent5">
                    <a:lumMod val="40000"/>
                    <a:lumOff val="60000"/>
                  </a:schemeClr>
                </a:solidFill>
                <a:latin typeface="Staatliches" panose="020B0604020202020204" charset="0"/>
              </a:rPr>
              <a:t>STOPA WYPŁATY DYWIDENDY</a:t>
            </a:r>
          </a:p>
          <a:p>
            <a:pPr marL="457200" indent="-457200">
              <a:buAutoNum type="arabicPeriod"/>
            </a:pPr>
            <a:r>
              <a:rPr lang="pl-PL" sz="2400" dirty="0">
                <a:solidFill>
                  <a:schemeClr val="accent5">
                    <a:lumMod val="60000"/>
                    <a:lumOff val="40000"/>
                  </a:schemeClr>
                </a:solidFill>
                <a:latin typeface="Staatliches" panose="020B0604020202020204" charset="0"/>
              </a:rPr>
              <a:t>RYNKOWA STOPA DYWIDENDY</a:t>
            </a:r>
          </a:p>
          <a:p>
            <a:pPr marL="457200" indent="-457200">
              <a:buAutoNum type="arabicPeriod"/>
            </a:pPr>
            <a:r>
              <a:rPr lang="pl-PL" sz="2400" dirty="0">
                <a:solidFill>
                  <a:schemeClr val="accent5">
                    <a:lumMod val="75000"/>
                  </a:schemeClr>
                </a:solidFill>
                <a:latin typeface="Staatliches" panose="020B0604020202020204" charset="0"/>
              </a:rPr>
              <a:t>WARTOŚĆ GIEŁDOWA SPÓŁKI </a:t>
            </a:r>
          </a:p>
          <a:p>
            <a:pPr marL="457200" indent="-457200">
              <a:buAutoNum type="arabicPeriod"/>
            </a:pPr>
            <a:r>
              <a:rPr lang="pl-PL" sz="2400" dirty="0">
                <a:solidFill>
                  <a:schemeClr val="accent5">
                    <a:lumMod val="50000"/>
                  </a:schemeClr>
                </a:solidFill>
                <a:latin typeface="Staatliches" panose="020B0604020202020204" charset="0"/>
                <a:ea typeface="Source Sans Pro" panose="020B0503030403020204" pitchFamily="34" charset="0"/>
              </a:rPr>
              <a:t>CENA/ZYSK</a:t>
            </a:r>
          </a:p>
        </p:txBody>
      </p:sp>
    </p:spTree>
    <p:extLst>
      <p:ext uri="{BB962C8B-B14F-4D97-AF65-F5344CB8AC3E}">
        <p14:creationId xmlns:p14="http://schemas.microsoft.com/office/powerpoint/2010/main" val="41659250"/>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rgbClr val="F68100"/>
                </a:solidFill>
                <a:latin typeface="Staatliches" panose="020B0604020202020204" charset="0"/>
              </a:rPr>
              <a:t>ZYSKOWNOŚĆ AKCJI ZWYKŁYCH</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542521"/>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ZYSKOWNOŚĆ AKCJI ZWYKŁYCH = (zysk netto-dywidenda dla akcji uprzywilejowanych)/liczba akcji zwykłych</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1239752482"/>
              </p:ext>
            </p:extLst>
          </p:nvPr>
        </p:nvGraphicFramePr>
        <p:xfrm>
          <a:off x="188761" y="1319866"/>
          <a:ext cx="4572000" cy="1453516"/>
        </p:xfrm>
        <a:graphic>
          <a:graphicData uri="http://schemas.openxmlformats.org/drawingml/2006/table">
            <a:tbl>
              <a:tblPr firstRow="1" firstCol="1" bandRow="1">
                <a:tableStyleId>{D27102A9-8310-4765-A935-A1911B00CA55}</a:tableStyleId>
              </a:tblPr>
              <a:tblGrid>
                <a:gridCol w="2017726">
                  <a:extLst>
                    <a:ext uri="{9D8B030D-6E8A-4147-A177-3AD203B41FA5}">
                      <a16:colId xmlns:a16="http://schemas.microsoft.com/office/drawing/2014/main" val="3872791366"/>
                    </a:ext>
                  </a:extLst>
                </a:gridCol>
                <a:gridCol w="815009">
                  <a:extLst>
                    <a:ext uri="{9D8B030D-6E8A-4147-A177-3AD203B41FA5}">
                      <a16:colId xmlns:a16="http://schemas.microsoft.com/office/drawing/2014/main" val="3348318223"/>
                    </a:ext>
                  </a:extLst>
                </a:gridCol>
                <a:gridCol w="834887">
                  <a:extLst>
                    <a:ext uri="{9D8B030D-6E8A-4147-A177-3AD203B41FA5}">
                      <a16:colId xmlns:a16="http://schemas.microsoft.com/office/drawing/2014/main" val="1071078957"/>
                    </a:ext>
                  </a:extLst>
                </a:gridCol>
                <a:gridCol w="904378">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925987696"/>
                  </a:ext>
                </a:extLst>
              </a:tr>
              <a:tr h="87755">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ZYSKOWNOŚĆ AKCJI ZWYKŁYCH</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0,0027    </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          0,0014    </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          0,0021    </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zysk netto</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1114600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816100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945200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4265117348"/>
                  </a:ext>
                </a:extLst>
              </a:tr>
              <a:tr h="190500">
                <a:tc>
                  <a:txBody>
                    <a:bodyPr/>
                    <a:lstStyle/>
                    <a:p>
                      <a:pP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dywidenda dla akcji uprzywilejowanych</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358835</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166858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0</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r h="190500">
                <a:tc>
                  <a:txBody>
                    <a:bodyPr/>
                    <a:lstStyle/>
                    <a:p>
                      <a:pP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liczba akcji zwykłych</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280711014</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460128515</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tc>
                  <a:txBody>
                    <a:bodyPr/>
                    <a:lstStyle/>
                    <a:p>
                      <a:pP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460128515</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solidFill>
                      <a:srgbClr val="FFC000">
                        <a:alpha val="20000"/>
                      </a:srgbClr>
                    </a:solidFill>
                  </a:tcPr>
                </a:tc>
                <a:extLst>
                  <a:ext uri="{0D108BD9-81ED-4DB2-BD59-A6C34878D82A}">
                    <a16:rowId xmlns:a16="http://schemas.microsoft.com/office/drawing/2014/main" val="3031001979"/>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648714107"/>
              </p:ext>
            </p:extLst>
          </p:nvPr>
        </p:nvGraphicFramePr>
        <p:xfrm>
          <a:off x="178905" y="3359144"/>
          <a:ext cx="4572000" cy="950424"/>
        </p:xfrm>
        <a:graphic>
          <a:graphicData uri="http://schemas.openxmlformats.org/drawingml/2006/table">
            <a:tbl>
              <a:tblPr firstRow="1" firstCol="1" bandRow="1">
                <a:tableStyleId>{3B4B98B0-60AC-42C2-AFA5-B58CD77FA1E5}</a:tableStyleId>
              </a:tblPr>
              <a:tblGrid>
                <a:gridCol w="2449662">
                  <a:extLst>
                    <a:ext uri="{9D8B030D-6E8A-4147-A177-3AD203B41FA5}">
                      <a16:colId xmlns:a16="http://schemas.microsoft.com/office/drawing/2014/main" val="131999364"/>
                    </a:ext>
                  </a:extLst>
                </a:gridCol>
                <a:gridCol w="686328">
                  <a:extLst>
                    <a:ext uri="{9D8B030D-6E8A-4147-A177-3AD203B41FA5}">
                      <a16:colId xmlns:a16="http://schemas.microsoft.com/office/drawing/2014/main" val="824429924"/>
                    </a:ext>
                  </a:extLst>
                </a:gridCol>
                <a:gridCol w="718005">
                  <a:extLst>
                    <a:ext uri="{9D8B030D-6E8A-4147-A177-3AD203B41FA5}">
                      <a16:colId xmlns:a16="http://schemas.microsoft.com/office/drawing/2014/main" val="1220206580"/>
                    </a:ext>
                  </a:extLst>
                </a:gridCol>
                <a:gridCol w="718005">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ZYSKOWNOŚĆ AKCJI ZWYKŁYCH</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0,0027</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0,0014</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0,0021</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0,0001</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0,0000</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-0,0001</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0,0014</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0,0007</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0,0010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nchor="b">
                    <a:solidFill>
                      <a:srgbClr val="FFC000">
                        <a:alpha val="20000"/>
                      </a:srgbClr>
                    </a:solidFill>
                  </a:tcPr>
                </a:tc>
                <a:extLst>
                  <a:ext uri="{0D108BD9-81ED-4DB2-BD59-A6C34878D82A}">
                    <a16:rowId xmlns:a16="http://schemas.microsoft.com/office/drawing/2014/main" val="1656663372"/>
                  </a:ext>
                </a:extLst>
              </a:tr>
            </a:tbl>
          </a:graphicData>
        </a:graphic>
      </p:graphicFrame>
      <p:graphicFrame>
        <p:nvGraphicFramePr>
          <p:cNvPr id="8" name="Wykres 7">
            <a:extLst>
              <a:ext uri="{FF2B5EF4-FFF2-40B4-BE49-F238E27FC236}">
                <a16:creationId xmlns:a16="http://schemas.microsoft.com/office/drawing/2014/main" id="{4CE5611C-A090-413A-8600-2CAA485DB404}"/>
              </a:ext>
            </a:extLst>
          </p:cNvPr>
          <p:cNvGraphicFramePr/>
          <p:nvPr>
            <p:extLst>
              <p:ext uri="{D42A27DB-BD31-4B8C-83A1-F6EECF244321}">
                <p14:modId xmlns:p14="http://schemas.microsoft.com/office/powerpoint/2010/main" val="666004615"/>
              </p:ext>
            </p:extLst>
          </p:nvPr>
        </p:nvGraphicFramePr>
        <p:xfrm>
          <a:off x="4760761" y="1152939"/>
          <a:ext cx="4462752" cy="34588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331874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8"/>
          <p:cNvSpPr txBox="1">
            <a:spLocks noGrp="1"/>
          </p:cNvSpPr>
          <p:nvPr>
            <p:ph type="title"/>
          </p:nvPr>
        </p:nvSpPr>
        <p:spPr>
          <a:xfrm>
            <a:off x="713225" y="34985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Władze spółki</a:t>
            </a:r>
            <a:endParaRPr dirty="0"/>
          </a:p>
        </p:txBody>
      </p:sp>
      <p:sp>
        <p:nvSpPr>
          <p:cNvPr id="668" name="Google Shape;668;p38"/>
          <p:cNvSpPr txBox="1">
            <a:spLocks noGrp="1"/>
          </p:cNvSpPr>
          <p:nvPr>
            <p:ph type="subTitle" idx="1"/>
          </p:nvPr>
        </p:nvSpPr>
        <p:spPr>
          <a:xfrm>
            <a:off x="571523" y="1037572"/>
            <a:ext cx="2697796" cy="6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Mirosław Błaszczyk</a:t>
            </a:r>
            <a:endParaRPr dirty="0"/>
          </a:p>
        </p:txBody>
      </p:sp>
      <p:sp>
        <p:nvSpPr>
          <p:cNvPr id="669" name="Google Shape;669;p38"/>
          <p:cNvSpPr txBox="1">
            <a:spLocks noGrp="1"/>
          </p:cNvSpPr>
          <p:nvPr>
            <p:ph type="subTitle" idx="2"/>
          </p:nvPr>
        </p:nvSpPr>
        <p:spPr>
          <a:xfrm>
            <a:off x="1920421" y="1733550"/>
            <a:ext cx="2291984" cy="297201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b="1" dirty="0"/>
              <a:t>Prezes Zarządu</a:t>
            </a:r>
            <a:r>
              <a:rPr lang="pl-PL" dirty="0"/>
              <a:t> Spółki Cyfrowy Polsat od 04.2019 roku. Sprawuje również funkcję Prezesa Zarządu Spółki Polkomtel (od 04.2019 roku), Członka Rady Nadzorczej Telewizji Polsat </a:t>
            </a:r>
            <a:r>
              <a:rPr lang="pl-PL" dirty="0" err="1"/>
              <a:t>Sp</a:t>
            </a:r>
            <a:r>
              <a:rPr lang="pl-PL" dirty="0"/>
              <a:t> z .o.o. i Muzo FM Sp. z o.o. oraz członka Rady Fundacji Polsat. </a:t>
            </a:r>
            <a:endParaRPr lang="en-US" dirty="0"/>
          </a:p>
        </p:txBody>
      </p:sp>
      <p:sp>
        <p:nvSpPr>
          <p:cNvPr id="670" name="Google Shape;670;p38"/>
          <p:cNvSpPr txBox="1">
            <a:spLocks noGrp="1"/>
          </p:cNvSpPr>
          <p:nvPr>
            <p:ph type="subTitle" idx="3"/>
          </p:nvPr>
        </p:nvSpPr>
        <p:spPr>
          <a:xfrm>
            <a:off x="4592550" y="1037572"/>
            <a:ext cx="1898400" cy="6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Maciej Stec</a:t>
            </a:r>
            <a:endParaRPr dirty="0"/>
          </a:p>
        </p:txBody>
      </p:sp>
      <p:sp>
        <p:nvSpPr>
          <p:cNvPr id="673" name="Google Shape;673;p38"/>
          <p:cNvSpPr txBox="1">
            <a:spLocks noGrp="1"/>
          </p:cNvSpPr>
          <p:nvPr>
            <p:ph type="subTitle" idx="6"/>
          </p:nvPr>
        </p:nvSpPr>
        <p:spPr>
          <a:xfrm>
            <a:off x="5948737" y="1714500"/>
            <a:ext cx="2831550" cy="261092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b="1" dirty="0"/>
              <a:t>Wiceprezes Zarządu </a:t>
            </a:r>
            <a:r>
              <a:rPr lang="pl-PL" dirty="0"/>
              <a:t>Spółki Cyfrowy Polsat od kwietnia 2019 roku. W Zarządzie Spółki zasiada od listopada 2014 roku. W kwietniu 2019 roku objął również funkcję Wiceprezesa Zarządu Spółki Polkomtel oraz Członka Rady Nadzorczej Telewizji Polsat Sp. z .o.o. </a:t>
            </a:r>
            <a:endParaRPr lang="en-US" dirty="0"/>
          </a:p>
        </p:txBody>
      </p:sp>
      <p:sp>
        <p:nvSpPr>
          <p:cNvPr id="677" name="Google Shape;677;p38"/>
          <p:cNvSpPr/>
          <p:nvPr/>
        </p:nvSpPr>
        <p:spPr>
          <a:xfrm>
            <a:off x="4572000" y="571070"/>
            <a:ext cx="736047" cy="235996"/>
          </a:xfrm>
          <a:custGeom>
            <a:avLst/>
            <a:gdLst/>
            <a:ahLst/>
            <a:cxnLst/>
            <a:rect l="l" t="t" r="r" b="b"/>
            <a:pathLst>
              <a:path w="24228" h="3871" extrusionOk="0">
                <a:moveTo>
                  <a:pt x="0" y="0"/>
                </a:moveTo>
                <a:lnTo>
                  <a:pt x="0" y="3870"/>
                </a:lnTo>
                <a:lnTo>
                  <a:pt x="24227" y="3870"/>
                </a:lnTo>
                <a:lnTo>
                  <a:pt x="24227" y="0"/>
                </a:lnTo>
                <a:close/>
              </a:path>
            </a:pathLst>
          </a:custGeom>
          <a:solidFill>
            <a:srgbClr val="DE4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Obraz 12">
            <a:extLst>
              <a:ext uri="{FF2B5EF4-FFF2-40B4-BE49-F238E27FC236}">
                <a16:creationId xmlns:a16="http://schemas.microsoft.com/office/drawing/2014/main" id="{4431B019-DC2B-4921-BA47-4475ADCC4B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376" y="1733550"/>
            <a:ext cx="1162050" cy="1676400"/>
          </a:xfrm>
          <a:prstGeom prst="rect">
            <a:avLst/>
          </a:prstGeom>
          <a:noFill/>
          <a:ln>
            <a:noFill/>
          </a:ln>
        </p:spPr>
      </p:pic>
      <p:pic>
        <p:nvPicPr>
          <p:cNvPr id="14" name="Obraz 13">
            <a:extLst>
              <a:ext uri="{FF2B5EF4-FFF2-40B4-BE49-F238E27FC236}">
                <a16:creationId xmlns:a16="http://schemas.microsoft.com/office/drawing/2014/main" id="{940D0811-3C12-4CD8-AE62-DCC0692A95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69368" y="1733550"/>
            <a:ext cx="1186903" cy="1676401"/>
          </a:xfrm>
          <a:prstGeom prst="rect">
            <a:avLst/>
          </a:prstGeom>
          <a:noFill/>
          <a:ln>
            <a:noFill/>
          </a:ln>
        </p:spPr>
      </p:pic>
      <p:sp>
        <p:nvSpPr>
          <p:cNvPr id="22" name="pole tekstowe 21">
            <a:extLst>
              <a:ext uri="{FF2B5EF4-FFF2-40B4-BE49-F238E27FC236}">
                <a16:creationId xmlns:a16="http://schemas.microsoft.com/office/drawing/2014/main" id="{A3A1912B-477C-4D5C-A354-E9BC57A2D0E1}"/>
              </a:ext>
            </a:extLst>
          </p:cNvPr>
          <p:cNvSpPr txBox="1"/>
          <p:nvPr/>
        </p:nvSpPr>
        <p:spPr>
          <a:xfrm>
            <a:off x="4592550" y="3532675"/>
            <a:ext cx="1518182" cy="861774"/>
          </a:xfrm>
          <a:prstGeom prst="rect">
            <a:avLst/>
          </a:prstGeom>
          <a:noFill/>
        </p:spPr>
        <p:txBody>
          <a:bodyPr wrap="square">
            <a:spAutoFit/>
          </a:bodyPr>
          <a:lstStyle/>
          <a:p>
            <a:r>
              <a:rPr lang="pl-PL" sz="1000" dirty="0">
                <a:solidFill>
                  <a:schemeClr val="tx1">
                    <a:lumMod val="50000"/>
                    <a:lumOff val="50000"/>
                  </a:schemeClr>
                </a:solidFill>
                <a:latin typeface="Source Sans Pro" panose="020B0503030403020204" pitchFamily="34" charset="0"/>
                <a:ea typeface="Source Sans Pro" panose="020B0503030403020204" pitchFamily="34" charset="0"/>
              </a:rPr>
              <a:t>Źródło: https://grupapolsat.pl/pl/lad-korporacyjny/zarzad/sklad</a:t>
            </a:r>
          </a:p>
        </p:txBody>
      </p:sp>
      <p:sp>
        <p:nvSpPr>
          <p:cNvPr id="23" name="pole tekstowe 22">
            <a:extLst>
              <a:ext uri="{FF2B5EF4-FFF2-40B4-BE49-F238E27FC236}">
                <a16:creationId xmlns:a16="http://schemas.microsoft.com/office/drawing/2014/main" id="{26484664-5480-4FAD-9E91-958914D43D66}"/>
              </a:ext>
            </a:extLst>
          </p:cNvPr>
          <p:cNvSpPr txBox="1"/>
          <p:nvPr/>
        </p:nvSpPr>
        <p:spPr>
          <a:xfrm>
            <a:off x="474081" y="3532675"/>
            <a:ext cx="1446340" cy="861774"/>
          </a:xfrm>
          <a:prstGeom prst="rect">
            <a:avLst/>
          </a:prstGeom>
          <a:noFill/>
        </p:spPr>
        <p:txBody>
          <a:bodyPr wrap="square">
            <a:spAutoFit/>
          </a:bodyPr>
          <a:lstStyle/>
          <a:p>
            <a:r>
              <a:rPr lang="pl-PL" sz="1000" dirty="0">
                <a:solidFill>
                  <a:schemeClr val="tx1">
                    <a:lumMod val="50000"/>
                    <a:lumOff val="50000"/>
                  </a:schemeClr>
                </a:solidFill>
                <a:latin typeface="Source Sans Pro" panose="020B0503030403020204" pitchFamily="34" charset="0"/>
                <a:ea typeface="Source Sans Pro" panose="020B0503030403020204" pitchFamily="34" charset="0"/>
              </a:rPr>
              <a:t>Źródło: https://grupapolsat.pl/pl/lad-korporacyjny/zarzad/sklad</a:t>
            </a:r>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1">
                    <a:lumMod val="75000"/>
                  </a:schemeClr>
                </a:solidFill>
                <a:latin typeface="Staatliches" panose="020B0604020202020204" charset="0"/>
              </a:rPr>
              <a:t>DYWIDENDA NA 1 AKCJĘ</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DYWIDENDA NA 1 AKCJĘ =Dywidendy ogółem/liczba wyemitowanych akcji</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905094321"/>
              </p:ext>
            </p:extLst>
          </p:nvPr>
        </p:nvGraphicFramePr>
        <p:xfrm>
          <a:off x="188761" y="1412005"/>
          <a:ext cx="4413681" cy="1263016"/>
        </p:xfrm>
        <a:graphic>
          <a:graphicData uri="http://schemas.openxmlformats.org/drawingml/2006/table">
            <a:tbl>
              <a:tblPr firstRow="1" firstCol="1" bandRow="1">
                <a:tableStyleId>{3B4B98B0-60AC-42C2-AFA5-B58CD77FA1E5}</a:tableStyleId>
              </a:tblPr>
              <a:tblGrid>
                <a:gridCol w="1888517">
                  <a:extLst>
                    <a:ext uri="{9D8B030D-6E8A-4147-A177-3AD203B41FA5}">
                      <a16:colId xmlns:a16="http://schemas.microsoft.com/office/drawing/2014/main" val="3872791366"/>
                    </a:ext>
                  </a:extLst>
                </a:gridCol>
                <a:gridCol w="834887">
                  <a:extLst>
                    <a:ext uri="{9D8B030D-6E8A-4147-A177-3AD203B41FA5}">
                      <a16:colId xmlns:a16="http://schemas.microsoft.com/office/drawing/2014/main" val="3348318223"/>
                    </a:ext>
                  </a:extLst>
                </a:gridCol>
                <a:gridCol w="824948">
                  <a:extLst>
                    <a:ext uri="{9D8B030D-6E8A-4147-A177-3AD203B41FA5}">
                      <a16:colId xmlns:a16="http://schemas.microsoft.com/office/drawing/2014/main" val="1071078957"/>
                    </a:ext>
                  </a:extLst>
                </a:gridCol>
                <a:gridCol w="865329">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1">
                        <a:lumMod val="50000"/>
                        <a:alpha val="20000"/>
                      </a:schemeClr>
                    </a:solidFill>
                  </a:tcPr>
                </a:tc>
                <a:extLst>
                  <a:ext uri="{0D108BD9-81ED-4DB2-BD59-A6C34878D82A}">
                    <a16:rowId xmlns:a16="http://schemas.microsoft.com/office/drawing/2014/main" val="925987696"/>
                  </a:ext>
                </a:extLst>
              </a:tr>
              <a:tr h="190500">
                <a:tc>
                  <a:txBody>
                    <a:bodyPr/>
                    <a:lstStyle/>
                    <a:p>
                      <a:pP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DYWIDENDA NA 1 AKCJĘ (w zł)</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dywidendy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594778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1">
                        <a:lumMod val="5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1">
                        <a:lumMod val="50000"/>
                        <a:alpha val="20000"/>
                      </a:schemeClr>
                    </a:solidFill>
                  </a:tcPr>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liczba wyemitowanych akcji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639546016</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988939631"/>
              </p:ext>
            </p:extLst>
          </p:nvPr>
        </p:nvGraphicFramePr>
        <p:xfrm>
          <a:off x="188761" y="3087420"/>
          <a:ext cx="4413681" cy="1145737"/>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8510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DYWIDENDA NA 1 AKCJĘ (w zł)</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85107">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1">
                        <a:lumMod val="50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1,00</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1">
                        <a:lumMod val="50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0,93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1">
                        <a:lumMod val="50000"/>
                        <a:alpha val="20000"/>
                      </a:schemeClr>
                    </a:solidFill>
                  </a:tcPr>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chemeClr val="accent1">
                        <a:lumMod val="50000"/>
                        <a:alpha val="20000"/>
                      </a:schemeClr>
                    </a:solidFill>
                  </a:tcPr>
                </a:tc>
                <a:extLst>
                  <a:ext uri="{0D108BD9-81ED-4DB2-BD59-A6C34878D82A}">
                    <a16:rowId xmlns:a16="http://schemas.microsoft.com/office/drawing/2014/main" val="1070409861"/>
                  </a:ext>
                </a:extLst>
              </a:tr>
              <a:tr h="285107">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0" i="0" u="none" strike="noStrike" cap="none" dirty="0">
                          <a:solidFill>
                            <a:srgbClr val="000000"/>
                          </a:solidFill>
                          <a:effectLst/>
                          <a:latin typeface="+mj-lt"/>
                          <a:ea typeface="Times New Roman" panose="02020603050405020304" pitchFamily="18" charset="0"/>
                          <a:cs typeface="Arial" panose="020B0604020202020204" pitchFamily="34" charset="0"/>
                          <a:sym typeface="Arial"/>
                        </a:rPr>
                        <a:t>0,00</a:t>
                      </a: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90416">
                <a:tc>
                  <a:txBody>
                    <a:bodyPr/>
                    <a:lstStyle/>
                    <a:p>
                      <a:r>
                        <a:rPr lang="pl-PL" sz="1100" b="1" i="0" u="none" strike="noStrike" cap="none" dirty="0">
                          <a:solidFill>
                            <a:srgbClr val="000000"/>
                          </a:solidFill>
                          <a:effectLst/>
                          <a:latin typeface="+mj-lt"/>
                          <a:ea typeface="Times New Roman" panose="02020603050405020304" pitchFamily="18" charset="0"/>
                          <a:cs typeface="Arial" panose="020B0604020202020204" pitchFamily="34" charset="0"/>
                          <a:sym typeface="Arial"/>
                        </a:rPr>
                        <a:t>Branża</a:t>
                      </a:r>
                    </a:p>
                  </a:txBody>
                  <a:tcPr marL="68580" marR="68580" marT="0" marB="0">
                    <a:solidFill>
                      <a:schemeClr val="bg2">
                        <a:lumMod val="50000"/>
                        <a:alpha val="20000"/>
                      </a:schemeClr>
                    </a:solidFill>
                  </a:tcPr>
                </a:tc>
                <a:tc>
                  <a:txBody>
                    <a:bodyPr/>
                    <a:lstStyle/>
                    <a:p>
                      <a:pPr marR="0" algn="r" rtl="0">
                        <a:lnSpc>
                          <a:spcPct val="100000"/>
                        </a:lnSpc>
                        <a:spcBef>
                          <a:spcPts val="0"/>
                        </a:spcBef>
                        <a:spcAft>
                          <a:spcPts val="0"/>
                        </a:spcAft>
                        <a:buClr>
                          <a:srgbClr val="000000"/>
                        </a:buClr>
                        <a:buFont typeface="Arial"/>
                      </a:pPr>
                      <a:r>
                        <a:rPr lang="pl-PL" sz="1100" b="0" i="0" u="none" strike="noStrike" cap="none" dirty="0">
                          <a:solidFill>
                            <a:srgbClr val="000000"/>
                          </a:solidFill>
                          <a:effectLst/>
                          <a:latin typeface="+mj-lt"/>
                          <a:ea typeface="Times New Roman" panose="02020603050405020304" pitchFamily="18" charset="0"/>
                          <a:cs typeface="Arial" panose="020B0604020202020204" pitchFamily="34" charset="0"/>
                          <a:sym typeface="Arial"/>
                        </a:rPr>
                        <a:t>0,50</a:t>
                      </a:r>
                    </a:p>
                  </a:txBody>
                  <a:tcPr marL="68580" marR="68580" marT="0" marB="0">
                    <a:solidFill>
                      <a:schemeClr val="bg2">
                        <a:lumMod val="50000"/>
                        <a:alpha val="20000"/>
                      </a:schemeClr>
                    </a:solidFill>
                  </a:tcPr>
                </a:tc>
                <a:tc>
                  <a:txBody>
                    <a:bodyPr/>
                    <a:lstStyle/>
                    <a:p>
                      <a:pPr marR="0" algn="r" rtl="0">
                        <a:lnSpc>
                          <a:spcPct val="100000"/>
                        </a:lnSpc>
                        <a:spcBef>
                          <a:spcPts val="0"/>
                        </a:spcBef>
                        <a:spcAft>
                          <a:spcPts val="0"/>
                        </a:spcAft>
                        <a:buClr>
                          <a:srgbClr val="000000"/>
                        </a:buClr>
                        <a:buFont typeface="Arial"/>
                      </a:pPr>
                      <a:r>
                        <a:rPr lang="pl-PL" sz="1100" b="0" i="0" u="none" strike="noStrike" cap="none" dirty="0">
                          <a:solidFill>
                            <a:srgbClr val="000000"/>
                          </a:solidFill>
                          <a:effectLst/>
                          <a:latin typeface="+mj-lt"/>
                          <a:ea typeface="Times New Roman" panose="02020603050405020304" pitchFamily="18" charset="0"/>
                          <a:cs typeface="Arial" panose="020B0604020202020204" pitchFamily="34" charset="0"/>
                          <a:sym typeface="Arial"/>
                        </a:rPr>
                        <a:t>0,47</a:t>
                      </a:r>
                    </a:p>
                  </a:txBody>
                  <a:tcPr marL="68580" marR="68580" marT="0" marB="0">
                    <a:solidFill>
                      <a:schemeClr val="bg2">
                        <a:lumMod val="50000"/>
                        <a:alpha val="20000"/>
                      </a:schemeClr>
                    </a:solidFill>
                  </a:tcPr>
                </a:tc>
                <a:tc>
                  <a:txBody>
                    <a:bodyPr/>
                    <a:lstStyle/>
                    <a:p>
                      <a:pPr algn="r"/>
                      <a:r>
                        <a:rPr lang="pl-PL" sz="1100" b="0" i="0" u="none" strike="noStrike" cap="none" dirty="0">
                          <a:solidFill>
                            <a:srgbClr val="000000"/>
                          </a:solidFill>
                          <a:effectLst/>
                          <a:latin typeface="+mj-lt"/>
                          <a:ea typeface="Times New Roman" panose="02020603050405020304" pitchFamily="18" charset="0"/>
                          <a:cs typeface="Arial" panose="020B0604020202020204" pitchFamily="34" charset="0"/>
                          <a:sym typeface="Arial"/>
                        </a:rPr>
                        <a:t>0,00</a:t>
                      </a:r>
                    </a:p>
                  </a:txBody>
                  <a:tcPr marL="68580" marR="68580" marT="0" marB="0">
                    <a:solidFill>
                      <a:schemeClr val="bg2">
                        <a:lumMod val="50000"/>
                        <a:alpha val="20000"/>
                      </a:schemeClr>
                    </a:solidFill>
                  </a:tcPr>
                </a:tc>
                <a:extLst>
                  <a:ext uri="{0D108BD9-81ED-4DB2-BD59-A6C34878D82A}">
                    <a16:rowId xmlns:a16="http://schemas.microsoft.com/office/drawing/2014/main" val="3013245254"/>
                  </a:ext>
                </a:extLst>
              </a:tr>
            </a:tbl>
          </a:graphicData>
        </a:graphic>
      </p:graphicFrame>
      <p:graphicFrame>
        <p:nvGraphicFramePr>
          <p:cNvPr id="11" name="Wykres 10">
            <a:extLst>
              <a:ext uri="{FF2B5EF4-FFF2-40B4-BE49-F238E27FC236}">
                <a16:creationId xmlns:a16="http://schemas.microsoft.com/office/drawing/2014/main" id="{BD6C4680-EB5A-44BF-895B-15DAB07D40E1}"/>
              </a:ext>
            </a:extLst>
          </p:cNvPr>
          <p:cNvGraphicFramePr/>
          <p:nvPr>
            <p:extLst>
              <p:ext uri="{D42A27DB-BD31-4B8C-83A1-F6EECF244321}">
                <p14:modId xmlns:p14="http://schemas.microsoft.com/office/powerpoint/2010/main" val="3203500552"/>
              </p:ext>
            </p:extLst>
          </p:nvPr>
        </p:nvGraphicFramePr>
        <p:xfrm>
          <a:off x="4602442" y="1024092"/>
          <a:ext cx="4572000" cy="3856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3551221"/>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bg2"/>
                </a:solidFill>
                <a:latin typeface="Staatliches" panose="020B0604020202020204" charset="0"/>
              </a:rPr>
              <a:t>ZYSK NA 1 AKCJĘ</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09330" y="687611"/>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ZYSK NA 1 AKCJĘ =zysk netto/liczba wyemitowanych akcji</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92005017"/>
              </p:ext>
            </p:extLst>
          </p:nvPr>
        </p:nvGraphicFramePr>
        <p:xfrm>
          <a:off x="188761" y="1319866"/>
          <a:ext cx="4413681" cy="1107758"/>
        </p:xfrm>
        <a:graphic>
          <a:graphicData uri="http://schemas.openxmlformats.org/drawingml/2006/table">
            <a:tbl>
              <a:tblPr firstRow="1" firstCol="1" bandRow="1">
                <a:tableStyleId>{3B4B98B0-60AC-42C2-AFA5-B58CD77FA1E5}</a:tableStyleId>
              </a:tblPr>
              <a:tblGrid>
                <a:gridCol w="1759309">
                  <a:extLst>
                    <a:ext uri="{9D8B030D-6E8A-4147-A177-3AD203B41FA5}">
                      <a16:colId xmlns:a16="http://schemas.microsoft.com/office/drawing/2014/main" val="3872791366"/>
                    </a:ext>
                  </a:extLst>
                </a:gridCol>
                <a:gridCol w="924339">
                  <a:extLst>
                    <a:ext uri="{9D8B030D-6E8A-4147-A177-3AD203B41FA5}">
                      <a16:colId xmlns:a16="http://schemas.microsoft.com/office/drawing/2014/main" val="3348318223"/>
                    </a:ext>
                  </a:extLst>
                </a:gridCol>
                <a:gridCol w="854765">
                  <a:extLst>
                    <a:ext uri="{9D8B030D-6E8A-4147-A177-3AD203B41FA5}">
                      <a16:colId xmlns:a16="http://schemas.microsoft.com/office/drawing/2014/main" val="1071078957"/>
                    </a:ext>
                  </a:extLst>
                </a:gridCol>
                <a:gridCol w="875268">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ZYSK NA 1 AKCJĘ (w zł)</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1,74</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1,28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zysk netto</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1114600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816100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945200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liczba wyemitowanych akcji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639546016</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2034725355"/>
              </p:ext>
            </p:extLst>
          </p:nvPr>
        </p:nvGraphicFramePr>
        <p:xfrm>
          <a:off x="188761" y="2852442"/>
          <a:ext cx="4413681" cy="894610"/>
        </p:xfrm>
        <a:graphic>
          <a:graphicData uri="http://schemas.openxmlformats.org/drawingml/2006/table">
            <a:tbl>
              <a:tblPr firstRow="1" firstCol="1" bandRow="1">
                <a:tableStyleId>{3B4B98B0-60AC-42C2-AFA5-B58CD77FA1E5}</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ZYSK NA 1 AKCJĘ (w zł)</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1,74</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1,28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1,48</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70409861"/>
                  </a:ext>
                </a:extLst>
              </a:tr>
              <a:tr h="237606">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-0,05</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181792">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Branża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0,91</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0,64</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0,72</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897970076"/>
                  </a:ext>
                </a:extLst>
              </a:tr>
            </a:tbl>
          </a:graphicData>
        </a:graphic>
      </p:graphicFrame>
      <p:graphicFrame>
        <p:nvGraphicFramePr>
          <p:cNvPr id="11" name="Wykres 10">
            <a:extLst>
              <a:ext uri="{FF2B5EF4-FFF2-40B4-BE49-F238E27FC236}">
                <a16:creationId xmlns:a16="http://schemas.microsoft.com/office/drawing/2014/main" id="{1F74A4EF-AD93-4D2C-9918-4744A7E7FFF3}"/>
              </a:ext>
            </a:extLst>
          </p:cNvPr>
          <p:cNvGraphicFramePr/>
          <p:nvPr>
            <p:extLst>
              <p:ext uri="{D42A27DB-BD31-4B8C-83A1-F6EECF244321}">
                <p14:modId xmlns:p14="http://schemas.microsoft.com/office/powerpoint/2010/main" val="1420869429"/>
              </p:ext>
            </p:extLst>
          </p:nvPr>
        </p:nvGraphicFramePr>
        <p:xfrm>
          <a:off x="4572000" y="1024092"/>
          <a:ext cx="4572000" cy="36572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1530654"/>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40000"/>
                    <a:lumOff val="60000"/>
                  </a:schemeClr>
                </a:solidFill>
                <a:latin typeface="Staatliches" panose="020B0604020202020204" charset="0"/>
              </a:rPr>
              <a:t>STOPA WYPŁATY DYWIDENDY</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STOPA WYPŁATY DYWIDENDY = dywidenda na 1 akcję/ zysk netto na 1 akcje</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660459009"/>
              </p:ext>
            </p:extLst>
          </p:nvPr>
        </p:nvGraphicFramePr>
        <p:xfrm>
          <a:off x="188761" y="1319866"/>
          <a:ext cx="4413681" cy="1107758"/>
        </p:xfrm>
        <a:graphic>
          <a:graphicData uri="http://schemas.openxmlformats.org/drawingml/2006/table">
            <a:tbl>
              <a:tblPr firstRow="1" firstCol="1" bandRow="1">
                <a:tableStyleId>{5FD0F851-EC5A-4D38-B0AD-8093EC10F338}</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bg1">
                        <a:lumMod val="85000"/>
                        <a:alpha val="20000"/>
                      </a:schemeClr>
                    </a:solidFill>
                  </a:tcPr>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STOPA WYPŁATY DYWIDENDY</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57%</a:t>
                      </a:r>
                      <a:endParaRPr lang="pl-PL" sz="1200" b="1"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73%</a:t>
                      </a:r>
                      <a:endParaRPr lang="pl-PL" sz="1200" b="1" dirty="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0%</a:t>
                      </a:r>
                      <a:endParaRPr lang="pl-PL" sz="1200" b="1"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dywidenda na 1 akcję (w zł)</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0,9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bg1">
                        <a:lumMod val="85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bg1">
                        <a:lumMod val="85000"/>
                        <a:alpha val="20000"/>
                      </a:schemeClr>
                    </a:solidFill>
                  </a:tcPr>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zysk netto na 1 akcję (w zł )</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1,74</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1,28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1,48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1346694606"/>
              </p:ext>
            </p:extLst>
          </p:nvPr>
        </p:nvGraphicFramePr>
        <p:xfrm>
          <a:off x="188761" y="2852442"/>
          <a:ext cx="4413681" cy="950424"/>
        </p:xfrm>
        <a:graphic>
          <a:graphicData uri="http://schemas.openxmlformats.org/drawingml/2006/table">
            <a:tbl>
              <a:tblPr firstRow="1" firstCol="1" bandRow="1">
                <a:tableStyleId>{5FD0F851-EC5A-4D38-B0AD-8093EC10F338}</a:tableStyleId>
              </a:tblPr>
              <a:tblGrid>
                <a:gridCol w="2364835">
                  <a:extLst>
                    <a:ext uri="{9D8B030D-6E8A-4147-A177-3AD203B41FA5}">
                      <a16:colId xmlns:a16="http://schemas.microsoft.com/office/drawing/2014/main" val="131999364"/>
                    </a:ext>
                  </a:extLst>
                </a:gridCol>
                <a:gridCol w="662562">
                  <a:extLst>
                    <a:ext uri="{9D8B030D-6E8A-4147-A177-3AD203B41FA5}">
                      <a16:colId xmlns:a16="http://schemas.microsoft.com/office/drawing/2014/main" val="824429924"/>
                    </a:ext>
                  </a:extLst>
                </a:gridCol>
                <a:gridCol w="693142">
                  <a:extLst>
                    <a:ext uri="{9D8B030D-6E8A-4147-A177-3AD203B41FA5}">
                      <a16:colId xmlns:a16="http://schemas.microsoft.com/office/drawing/2014/main" val="1220206580"/>
                    </a:ext>
                  </a:extLst>
                </a:gridCol>
                <a:gridCol w="69314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STOPA WYPŁATY DYWIDENDY</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solidFill>
                      <a:schemeClr val="bg1">
                        <a:lumMod val="85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57%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lumMod val="85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73%</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lumMod val="85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bg1">
                        <a:lumMod val="85000"/>
                        <a:alpha val="20000"/>
                      </a:schemeClr>
                    </a:solidFill>
                  </a:tcPr>
                </a:tc>
                <a:extLst>
                  <a:ext uri="{0D108BD9-81ED-4DB2-BD59-A6C34878D82A}">
                    <a16:rowId xmlns:a16="http://schemas.microsoft.com/office/drawing/2014/main" val="1070409861"/>
                  </a:ext>
                </a:extLst>
              </a:tr>
              <a:tr h="237606">
                <a:tc>
                  <a:txBody>
                    <a:bodyPr/>
                    <a:lstStyle/>
                    <a:p>
                      <a:r>
                        <a:rPr lang="pl-PL" sz="1100" b="1" dirty="0">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29%</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36%</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0%</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extLst>
                  <a:ext uri="{0D108BD9-81ED-4DB2-BD59-A6C34878D82A}">
                    <a16:rowId xmlns:a16="http://schemas.microsoft.com/office/drawing/2014/main" val="1361749871"/>
                  </a:ext>
                </a:extLst>
              </a:tr>
            </a:tbl>
          </a:graphicData>
        </a:graphic>
      </p:graphicFrame>
      <p:graphicFrame>
        <p:nvGraphicFramePr>
          <p:cNvPr id="8" name="Wykres 7">
            <a:extLst>
              <a:ext uri="{FF2B5EF4-FFF2-40B4-BE49-F238E27FC236}">
                <a16:creationId xmlns:a16="http://schemas.microsoft.com/office/drawing/2014/main" id="{969B8976-E326-4BF4-8D65-A2F88C36B809}"/>
              </a:ext>
            </a:extLst>
          </p:cNvPr>
          <p:cNvGraphicFramePr/>
          <p:nvPr>
            <p:extLst>
              <p:ext uri="{D42A27DB-BD31-4B8C-83A1-F6EECF244321}">
                <p14:modId xmlns:p14="http://schemas.microsoft.com/office/powerpoint/2010/main" val="55704349"/>
              </p:ext>
            </p:extLst>
          </p:nvPr>
        </p:nvGraphicFramePr>
        <p:xfrm>
          <a:off x="4602442" y="1024092"/>
          <a:ext cx="4572000" cy="3856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8467243"/>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974758"/>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2">
                    <a:lumMod val="60000"/>
                    <a:lumOff val="40000"/>
                  </a:schemeClr>
                </a:solidFill>
                <a:latin typeface="Staatliches" panose="020B0604020202020204" charset="0"/>
              </a:rPr>
              <a:t>RYNKOWA STOPA DYWIDENDY </a:t>
            </a:r>
            <a:endParaRPr lang="pl-PL" sz="2800" dirty="0">
              <a:solidFill>
                <a:schemeClr val="tx1"/>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RYNKOWA STOPA DYWIDENDY = dywidenda za ostatni rok/aktualna wartość rynkowa akcji (kurs)</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279855646"/>
              </p:ext>
            </p:extLst>
          </p:nvPr>
        </p:nvGraphicFramePr>
        <p:xfrm>
          <a:off x="188761" y="1319866"/>
          <a:ext cx="4413681" cy="1107758"/>
        </p:xfrm>
        <a:graphic>
          <a:graphicData uri="http://schemas.openxmlformats.org/drawingml/2006/table">
            <a:tbl>
              <a:tblPr firstRow="1" firstCol="1" bandRow="1">
                <a:tableStyleId>{5FD0F851-EC5A-4D38-B0AD-8093EC10F338}</a:tableStyleId>
              </a:tblPr>
              <a:tblGrid>
                <a:gridCol w="2097239">
                  <a:extLst>
                    <a:ext uri="{9D8B030D-6E8A-4147-A177-3AD203B41FA5}">
                      <a16:colId xmlns:a16="http://schemas.microsoft.com/office/drawing/2014/main" val="3872791366"/>
                    </a:ext>
                  </a:extLst>
                </a:gridCol>
                <a:gridCol w="775252">
                  <a:extLst>
                    <a:ext uri="{9D8B030D-6E8A-4147-A177-3AD203B41FA5}">
                      <a16:colId xmlns:a16="http://schemas.microsoft.com/office/drawing/2014/main" val="3348318223"/>
                    </a:ext>
                  </a:extLst>
                </a:gridCol>
                <a:gridCol w="812757">
                  <a:extLst>
                    <a:ext uri="{9D8B030D-6E8A-4147-A177-3AD203B41FA5}">
                      <a16:colId xmlns:a16="http://schemas.microsoft.com/office/drawing/2014/main" val="1071078957"/>
                    </a:ext>
                  </a:extLst>
                </a:gridCol>
                <a:gridCol w="728433">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solidFill>
                      <a:schemeClr val="accent5">
                        <a:lumMod val="20000"/>
                        <a:lumOff val="80000"/>
                        <a:alpha val="20000"/>
                      </a:schemeClr>
                    </a:solidFill>
                  </a:tcPr>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RYNKOWA STOPA DYWIDENDY</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23695,67</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25331,26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0,00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dywidendy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594778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solidFill>
                      <a:schemeClr val="accent5">
                        <a:lumMod val="20000"/>
                        <a:lumOff val="80000"/>
                        <a:alpha val="20000"/>
                      </a:schemeClr>
                    </a:solidFill>
                  </a:tcPr>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średnia cena 1 akcji</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26,99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23,48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25,08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2" name="Tabela 1">
            <a:extLst>
              <a:ext uri="{FF2B5EF4-FFF2-40B4-BE49-F238E27FC236}">
                <a16:creationId xmlns:a16="http://schemas.microsoft.com/office/drawing/2014/main" id="{D0AD47CD-5664-47E8-ACDB-B18FA623991A}"/>
              </a:ext>
            </a:extLst>
          </p:cNvPr>
          <p:cNvGraphicFramePr>
            <a:graphicFrameLocks noGrp="1"/>
          </p:cNvGraphicFramePr>
          <p:nvPr>
            <p:extLst>
              <p:ext uri="{D42A27DB-BD31-4B8C-83A1-F6EECF244321}">
                <p14:modId xmlns:p14="http://schemas.microsoft.com/office/powerpoint/2010/main" val="4242718424"/>
              </p:ext>
            </p:extLst>
          </p:nvPr>
        </p:nvGraphicFramePr>
        <p:xfrm>
          <a:off x="188761" y="2852442"/>
          <a:ext cx="4413680" cy="950424"/>
        </p:xfrm>
        <a:graphic>
          <a:graphicData uri="http://schemas.openxmlformats.org/drawingml/2006/table">
            <a:tbl>
              <a:tblPr firstRow="1" firstCol="1" bandRow="1">
                <a:tableStyleId>{5FD0F851-EC5A-4D38-B0AD-8093EC10F338}</a:tableStyleId>
              </a:tblPr>
              <a:tblGrid>
                <a:gridCol w="2314847">
                  <a:extLst>
                    <a:ext uri="{9D8B030D-6E8A-4147-A177-3AD203B41FA5}">
                      <a16:colId xmlns:a16="http://schemas.microsoft.com/office/drawing/2014/main" val="131999364"/>
                    </a:ext>
                  </a:extLst>
                </a:gridCol>
                <a:gridCol w="741853">
                  <a:extLst>
                    <a:ext uri="{9D8B030D-6E8A-4147-A177-3AD203B41FA5}">
                      <a16:colId xmlns:a16="http://schemas.microsoft.com/office/drawing/2014/main" val="824429924"/>
                    </a:ext>
                  </a:extLst>
                </a:gridCol>
                <a:gridCol w="769948">
                  <a:extLst>
                    <a:ext uri="{9D8B030D-6E8A-4147-A177-3AD203B41FA5}">
                      <a16:colId xmlns:a16="http://schemas.microsoft.com/office/drawing/2014/main" val="1220206580"/>
                    </a:ext>
                  </a:extLst>
                </a:gridCol>
                <a:gridCol w="587032">
                  <a:extLst>
                    <a:ext uri="{9D8B030D-6E8A-4147-A177-3AD203B41FA5}">
                      <a16:colId xmlns:a16="http://schemas.microsoft.com/office/drawing/2014/main" val="2038266588"/>
                    </a:ext>
                  </a:extLst>
                </a:gridCol>
              </a:tblGrid>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RYNKOWA STOPA DYWIDENDY</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787019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23695,67</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25331,26</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a:t>
                      </a:r>
                      <a:endParaRPr lang="pl-PL" sz="1200">
                        <a:effectLst/>
                        <a:latin typeface="+mj-lt"/>
                        <a:ea typeface="Times New Roman" panose="02020603050405020304" pitchFamily="18" charset="0"/>
                        <a:cs typeface="Arial" panose="020B0604020202020204" pitchFamily="34" charset="0"/>
                      </a:endParaRPr>
                    </a:p>
                  </a:txBody>
                  <a:tcPr marL="68580" marR="68580" marT="0" marB="0">
                    <a:solidFill>
                      <a:schemeClr val="accent5">
                        <a:lumMod val="20000"/>
                        <a:lumOff val="80000"/>
                        <a:alpha val="20000"/>
                      </a:schemeClr>
                    </a:solidFill>
                  </a:tcPr>
                </a:tc>
                <a:extLst>
                  <a:ext uri="{0D108BD9-81ED-4DB2-BD59-A6C34878D82A}">
                    <a16:rowId xmlns:a16="http://schemas.microsoft.com/office/drawing/2014/main" val="1070409861"/>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0,00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0,00</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3031768"/>
                  </a:ext>
                </a:extLst>
              </a:tr>
              <a:tr h="237606">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11847,83</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12665,63</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0,00</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solidFill>
                      <a:schemeClr val="tx2">
                        <a:lumMod val="20000"/>
                        <a:lumOff val="80000"/>
                        <a:alpha val="20000"/>
                      </a:schemeClr>
                    </a:solidFill>
                  </a:tcPr>
                </a:tc>
                <a:extLst>
                  <a:ext uri="{0D108BD9-81ED-4DB2-BD59-A6C34878D82A}">
                    <a16:rowId xmlns:a16="http://schemas.microsoft.com/office/drawing/2014/main" val="2129647027"/>
                  </a:ext>
                </a:extLst>
              </a:tr>
            </a:tbl>
          </a:graphicData>
        </a:graphic>
      </p:graphicFrame>
      <p:graphicFrame>
        <p:nvGraphicFramePr>
          <p:cNvPr id="8" name="Wykres 7">
            <a:extLst>
              <a:ext uri="{FF2B5EF4-FFF2-40B4-BE49-F238E27FC236}">
                <a16:creationId xmlns:a16="http://schemas.microsoft.com/office/drawing/2014/main" id="{5032EB50-1DDC-4161-83F2-19F27CD6AFD9}"/>
              </a:ext>
            </a:extLst>
          </p:cNvPr>
          <p:cNvGraphicFramePr/>
          <p:nvPr>
            <p:extLst>
              <p:ext uri="{D42A27DB-BD31-4B8C-83A1-F6EECF244321}">
                <p14:modId xmlns:p14="http://schemas.microsoft.com/office/powerpoint/2010/main" val="1422465054"/>
              </p:ext>
            </p:extLst>
          </p:nvPr>
        </p:nvGraphicFramePr>
        <p:xfrm>
          <a:off x="4602441" y="1024092"/>
          <a:ext cx="4572000" cy="3980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2413316"/>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WARTOŚĆ GIEŁDOWA SPÓŁKI </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WARTOŚĆ GIEŁDOWA SPÓŁKI = cena giełdowa 1 akcji*liczba akcji</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3815806250"/>
              </p:ext>
            </p:extLst>
          </p:nvPr>
        </p:nvGraphicFramePr>
        <p:xfrm>
          <a:off x="160964" y="1284784"/>
          <a:ext cx="4800784" cy="1263016"/>
        </p:xfrm>
        <a:graphic>
          <a:graphicData uri="http://schemas.openxmlformats.org/drawingml/2006/table">
            <a:tbl>
              <a:tblPr firstRow="1" firstCol="1" bandRow="1">
                <a:tableStyleId>{5FD0F851-EC5A-4D38-B0AD-8093EC10F338}</a:tableStyleId>
              </a:tblPr>
              <a:tblGrid>
                <a:gridCol w="1727471">
                  <a:extLst>
                    <a:ext uri="{9D8B030D-6E8A-4147-A177-3AD203B41FA5}">
                      <a16:colId xmlns:a16="http://schemas.microsoft.com/office/drawing/2014/main" val="3872791366"/>
                    </a:ext>
                  </a:extLst>
                </a:gridCol>
                <a:gridCol w="1063487">
                  <a:extLst>
                    <a:ext uri="{9D8B030D-6E8A-4147-A177-3AD203B41FA5}">
                      <a16:colId xmlns:a16="http://schemas.microsoft.com/office/drawing/2014/main" val="3348318223"/>
                    </a:ext>
                  </a:extLst>
                </a:gridCol>
                <a:gridCol w="1043608">
                  <a:extLst>
                    <a:ext uri="{9D8B030D-6E8A-4147-A177-3AD203B41FA5}">
                      <a16:colId xmlns:a16="http://schemas.microsoft.com/office/drawing/2014/main" val="1071078957"/>
                    </a:ext>
                  </a:extLst>
                </a:gridCol>
                <a:gridCol w="966218">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WARTOŚĆ GIEŁDOWA SPÓŁKI</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17261346972</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15016540456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dirty="0">
                          <a:solidFill>
                            <a:srgbClr val="000000"/>
                          </a:solidFill>
                          <a:effectLst/>
                          <a:latin typeface="+mj-lt"/>
                          <a:ea typeface="Times New Roman" panose="02020603050405020304" pitchFamily="18" charset="0"/>
                          <a:cs typeface="Arial" panose="020B0604020202020204" pitchFamily="34" charset="0"/>
                        </a:rPr>
                        <a:t>16039814081</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średnia cena 1 akcji</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26,99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23,48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25,08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liczba wyemitowanych akcji ogółem</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639546016</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639546016</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2071517145"/>
              </p:ext>
            </p:extLst>
          </p:nvPr>
        </p:nvGraphicFramePr>
        <p:xfrm>
          <a:off x="160964" y="2746768"/>
          <a:ext cx="4800782" cy="1196340"/>
        </p:xfrm>
        <a:graphic>
          <a:graphicData uri="http://schemas.openxmlformats.org/drawingml/2006/table">
            <a:tbl>
              <a:tblPr firstRow="1" firstCol="1" bandRow="1">
                <a:tableStyleId>{5FD0F851-EC5A-4D38-B0AD-8093EC10F338}</a:tableStyleId>
              </a:tblPr>
              <a:tblGrid>
                <a:gridCol w="1727471">
                  <a:extLst>
                    <a:ext uri="{9D8B030D-6E8A-4147-A177-3AD203B41FA5}">
                      <a16:colId xmlns:a16="http://schemas.microsoft.com/office/drawing/2014/main" val="3518848104"/>
                    </a:ext>
                  </a:extLst>
                </a:gridCol>
                <a:gridCol w="1043608">
                  <a:extLst>
                    <a:ext uri="{9D8B030D-6E8A-4147-A177-3AD203B41FA5}">
                      <a16:colId xmlns:a16="http://schemas.microsoft.com/office/drawing/2014/main" val="1276360837"/>
                    </a:ext>
                  </a:extLst>
                </a:gridCol>
                <a:gridCol w="1033670">
                  <a:extLst>
                    <a:ext uri="{9D8B030D-6E8A-4147-A177-3AD203B41FA5}">
                      <a16:colId xmlns:a16="http://schemas.microsoft.com/office/drawing/2014/main" val="2361034544"/>
                    </a:ext>
                  </a:extLst>
                </a:gridCol>
                <a:gridCol w="996033">
                  <a:extLst>
                    <a:ext uri="{9D8B030D-6E8A-4147-A177-3AD203B41FA5}">
                      <a16:colId xmlns:a16="http://schemas.microsoft.com/office/drawing/2014/main" val="506927170"/>
                    </a:ext>
                  </a:extLst>
                </a:gridCol>
              </a:tblGrid>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WARTOŚĆ GIEŁDOWA SPÓŁKI</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dirty="0">
                          <a:solidFill>
                            <a:srgbClr val="000000"/>
                          </a:solidFill>
                          <a:effectLst/>
                          <a:latin typeface="+mj-lt"/>
                          <a:ea typeface="Times New Roman" panose="02020603050405020304" pitchFamily="18" charset="0"/>
                          <a:cs typeface="Arial" panose="020B0604020202020204" pitchFamily="34" charset="0"/>
                        </a:rPr>
                        <a:t>2017</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17261346972</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15016540456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16039814081</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04573018"/>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8031627771</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6456798797</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6837382466</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72070888"/>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12646487372</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10736669626</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tc>
                  <a:txBody>
                    <a:bodyPr/>
                    <a:lstStyle/>
                    <a:p>
                      <a:pPr algn="r"/>
                      <a:r>
                        <a:rPr lang="pl-PL" sz="1100" b="0" dirty="0">
                          <a:solidFill>
                            <a:srgbClr val="000000"/>
                          </a:solidFill>
                          <a:effectLst/>
                          <a:latin typeface="+mj-lt"/>
                          <a:ea typeface="Times New Roman" panose="02020603050405020304" pitchFamily="18" charset="0"/>
                          <a:cs typeface="Arial" panose="020B0604020202020204" pitchFamily="34" charset="0"/>
                        </a:rPr>
                        <a:t>11438598273</a:t>
                      </a:r>
                      <a:endParaRPr lang="pl-PL" sz="1200" b="0" dirty="0">
                        <a:effectLst/>
                        <a:latin typeface="+mj-lt"/>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799874700"/>
                  </a:ext>
                </a:extLst>
              </a:tr>
            </a:tbl>
          </a:graphicData>
        </a:graphic>
      </p:graphicFrame>
      <p:graphicFrame>
        <p:nvGraphicFramePr>
          <p:cNvPr id="11" name="Wykres 10">
            <a:extLst>
              <a:ext uri="{FF2B5EF4-FFF2-40B4-BE49-F238E27FC236}">
                <a16:creationId xmlns:a16="http://schemas.microsoft.com/office/drawing/2014/main" id="{66669E1A-A227-4D9B-81A0-E4F2183CB0D3}"/>
              </a:ext>
            </a:extLst>
          </p:cNvPr>
          <p:cNvGraphicFramePr/>
          <p:nvPr>
            <p:extLst>
              <p:ext uri="{D42A27DB-BD31-4B8C-83A1-F6EECF244321}">
                <p14:modId xmlns:p14="http://schemas.microsoft.com/office/powerpoint/2010/main" val="2044152298"/>
              </p:ext>
            </p:extLst>
          </p:nvPr>
        </p:nvGraphicFramePr>
        <p:xfrm>
          <a:off x="4888856" y="1024092"/>
          <a:ext cx="4255144" cy="3980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2020466"/>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lumMod val="75000"/>
                  </a:schemeClr>
                </a:solidFill>
                <a:latin typeface="Staatliches" panose="020B0604020202020204" charset="0"/>
              </a:rPr>
              <a:t>CENA/ZYSK</a:t>
            </a:r>
            <a:endParaRPr lang="pl-PL" sz="2800" dirty="0">
              <a:solidFill>
                <a:schemeClr val="accent6"/>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7951304" cy="312008"/>
          </a:xfrm>
          <a:prstGeom prst="rect">
            <a:avLst/>
          </a:prstGeom>
          <a:noFill/>
        </p:spPr>
        <p:txBody>
          <a:bodyPr wrap="square">
            <a:spAutoFit/>
          </a:bodyPr>
          <a:lstStyle/>
          <a:p>
            <a:pPr indent="449580" algn="ctr">
              <a:lnSpc>
                <a:spcPct val="107000"/>
              </a:lnSpc>
              <a:spcAft>
                <a:spcPts val="800"/>
              </a:spcAft>
            </a:pPr>
            <a:r>
              <a:rPr lang="pl-PL" dirty="0">
                <a:latin typeface="Source Sans Pro" panose="020B0503030403020204" pitchFamily="34" charset="0"/>
                <a:ea typeface="Source Sans Pro" panose="020B0503030403020204" pitchFamily="34" charset="0"/>
              </a:rPr>
              <a:t>C/Z = Cena 1 akcji / zysk z 1 akcji</a:t>
            </a:r>
          </a:p>
        </p:txBody>
      </p:sp>
      <p:graphicFrame>
        <p:nvGraphicFramePr>
          <p:cNvPr id="7" name="Tabela 6">
            <a:extLst>
              <a:ext uri="{FF2B5EF4-FFF2-40B4-BE49-F238E27FC236}">
                <a16:creationId xmlns:a16="http://schemas.microsoft.com/office/drawing/2014/main" id="{07FE0F07-28AA-40BD-A75E-E6A19B4E0D90}"/>
              </a:ext>
            </a:extLst>
          </p:cNvPr>
          <p:cNvGraphicFramePr>
            <a:graphicFrameLocks noGrp="1"/>
          </p:cNvGraphicFramePr>
          <p:nvPr>
            <p:extLst>
              <p:ext uri="{D42A27DB-BD31-4B8C-83A1-F6EECF244321}">
                <p14:modId xmlns:p14="http://schemas.microsoft.com/office/powerpoint/2010/main" val="2657184639"/>
              </p:ext>
            </p:extLst>
          </p:nvPr>
        </p:nvGraphicFramePr>
        <p:xfrm>
          <a:off x="160964" y="1284784"/>
          <a:ext cx="4554855" cy="952500"/>
        </p:xfrm>
        <a:graphic>
          <a:graphicData uri="http://schemas.openxmlformats.org/drawingml/2006/table">
            <a:tbl>
              <a:tblPr firstRow="1" firstCol="1" bandRow="1">
                <a:tableStyleId>{9D7B26C5-4107-4FEC-AEDC-1716B250A1EF}</a:tableStyleId>
              </a:tblPr>
              <a:tblGrid>
                <a:gridCol w="2415345">
                  <a:extLst>
                    <a:ext uri="{9D8B030D-6E8A-4147-A177-3AD203B41FA5}">
                      <a16:colId xmlns:a16="http://schemas.microsoft.com/office/drawing/2014/main" val="3872791366"/>
                    </a:ext>
                  </a:extLst>
                </a:gridCol>
                <a:gridCol w="665822">
                  <a:extLst>
                    <a:ext uri="{9D8B030D-6E8A-4147-A177-3AD203B41FA5}">
                      <a16:colId xmlns:a16="http://schemas.microsoft.com/office/drawing/2014/main" val="3348318223"/>
                    </a:ext>
                  </a:extLst>
                </a:gridCol>
                <a:gridCol w="723811">
                  <a:extLst>
                    <a:ext uri="{9D8B030D-6E8A-4147-A177-3AD203B41FA5}">
                      <a16:colId xmlns:a16="http://schemas.microsoft.com/office/drawing/2014/main" val="1071078957"/>
                    </a:ext>
                  </a:extLst>
                </a:gridCol>
                <a:gridCol w="749877">
                  <a:extLst>
                    <a:ext uri="{9D8B030D-6E8A-4147-A177-3AD203B41FA5}">
                      <a16:colId xmlns:a16="http://schemas.microsoft.com/office/drawing/2014/main" val="893141402"/>
                    </a:ext>
                  </a:extLst>
                </a:gridCol>
              </a:tblGrid>
              <a:tr h="190500">
                <a:tc>
                  <a:txBody>
                    <a:bodyPr/>
                    <a:lstStyle/>
                    <a:p>
                      <a:pPr algn="r">
                        <a:lnSpc>
                          <a:spcPct val="107000"/>
                        </a:lnSpc>
                        <a:spcAft>
                          <a:spcPts val="800"/>
                        </a:spcAft>
                      </a:pPr>
                      <a:r>
                        <a:rPr lang="pl-PL" sz="1100" dirty="0">
                          <a:solidFill>
                            <a:srgbClr val="000000"/>
                          </a:solidFill>
                          <a:effectLst/>
                        </a:rPr>
                        <a:t>NAZWA: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gridSpan="3">
                  <a:txBody>
                    <a:bodyPr/>
                    <a:lstStyle/>
                    <a:p>
                      <a:pPr algn="ctr">
                        <a:lnSpc>
                          <a:spcPct val="107000"/>
                        </a:lnSpc>
                        <a:spcAft>
                          <a:spcPts val="800"/>
                        </a:spcAft>
                      </a:pPr>
                      <a:r>
                        <a:rPr lang="pl-PL" sz="1100" b="1" dirty="0">
                          <a:solidFill>
                            <a:srgbClr val="000080"/>
                          </a:solidFill>
                          <a:effectLst/>
                        </a:rPr>
                        <a:t>Cyfrowy Polsat S.A. (Polska)</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368689873"/>
                  </a:ext>
                </a:extLst>
              </a:tr>
              <a:tr h="190500">
                <a:tc>
                  <a:txBody>
                    <a:bodyPr/>
                    <a:lstStyle/>
                    <a:p>
                      <a:pPr algn="r">
                        <a:lnSpc>
                          <a:spcPct val="107000"/>
                        </a:lnSpc>
                        <a:spcAft>
                          <a:spcPts val="800"/>
                        </a:spcAft>
                      </a:pPr>
                      <a:r>
                        <a:rPr lang="pl-PL" sz="1100" dirty="0">
                          <a:solidFill>
                            <a:srgbClr val="000000"/>
                          </a:solidFill>
                          <a:effectLst/>
                        </a:rPr>
                        <a:t>ROK:</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2019</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a:solidFill>
                            <a:srgbClr val="000000"/>
                          </a:solidFill>
                          <a:effectLst/>
                        </a:rPr>
                        <a:t>2018</a:t>
                      </a:r>
                      <a:endParaRPr lang="pl-PL" sz="12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tc>
                  <a:txBody>
                    <a:bodyPr/>
                    <a:lstStyle/>
                    <a:p>
                      <a:pPr algn="r">
                        <a:lnSpc>
                          <a:spcPct val="107000"/>
                        </a:lnSpc>
                        <a:spcAft>
                          <a:spcPts val="800"/>
                        </a:spcAft>
                      </a:pPr>
                      <a:r>
                        <a:rPr lang="pl-PL" sz="1100" b="1" dirty="0">
                          <a:solidFill>
                            <a:srgbClr val="000000"/>
                          </a:solidFill>
                          <a:effectLst/>
                        </a:rPr>
                        <a:t>2017</a:t>
                      </a:r>
                      <a:endParaRPr lang="pl-PL" sz="1200" dirty="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925987696"/>
                  </a:ext>
                </a:extLst>
              </a:tr>
              <a:tr h="190500">
                <a:tc>
                  <a:txBody>
                    <a:bodyPr/>
                    <a:lstStyle/>
                    <a:p>
                      <a:pP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CENA/ZYSK</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15,49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18,40</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b="1">
                          <a:solidFill>
                            <a:srgbClr val="000000"/>
                          </a:solidFill>
                          <a:effectLst/>
                          <a:latin typeface="+mj-lt"/>
                          <a:ea typeface="Times New Roman" panose="02020603050405020304" pitchFamily="18" charset="0"/>
                          <a:cs typeface="Arial" panose="020B0604020202020204" pitchFamily="34" charset="0"/>
                        </a:rPr>
                        <a:t>16,97</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021823754"/>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średnia cena 1 akcji (w zł )</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26,99</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23,48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25,08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4265117348"/>
                  </a:ext>
                </a:extLst>
              </a:tr>
              <a:tr h="190500">
                <a:tc>
                  <a:txBody>
                    <a:bodyPr/>
                    <a:lstStyle/>
                    <a:p>
                      <a:pP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zysk netto na 1 akcję (w zł )</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1,74</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a:solidFill>
                            <a:srgbClr val="000000"/>
                          </a:solidFill>
                          <a:effectLst/>
                          <a:latin typeface="+mj-lt"/>
                          <a:ea typeface="Times New Roman" panose="02020603050405020304" pitchFamily="18" charset="0"/>
                          <a:cs typeface="Arial" panose="020B0604020202020204" pitchFamily="34" charset="0"/>
                        </a:rPr>
                        <a:t>1,28</a:t>
                      </a:r>
                      <a:endParaRPr lang="pl-PL" sz="1200">
                        <a:effectLst/>
                        <a:latin typeface="+mj-lt"/>
                        <a:ea typeface="Times New Roman" panose="02020603050405020304" pitchFamily="18" charset="0"/>
                        <a:cs typeface="Arial" panose="020B0604020202020204" pitchFamily="34" charset="0"/>
                      </a:endParaRPr>
                    </a:p>
                  </a:txBody>
                  <a:tcPr marL="44450" marR="44450" marT="0" marB="0" anchor="b"/>
                </a:tc>
                <a:tc>
                  <a:txBody>
                    <a:bodyPr/>
                    <a:lstStyle/>
                    <a:p>
                      <a:pPr algn="r">
                        <a:lnSpc>
                          <a:spcPct val="107000"/>
                        </a:lnSpc>
                      </a:pPr>
                      <a:r>
                        <a:rPr lang="pl-PL" sz="1100" dirty="0">
                          <a:solidFill>
                            <a:srgbClr val="000000"/>
                          </a:solidFill>
                          <a:effectLst/>
                          <a:latin typeface="+mj-lt"/>
                          <a:ea typeface="Times New Roman" panose="02020603050405020304" pitchFamily="18" charset="0"/>
                          <a:cs typeface="Arial" panose="020B0604020202020204" pitchFamily="34" charset="0"/>
                        </a:rPr>
                        <a:t>1,48</a:t>
                      </a:r>
                      <a:endParaRPr lang="pl-PL" sz="1200" dirty="0">
                        <a:effectLst/>
                        <a:latin typeface="+mj-lt"/>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299703515"/>
                  </a:ext>
                </a:extLst>
              </a:tr>
            </a:tbl>
          </a:graphicData>
        </a:graphic>
      </p:graphicFrame>
      <p:graphicFrame>
        <p:nvGraphicFramePr>
          <p:cNvPr id="8" name="Tabela 7">
            <a:extLst>
              <a:ext uri="{FF2B5EF4-FFF2-40B4-BE49-F238E27FC236}">
                <a16:creationId xmlns:a16="http://schemas.microsoft.com/office/drawing/2014/main" id="{17018CD3-1496-46DC-A0D9-440E9F696FCC}"/>
              </a:ext>
            </a:extLst>
          </p:cNvPr>
          <p:cNvGraphicFramePr>
            <a:graphicFrameLocks noGrp="1"/>
          </p:cNvGraphicFramePr>
          <p:nvPr>
            <p:extLst>
              <p:ext uri="{D42A27DB-BD31-4B8C-83A1-F6EECF244321}">
                <p14:modId xmlns:p14="http://schemas.microsoft.com/office/powerpoint/2010/main" val="1106727150"/>
              </p:ext>
            </p:extLst>
          </p:nvPr>
        </p:nvGraphicFramePr>
        <p:xfrm>
          <a:off x="160963" y="2854076"/>
          <a:ext cx="4554855" cy="1051560"/>
        </p:xfrm>
        <a:graphic>
          <a:graphicData uri="http://schemas.openxmlformats.org/drawingml/2006/table">
            <a:tbl>
              <a:tblPr firstRow="1" firstCol="1" bandRow="1">
                <a:tableStyleId>{9D7B26C5-4107-4FEC-AEDC-1716B250A1EF}</a:tableStyleId>
              </a:tblPr>
              <a:tblGrid>
                <a:gridCol w="1897877">
                  <a:extLst>
                    <a:ext uri="{9D8B030D-6E8A-4147-A177-3AD203B41FA5}">
                      <a16:colId xmlns:a16="http://schemas.microsoft.com/office/drawing/2014/main" val="3518848104"/>
                    </a:ext>
                  </a:extLst>
                </a:gridCol>
                <a:gridCol w="969378">
                  <a:extLst>
                    <a:ext uri="{9D8B030D-6E8A-4147-A177-3AD203B41FA5}">
                      <a16:colId xmlns:a16="http://schemas.microsoft.com/office/drawing/2014/main" val="1276360837"/>
                    </a:ext>
                  </a:extLst>
                </a:gridCol>
                <a:gridCol w="896720">
                  <a:extLst>
                    <a:ext uri="{9D8B030D-6E8A-4147-A177-3AD203B41FA5}">
                      <a16:colId xmlns:a16="http://schemas.microsoft.com/office/drawing/2014/main" val="2361034544"/>
                    </a:ext>
                  </a:extLst>
                </a:gridCol>
                <a:gridCol w="790880">
                  <a:extLst>
                    <a:ext uri="{9D8B030D-6E8A-4147-A177-3AD203B41FA5}">
                      <a16:colId xmlns:a16="http://schemas.microsoft.com/office/drawing/2014/main" val="506927170"/>
                    </a:ext>
                  </a:extLst>
                </a:gridCol>
              </a:tblGrid>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CENA/ZYSK</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latin typeface="+mj-lt"/>
                          <a:ea typeface="Times New Roman" panose="02020603050405020304" pitchFamily="18" charset="0"/>
                          <a:cs typeface="Arial" panose="020B0604020202020204" pitchFamily="34" charset="0"/>
                        </a:rPr>
                        <a:t>2017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7293379"/>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Cyfrowy Polsat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15,49</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18,40</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16,97</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04573018"/>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Orange Polska S.A. (Polska)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88,26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645,68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-113,96</a:t>
                      </a:r>
                      <a:endParaRPr lang="pl-PL" sz="120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72070888"/>
                  </a:ext>
                </a:extLst>
              </a:tr>
              <a:tr h="190500">
                <a:tc>
                  <a:txBody>
                    <a:bodyPr/>
                    <a:lstStyle/>
                    <a:p>
                      <a:r>
                        <a:rPr lang="pl-PL" sz="1100" b="1">
                          <a:solidFill>
                            <a:srgbClr val="000000"/>
                          </a:solidFill>
                          <a:effectLst/>
                          <a:latin typeface="+mj-lt"/>
                          <a:ea typeface="Times New Roman" panose="02020603050405020304" pitchFamily="18" charset="0"/>
                          <a:cs typeface="Arial" panose="020B0604020202020204" pitchFamily="34" charset="0"/>
                        </a:rPr>
                        <a:t>Branża</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34,6</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0000"/>
                          </a:solidFill>
                          <a:effectLst/>
                          <a:latin typeface="+mj-lt"/>
                          <a:ea typeface="Times New Roman" panose="02020603050405020304" pitchFamily="18" charset="0"/>
                          <a:cs typeface="Arial" panose="020B0604020202020204" pitchFamily="34" charset="0"/>
                        </a:rPr>
                        <a:t>28,8</a:t>
                      </a:r>
                      <a:endParaRPr lang="pl-PL" sz="1200">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000000"/>
                          </a:solidFill>
                          <a:effectLst/>
                          <a:latin typeface="+mj-lt"/>
                          <a:ea typeface="Times New Roman" panose="02020603050405020304" pitchFamily="18" charset="0"/>
                          <a:cs typeface="Arial" panose="020B0604020202020204" pitchFamily="34" charset="0"/>
                        </a:rPr>
                        <a:t>46,7</a:t>
                      </a:r>
                      <a:endParaRPr lang="pl-PL" sz="1200" dirty="0">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24299356"/>
                  </a:ext>
                </a:extLst>
              </a:tr>
            </a:tbl>
          </a:graphicData>
        </a:graphic>
      </p:graphicFrame>
      <p:graphicFrame>
        <p:nvGraphicFramePr>
          <p:cNvPr id="12" name="Wykres 11">
            <a:extLst>
              <a:ext uri="{FF2B5EF4-FFF2-40B4-BE49-F238E27FC236}">
                <a16:creationId xmlns:a16="http://schemas.microsoft.com/office/drawing/2014/main" id="{315051B6-A926-4C98-B686-A23F1B8C940A}"/>
              </a:ext>
            </a:extLst>
          </p:cNvPr>
          <p:cNvGraphicFramePr/>
          <p:nvPr>
            <p:extLst>
              <p:ext uri="{D42A27DB-BD31-4B8C-83A1-F6EECF244321}">
                <p14:modId xmlns:p14="http://schemas.microsoft.com/office/powerpoint/2010/main" val="3806607129"/>
              </p:ext>
            </p:extLst>
          </p:nvPr>
        </p:nvGraphicFramePr>
        <p:xfrm>
          <a:off x="4715818" y="1024092"/>
          <a:ext cx="4572000" cy="3856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583992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1"/>
          <p:cNvSpPr txBox="1">
            <a:spLocks noGrp="1"/>
          </p:cNvSpPr>
          <p:nvPr>
            <p:ph type="title"/>
          </p:nvPr>
        </p:nvSpPr>
        <p:spPr>
          <a:xfrm>
            <a:off x="697321" y="23227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Wnioski z analizy pozycji rynkowej</a:t>
            </a:r>
            <a:endParaRPr dirty="0"/>
          </a:p>
        </p:txBody>
      </p:sp>
      <p:grpSp>
        <p:nvGrpSpPr>
          <p:cNvPr id="1594" name="Google Shape;1594;p71"/>
          <p:cNvGrpSpPr/>
          <p:nvPr/>
        </p:nvGrpSpPr>
        <p:grpSpPr>
          <a:xfrm rot="-5400000">
            <a:off x="451906" y="3463601"/>
            <a:ext cx="904710" cy="1786465"/>
            <a:chOff x="8264275" y="3318138"/>
            <a:chExt cx="363425" cy="717600"/>
          </a:xfrm>
        </p:grpSpPr>
        <p:sp>
          <p:nvSpPr>
            <p:cNvPr id="1595" name="Google Shape;1595;p71"/>
            <p:cNvSpPr/>
            <p:nvPr/>
          </p:nvSpPr>
          <p:spPr>
            <a:xfrm>
              <a:off x="8314675" y="3904013"/>
              <a:ext cx="263450" cy="131725"/>
            </a:xfrm>
            <a:custGeom>
              <a:avLst/>
              <a:gdLst/>
              <a:ahLst/>
              <a:cxnLst/>
              <a:rect l="l" t="t" r="r" b="b"/>
              <a:pathLst>
                <a:path w="10538" h="5269" extrusionOk="0">
                  <a:moveTo>
                    <a:pt x="5269" y="0"/>
                  </a:moveTo>
                  <a:lnTo>
                    <a:pt x="1" y="5268"/>
                  </a:lnTo>
                  <a:lnTo>
                    <a:pt x="1106" y="5268"/>
                  </a:lnTo>
                  <a:lnTo>
                    <a:pt x="5269" y="1106"/>
                  </a:lnTo>
                  <a:lnTo>
                    <a:pt x="9431" y="5268"/>
                  </a:lnTo>
                  <a:lnTo>
                    <a:pt x="10537" y="5268"/>
                  </a:lnTo>
                  <a:lnTo>
                    <a:pt x="5269"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8264275" y="3724613"/>
              <a:ext cx="363425" cy="209775"/>
            </a:xfrm>
            <a:custGeom>
              <a:avLst/>
              <a:gdLst/>
              <a:ahLst/>
              <a:cxnLst/>
              <a:rect l="l" t="t" r="r" b="b"/>
              <a:pathLst>
                <a:path w="14537" h="8391" extrusionOk="0">
                  <a:moveTo>
                    <a:pt x="7285" y="1"/>
                  </a:moveTo>
                  <a:lnTo>
                    <a:pt x="1" y="7285"/>
                  </a:lnTo>
                  <a:lnTo>
                    <a:pt x="1" y="8391"/>
                  </a:lnTo>
                  <a:lnTo>
                    <a:pt x="7285" y="1106"/>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8264275" y="3821088"/>
              <a:ext cx="363425" cy="208950"/>
            </a:xfrm>
            <a:custGeom>
              <a:avLst/>
              <a:gdLst/>
              <a:ahLst/>
              <a:cxnLst/>
              <a:rect l="l" t="t" r="r" b="b"/>
              <a:pathLst>
                <a:path w="14537" h="8358" extrusionOk="0">
                  <a:moveTo>
                    <a:pt x="7285" y="0"/>
                  </a:moveTo>
                  <a:lnTo>
                    <a:pt x="1" y="7252"/>
                  </a:lnTo>
                  <a:lnTo>
                    <a:pt x="1" y="8358"/>
                  </a:lnTo>
                  <a:lnTo>
                    <a:pt x="7285" y="1106"/>
                  </a:lnTo>
                  <a:lnTo>
                    <a:pt x="14537" y="8358"/>
                  </a:lnTo>
                  <a:lnTo>
                    <a:pt x="14537" y="7252"/>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8264275" y="3318138"/>
              <a:ext cx="33350" cy="33350"/>
            </a:xfrm>
            <a:custGeom>
              <a:avLst/>
              <a:gdLst/>
              <a:ahLst/>
              <a:cxnLst/>
              <a:rect l="l" t="t" r="r" b="b"/>
              <a:pathLst>
                <a:path w="1334" h="1334" extrusionOk="0">
                  <a:moveTo>
                    <a:pt x="228" y="0"/>
                  </a:moveTo>
                  <a:lnTo>
                    <a:pt x="1" y="228"/>
                  </a:lnTo>
                  <a:lnTo>
                    <a:pt x="1" y="1333"/>
                  </a:lnTo>
                  <a:lnTo>
                    <a:pt x="1334"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8264275" y="3318138"/>
              <a:ext cx="117100" cy="116275"/>
            </a:xfrm>
            <a:custGeom>
              <a:avLst/>
              <a:gdLst/>
              <a:ahLst/>
              <a:cxnLst/>
              <a:rect l="l" t="t" r="r" b="b"/>
              <a:pathLst>
                <a:path w="4684" h="4651" extrusionOk="0">
                  <a:moveTo>
                    <a:pt x="3578" y="0"/>
                  </a:moveTo>
                  <a:lnTo>
                    <a:pt x="1" y="3545"/>
                  </a:lnTo>
                  <a:lnTo>
                    <a:pt x="1" y="4650"/>
                  </a:lnTo>
                  <a:lnTo>
                    <a:pt x="468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8398013" y="3981738"/>
              <a:ext cx="96775" cy="48000"/>
            </a:xfrm>
            <a:custGeom>
              <a:avLst/>
              <a:gdLst/>
              <a:ahLst/>
              <a:cxnLst/>
              <a:rect l="l" t="t" r="r" b="b"/>
              <a:pathLst>
                <a:path w="3871" h="1920" extrusionOk="0">
                  <a:moveTo>
                    <a:pt x="1952" y="1"/>
                  </a:moveTo>
                  <a:lnTo>
                    <a:pt x="1" y="1919"/>
                  </a:lnTo>
                  <a:lnTo>
                    <a:pt x="1106" y="1919"/>
                  </a:lnTo>
                  <a:lnTo>
                    <a:pt x="1952" y="1106"/>
                  </a:lnTo>
                  <a:lnTo>
                    <a:pt x="2765" y="1919"/>
                  </a:lnTo>
                  <a:lnTo>
                    <a:pt x="3871" y="1919"/>
                  </a:lnTo>
                  <a:lnTo>
                    <a:pt x="1952"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8264275" y="3318138"/>
              <a:ext cx="363425" cy="200000"/>
            </a:xfrm>
            <a:custGeom>
              <a:avLst/>
              <a:gdLst/>
              <a:ahLst/>
              <a:cxnLst/>
              <a:rect l="l" t="t" r="r" b="b"/>
              <a:pathLst>
                <a:path w="14537" h="8000" extrusionOk="0">
                  <a:moveTo>
                    <a:pt x="6895" y="0"/>
                  </a:moveTo>
                  <a:lnTo>
                    <a:pt x="1" y="6894"/>
                  </a:lnTo>
                  <a:lnTo>
                    <a:pt x="1" y="8000"/>
                  </a:lnTo>
                  <a:lnTo>
                    <a:pt x="7285" y="715"/>
                  </a:lnTo>
                  <a:lnTo>
                    <a:pt x="14537" y="8000"/>
                  </a:lnTo>
                  <a:lnTo>
                    <a:pt x="14537" y="6894"/>
                  </a:lnTo>
                  <a:lnTo>
                    <a:pt x="7643"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8511425" y="3318138"/>
              <a:ext cx="116275" cy="116275"/>
            </a:xfrm>
            <a:custGeom>
              <a:avLst/>
              <a:gdLst/>
              <a:ahLst/>
              <a:cxnLst/>
              <a:rect l="l" t="t" r="r" b="b"/>
              <a:pathLst>
                <a:path w="4651" h="4651" extrusionOk="0">
                  <a:moveTo>
                    <a:pt x="1" y="0"/>
                  </a:moveTo>
                  <a:lnTo>
                    <a:pt x="4651" y="4650"/>
                  </a:lnTo>
                  <a:lnTo>
                    <a:pt x="4651" y="3545"/>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8594350" y="3318138"/>
              <a:ext cx="33350" cy="33350"/>
            </a:xfrm>
            <a:custGeom>
              <a:avLst/>
              <a:gdLst/>
              <a:ahLst/>
              <a:cxnLst/>
              <a:rect l="l" t="t" r="r" b="b"/>
              <a:pathLst>
                <a:path w="1334" h="1334" extrusionOk="0">
                  <a:moveTo>
                    <a:pt x="1" y="0"/>
                  </a:moveTo>
                  <a:lnTo>
                    <a:pt x="1334" y="1333"/>
                  </a:lnTo>
                  <a:lnTo>
                    <a:pt x="1334" y="228"/>
                  </a:lnTo>
                  <a:lnTo>
                    <a:pt x="1106"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8264275" y="3557963"/>
              <a:ext cx="363425" cy="209775"/>
            </a:xfrm>
            <a:custGeom>
              <a:avLst/>
              <a:gdLst/>
              <a:ahLst/>
              <a:cxnLst/>
              <a:rect l="l" t="t" r="r" b="b"/>
              <a:pathLst>
                <a:path w="14537" h="8391" extrusionOk="0">
                  <a:moveTo>
                    <a:pt x="7285" y="0"/>
                  </a:moveTo>
                  <a:lnTo>
                    <a:pt x="1" y="7285"/>
                  </a:lnTo>
                  <a:lnTo>
                    <a:pt x="1" y="8390"/>
                  </a:lnTo>
                  <a:lnTo>
                    <a:pt x="7285" y="1138"/>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8264275" y="3641688"/>
              <a:ext cx="363425" cy="209775"/>
            </a:xfrm>
            <a:custGeom>
              <a:avLst/>
              <a:gdLst/>
              <a:ahLst/>
              <a:cxnLst/>
              <a:rect l="l" t="t" r="r" b="b"/>
              <a:pathLst>
                <a:path w="14537" h="8391" extrusionOk="0">
                  <a:moveTo>
                    <a:pt x="7285" y="1"/>
                  </a:moveTo>
                  <a:lnTo>
                    <a:pt x="1" y="7253"/>
                  </a:lnTo>
                  <a:lnTo>
                    <a:pt x="1" y="8391"/>
                  </a:lnTo>
                  <a:lnTo>
                    <a:pt x="7285" y="1106"/>
                  </a:lnTo>
                  <a:lnTo>
                    <a:pt x="14537" y="8391"/>
                  </a:lnTo>
                  <a:lnTo>
                    <a:pt x="14537" y="7253"/>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8264275" y="3391288"/>
              <a:ext cx="363425" cy="209775"/>
            </a:xfrm>
            <a:custGeom>
              <a:avLst/>
              <a:gdLst/>
              <a:ahLst/>
              <a:cxnLst/>
              <a:rect l="l" t="t" r="r" b="b"/>
              <a:pathLst>
                <a:path w="14537" h="8391" extrusionOk="0">
                  <a:moveTo>
                    <a:pt x="7285" y="1"/>
                  </a:moveTo>
                  <a:lnTo>
                    <a:pt x="1" y="7285"/>
                  </a:lnTo>
                  <a:lnTo>
                    <a:pt x="1" y="8391"/>
                  </a:lnTo>
                  <a:lnTo>
                    <a:pt x="7285" y="1139"/>
                  </a:lnTo>
                  <a:lnTo>
                    <a:pt x="14537" y="8391"/>
                  </a:lnTo>
                  <a:lnTo>
                    <a:pt x="14537" y="7285"/>
                  </a:lnTo>
                  <a:lnTo>
                    <a:pt x="7285"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8264275" y="3475038"/>
              <a:ext cx="363425" cy="209775"/>
            </a:xfrm>
            <a:custGeom>
              <a:avLst/>
              <a:gdLst/>
              <a:ahLst/>
              <a:cxnLst/>
              <a:rect l="l" t="t" r="r" b="b"/>
              <a:pathLst>
                <a:path w="14537" h="8391" extrusionOk="0">
                  <a:moveTo>
                    <a:pt x="7285" y="0"/>
                  </a:moveTo>
                  <a:lnTo>
                    <a:pt x="1" y="7285"/>
                  </a:lnTo>
                  <a:lnTo>
                    <a:pt x="1" y="8390"/>
                  </a:lnTo>
                  <a:lnTo>
                    <a:pt x="7285" y="1106"/>
                  </a:lnTo>
                  <a:lnTo>
                    <a:pt x="14537" y="8390"/>
                  </a:lnTo>
                  <a:lnTo>
                    <a:pt x="14537" y="7285"/>
                  </a:lnTo>
                  <a:lnTo>
                    <a:pt x="7285" y="0"/>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71"/>
          <p:cNvSpPr/>
          <p:nvPr/>
        </p:nvSpPr>
        <p:spPr>
          <a:xfrm>
            <a:off x="8358872" y="-285906"/>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88;p71">
            <a:extLst>
              <a:ext uri="{FF2B5EF4-FFF2-40B4-BE49-F238E27FC236}">
                <a16:creationId xmlns:a16="http://schemas.microsoft.com/office/drawing/2014/main" id="{225C4345-7342-4E1A-AE3D-4DCE0CF23AEF}"/>
              </a:ext>
            </a:extLst>
          </p:cNvPr>
          <p:cNvSpPr txBox="1">
            <a:spLocks/>
          </p:cNvSpPr>
          <p:nvPr/>
        </p:nvSpPr>
        <p:spPr>
          <a:xfrm>
            <a:off x="1802459" y="3980027"/>
            <a:ext cx="73415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2pPr>
            <a:lvl3pPr marR="0" lvl="2"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3pPr>
            <a:lvl4pPr marR="0" lvl="3"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4pPr>
            <a:lvl5pPr marR="0" lvl="4"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5pPr>
            <a:lvl6pPr marR="0" lvl="5"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6pPr>
            <a:lvl7pPr marR="0" lvl="6"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7pPr>
            <a:lvl8pPr marR="0" lvl="7"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8pPr>
            <a:lvl9pPr marR="0" lvl="8" algn="l"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9pPr>
          </a:lstStyle>
          <a:p>
            <a:r>
              <a:rPr lang="pl-PL" sz="2000" dirty="0"/>
              <a:t>Czy warto inwestować? Moim zdaniem tak, osobiście bym inwestowała w akcje Cyfrowego Polsatu.</a:t>
            </a:r>
          </a:p>
        </p:txBody>
      </p:sp>
      <p:sp>
        <p:nvSpPr>
          <p:cNvPr id="25" name="Google Shape;1590;p71">
            <a:extLst>
              <a:ext uri="{FF2B5EF4-FFF2-40B4-BE49-F238E27FC236}">
                <a16:creationId xmlns:a16="http://schemas.microsoft.com/office/drawing/2014/main" id="{4178E12F-57DD-4180-AEF2-3FBA8E2DCB5F}"/>
              </a:ext>
            </a:extLst>
          </p:cNvPr>
          <p:cNvSpPr txBox="1">
            <a:spLocks/>
          </p:cNvSpPr>
          <p:nvPr/>
        </p:nvSpPr>
        <p:spPr>
          <a:xfrm>
            <a:off x="6203950" y="950661"/>
            <a:ext cx="2940050" cy="3059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1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285750" indent="-285750"/>
            <a:r>
              <a:rPr lang="pl-PL" dirty="0"/>
              <a:t>Niewielki, ale dodatni wskaźnik ZAZ</a:t>
            </a:r>
          </a:p>
          <a:p>
            <a:pPr marL="285750" indent="-285750"/>
            <a:r>
              <a:rPr lang="pl-PL" dirty="0"/>
              <a:t>Duży zysk na 1 akcję i dywidendy wypłacane w 2018 i 2019</a:t>
            </a:r>
          </a:p>
          <a:p>
            <a:pPr marL="285750" indent="-285750"/>
            <a:r>
              <a:rPr lang="pl-PL" dirty="0"/>
              <a:t>Wysoka stopa rynkowa i wypłaty dywidendy </a:t>
            </a:r>
          </a:p>
          <a:p>
            <a:pPr marL="285750" indent="-285750"/>
            <a:r>
              <a:rPr lang="pl-PL" dirty="0"/>
              <a:t>Dwukrotnie wyższa wartość giełdowa od konkurenta</a:t>
            </a:r>
          </a:p>
          <a:p>
            <a:pPr marL="285750" indent="-285750"/>
            <a:r>
              <a:rPr lang="pl-PL" dirty="0"/>
              <a:t>Najniższy wskaźnik C/Z w stosunku do konkurenta jak i branży</a:t>
            </a:r>
          </a:p>
          <a:p>
            <a:pPr marL="285750" indent="-285750"/>
            <a:r>
              <a:rPr lang="pl-PL" dirty="0"/>
              <a:t>Brak poważnych załamań kursu</a:t>
            </a:r>
          </a:p>
          <a:p>
            <a:pPr marL="285750" indent="-285750"/>
            <a:r>
              <a:rPr lang="pl-PL" dirty="0"/>
              <a:t>Wskaźniki wyższe od konkurenta i sektora</a:t>
            </a:r>
          </a:p>
        </p:txBody>
      </p:sp>
      <p:graphicFrame>
        <p:nvGraphicFramePr>
          <p:cNvPr id="3" name="Tabela 2">
            <a:extLst>
              <a:ext uri="{FF2B5EF4-FFF2-40B4-BE49-F238E27FC236}">
                <a16:creationId xmlns:a16="http://schemas.microsoft.com/office/drawing/2014/main" id="{2EC750AE-FB00-4511-9577-DD0374A3EC82}"/>
              </a:ext>
            </a:extLst>
          </p:cNvPr>
          <p:cNvGraphicFramePr>
            <a:graphicFrameLocks noGrp="1"/>
          </p:cNvGraphicFramePr>
          <p:nvPr>
            <p:extLst>
              <p:ext uri="{D42A27DB-BD31-4B8C-83A1-F6EECF244321}">
                <p14:modId xmlns:p14="http://schemas.microsoft.com/office/powerpoint/2010/main" val="4003227960"/>
              </p:ext>
            </p:extLst>
          </p:nvPr>
        </p:nvGraphicFramePr>
        <p:xfrm>
          <a:off x="59141" y="928389"/>
          <a:ext cx="6063363" cy="2367915"/>
        </p:xfrm>
        <a:graphic>
          <a:graphicData uri="http://schemas.openxmlformats.org/drawingml/2006/table">
            <a:tbl>
              <a:tblPr firstCol="1" bandRow="1">
                <a:tableStyleId>{3B4B98B0-60AC-42C2-AFA5-B58CD77FA1E5}</a:tableStyleId>
              </a:tblPr>
              <a:tblGrid>
                <a:gridCol w="2231681">
                  <a:extLst>
                    <a:ext uri="{9D8B030D-6E8A-4147-A177-3AD203B41FA5}">
                      <a16:colId xmlns:a16="http://schemas.microsoft.com/office/drawing/2014/main" val="1554563759"/>
                    </a:ext>
                  </a:extLst>
                </a:gridCol>
                <a:gridCol w="688265">
                  <a:extLst>
                    <a:ext uri="{9D8B030D-6E8A-4147-A177-3AD203B41FA5}">
                      <a16:colId xmlns:a16="http://schemas.microsoft.com/office/drawing/2014/main" val="724760098"/>
                    </a:ext>
                  </a:extLst>
                </a:gridCol>
                <a:gridCol w="698537">
                  <a:extLst>
                    <a:ext uri="{9D8B030D-6E8A-4147-A177-3AD203B41FA5}">
                      <a16:colId xmlns:a16="http://schemas.microsoft.com/office/drawing/2014/main" val="2265001216"/>
                    </a:ext>
                  </a:extLst>
                </a:gridCol>
                <a:gridCol w="708810">
                  <a:extLst>
                    <a:ext uri="{9D8B030D-6E8A-4147-A177-3AD203B41FA5}">
                      <a16:colId xmlns:a16="http://schemas.microsoft.com/office/drawing/2014/main" val="320523803"/>
                    </a:ext>
                  </a:extLst>
                </a:gridCol>
                <a:gridCol w="626629">
                  <a:extLst>
                    <a:ext uri="{9D8B030D-6E8A-4147-A177-3AD203B41FA5}">
                      <a16:colId xmlns:a16="http://schemas.microsoft.com/office/drawing/2014/main" val="457372219"/>
                    </a:ext>
                  </a:extLst>
                </a:gridCol>
                <a:gridCol w="544448">
                  <a:extLst>
                    <a:ext uri="{9D8B030D-6E8A-4147-A177-3AD203B41FA5}">
                      <a16:colId xmlns:a16="http://schemas.microsoft.com/office/drawing/2014/main" val="2518301913"/>
                    </a:ext>
                  </a:extLst>
                </a:gridCol>
                <a:gridCol w="564993">
                  <a:extLst>
                    <a:ext uri="{9D8B030D-6E8A-4147-A177-3AD203B41FA5}">
                      <a16:colId xmlns:a16="http://schemas.microsoft.com/office/drawing/2014/main" val="3733206067"/>
                    </a:ext>
                  </a:extLst>
                </a:gridCol>
              </a:tblGrid>
              <a:tr h="190500">
                <a:tc>
                  <a:txBody>
                    <a:bodyPr/>
                    <a:lstStyle/>
                    <a:p>
                      <a:pPr algn="l" fontAlgn="b"/>
                      <a:endParaRPr lang="pl-PL"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gridSpan="3">
                  <a:txBody>
                    <a:bodyPr/>
                    <a:lstStyle/>
                    <a:p>
                      <a:pPr algn="ctr" fontAlgn="b"/>
                      <a:r>
                        <a:rPr lang="pl-PL" sz="1100" b="1" u="none" strike="noStrike" dirty="0">
                          <a:solidFill>
                            <a:srgbClr val="000000"/>
                          </a:solidFill>
                          <a:effectLst/>
                        </a:rPr>
                        <a:t>SPÓŁKA ANALIZOWANA</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hMerge="1">
                  <a:txBody>
                    <a:bodyPr/>
                    <a:lstStyle/>
                    <a:p>
                      <a:endParaRPr lang="pl-PL"/>
                    </a:p>
                  </a:txBody>
                  <a:tcPr/>
                </a:tc>
                <a:tc hMerge="1">
                  <a:txBody>
                    <a:bodyPr/>
                    <a:lstStyle/>
                    <a:p>
                      <a:endParaRPr lang="pl-PL"/>
                    </a:p>
                  </a:txBody>
                  <a:tcPr/>
                </a:tc>
                <a:tc gridSpan="3">
                  <a:txBody>
                    <a:bodyPr/>
                    <a:lstStyle/>
                    <a:p>
                      <a:pPr algn="ctr" fontAlgn="b"/>
                      <a:r>
                        <a:rPr lang="pl-PL" sz="1100" b="1" u="none" strike="noStrike">
                          <a:solidFill>
                            <a:srgbClr val="000000"/>
                          </a:solidFill>
                          <a:effectLst/>
                        </a:rPr>
                        <a:t>KONKURENCJA</a:t>
                      </a:r>
                      <a:endParaRPr lang="pl-PL"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848230082"/>
                  </a:ext>
                </a:extLst>
              </a:tr>
              <a:tr h="190500">
                <a:tc>
                  <a:txBody>
                    <a:bodyPr/>
                    <a:lstStyle/>
                    <a:p>
                      <a:pPr algn="r" fontAlgn="b"/>
                      <a:r>
                        <a:rPr lang="pl-PL" sz="1100" b="0" u="none" strike="noStrike" dirty="0">
                          <a:solidFill>
                            <a:srgbClr val="000000"/>
                          </a:solidFill>
                          <a:effectLst/>
                        </a:rPr>
                        <a:t>NAZWA:</a:t>
                      </a:r>
                      <a:endParaRPr lang="pl-PL"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gridSpan="3">
                  <a:txBody>
                    <a:bodyPr/>
                    <a:lstStyle/>
                    <a:p>
                      <a:pPr algn="ctr" fontAlgn="ctr"/>
                      <a:r>
                        <a:rPr lang="pl-PL" sz="1100" b="1" u="none" strike="noStrike" dirty="0">
                          <a:solidFill>
                            <a:srgbClr val="000080"/>
                          </a:solidFill>
                          <a:effectLst/>
                        </a:rPr>
                        <a:t>Cyfrowy Polsat S.A. (Polska)</a:t>
                      </a:r>
                      <a:endParaRPr lang="pl-PL" sz="1100" b="1" i="0" u="none" strike="noStrike" dirty="0">
                        <a:solidFill>
                          <a:srgbClr val="000080"/>
                        </a:solidFill>
                        <a:effectLst/>
                        <a:latin typeface="Calibri" panose="020F0502020204030204" pitchFamily="34" charset="0"/>
                      </a:endParaRPr>
                    </a:p>
                  </a:txBody>
                  <a:tcPr marL="9525" marR="9525" marT="9525" marB="0" anchor="ctr"/>
                </a:tc>
                <a:tc hMerge="1">
                  <a:txBody>
                    <a:bodyPr/>
                    <a:lstStyle/>
                    <a:p>
                      <a:endParaRPr lang="pl-PL"/>
                    </a:p>
                  </a:txBody>
                  <a:tcPr/>
                </a:tc>
                <a:tc hMerge="1">
                  <a:txBody>
                    <a:bodyPr/>
                    <a:lstStyle/>
                    <a:p>
                      <a:endParaRPr lang="pl-PL"/>
                    </a:p>
                  </a:txBody>
                  <a:tcPr/>
                </a:tc>
                <a:tc gridSpan="3">
                  <a:txBody>
                    <a:bodyPr/>
                    <a:lstStyle/>
                    <a:p>
                      <a:pPr algn="ctr" fontAlgn="b"/>
                      <a:r>
                        <a:rPr lang="pl-PL" sz="1100" b="1" u="none" strike="noStrike">
                          <a:solidFill>
                            <a:srgbClr val="000080"/>
                          </a:solidFill>
                          <a:effectLst/>
                        </a:rPr>
                        <a:t>Orange Polska S.A. (Polska)</a:t>
                      </a:r>
                      <a:endParaRPr lang="pl-PL" sz="1100" b="1" i="0" u="none" strike="noStrike">
                        <a:solidFill>
                          <a:srgbClr val="000080"/>
                        </a:solidFill>
                        <a:effectLst/>
                        <a:latin typeface="Calibri" panose="020F0502020204030204" pitchFamily="34" charset="0"/>
                      </a:endParaRPr>
                    </a:p>
                  </a:txBody>
                  <a:tcPr marL="9525" marR="9525" marT="9525" marB="0" anchor="b"/>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948254439"/>
                  </a:ext>
                </a:extLst>
              </a:tr>
              <a:tr h="190500">
                <a:tc>
                  <a:txBody>
                    <a:bodyPr/>
                    <a:lstStyle/>
                    <a:p>
                      <a:pPr algn="r" fontAlgn="b"/>
                      <a:r>
                        <a:rPr lang="pl-PL" sz="1100" b="0" u="none" strike="noStrike" dirty="0">
                          <a:solidFill>
                            <a:srgbClr val="000000"/>
                          </a:solidFill>
                          <a:effectLst/>
                        </a:rPr>
                        <a:t>ROK:</a:t>
                      </a:r>
                      <a:endParaRPr lang="pl-PL" sz="11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r" fontAlgn="b"/>
                      <a:r>
                        <a:rPr lang="pl-PL" sz="1100" b="1" u="none" strike="noStrike" dirty="0">
                          <a:solidFill>
                            <a:srgbClr val="000000"/>
                          </a:solidFill>
                          <a:effectLst/>
                        </a:rPr>
                        <a:t>2019</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2018</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2017</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a:solidFill>
                            <a:srgbClr val="000000"/>
                          </a:solidFill>
                          <a:effectLst/>
                        </a:rPr>
                        <a:t>2019</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2018</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2017</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2096237"/>
                  </a:ext>
                </a:extLst>
              </a:tr>
              <a:tr h="190500">
                <a:tc>
                  <a:txBody>
                    <a:bodyPr/>
                    <a:lstStyle/>
                    <a:p>
                      <a:pPr algn="l" fontAlgn="b"/>
                      <a:r>
                        <a:rPr lang="pl-PL" sz="1100" b="1" u="none" strike="noStrike" dirty="0">
                          <a:solidFill>
                            <a:srgbClr val="000000"/>
                          </a:solidFill>
                          <a:effectLst/>
                        </a:rPr>
                        <a:t>ZYSKOWNOŚĆ AKCJI ZWYKŁYCH</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a:solidFill>
                            <a:srgbClr val="000000"/>
                          </a:solidFill>
                          <a:effectLst/>
                        </a:rPr>
                        <a:t>          0,0027    </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dirty="0">
                          <a:solidFill>
                            <a:srgbClr val="000000"/>
                          </a:solidFill>
                          <a:effectLst/>
                        </a:rPr>
                        <a:t>          0,0014    </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dirty="0">
                          <a:solidFill>
                            <a:srgbClr val="000000"/>
                          </a:solidFill>
                          <a:effectLst/>
                        </a:rPr>
                        <a:t>          0,0021    </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dirty="0">
                          <a:solidFill>
                            <a:srgbClr val="000000"/>
                          </a:solidFill>
                          <a:effectLst/>
                        </a:rPr>
                        <a:t>             0,0001    </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dirty="0">
                          <a:solidFill>
                            <a:srgbClr val="000000"/>
                          </a:solidFill>
                          <a:effectLst/>
                        </a:rPr>
                        <a:t>             0,0000    </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pl-PL" sz="1100" b="1" u="none" strike="noStrike">
                          <a:solidFill>
                            <a:srgbClr val="000000"/>
                          </a:solidFill>
                          <a:effectLst/>
                        </a:rPr>
                        <a:t>-           0,0001    </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267144"/>
                  </a:ext>
                </a:extLst>
              </a:tr>
              <a:tr h="190500">
                <a:tc>
                  <a:txBody>
                    <a:bodyPr/>
                    <a:lstStyle/>
                    <a:p>
                      <a:pPr algn="l" fontAlgn="b"/>
                      <a:r>
                        <a:rPr lang="pl-PL" sz="1100" b="1" u="none" strike="noStrike" dirty="0">
                          <a:solidFill>
                            <a:srgbClr val="000000"/>
                          </a:solidFill>
                          <a:effectLst/>
                        </a:rPr>
                        <a:t>ZYSK NA 1 AKCJĘ (w zł)</a:t>
                      </a:r>
                      <a:endParaRPr lang="pl-PL" sz="1100" b="1" i="0" u="none" strike="noStrike" dirty="0">
                        <a:solidFill>
                          <a:srgbClr val="000000"/>
                        </a:solidFill>
                        <a:effectLst/>
                        <a:latin typeface="Calibri" panose="020F0502020204030204" pitchFamily="34" charset="0"/>
                      </a:endParaRPr>
                    </a:p>
                  </a:txBody>
                  <a:tcPr marL="9525" marR="9525" marT="9525" marB="0" anchor="b">
                    <a:solidFill>
                      <a:schemeClr val="tx2">
                        <a:lumMod val="60000"/>
                        <a:lumOff val="40000"/>
                        <a:alpha val="20000"/>
                      </a:schemeClr>
                    </a:solidFill>
                  </a:tcPr>
                </a:tc>
                <a:tc>
                  <a:txBody>
                    <a:bodyPr/>
                    <a:lstStyle/>
                    <a:p>
                      <a:pPr algn="r" fontAlgn="b"/>
                      <a:r>
                        <a:rPr lang="pl-PL" sz="1100" b="1" u="none" strike="noStrike" dirty="0">
                          <a:solidFill>
                            <a:srgbClr val="000000"/>
                          </a:solidFill>
                          <a:effectLst/>
                        </a:rPr>
                        <a:t>1,74</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1,28</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1,48</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a:solidFill>
                            <a:srgbClr val="000000"/>
                          </a:solidFill>
                          <a:effectLst/>
                        </a:rPr>
                        <a:t>0,07</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0,01</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-0,05</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0638307"/>
                  </a:ext>
                </a:extLst>
              </a:tr>
              <a:tr h="190500">
                <a:tc>
                  <a:txBody>
                    <a:bodyPr/>
                    <a:lstStyle/>
                    <a:p>
                      <a:pPr algn="l" fontAlgn="b"/>
                      <a:r>
                        <a:rPr lang="pl-PL" sz="1100" b="1" u="none" strike="noStrike" dirty="0">
                          <a:solidFill>
                            <a:srgbClr val="000000"/>
                          </a:solidFill>
                          <a:effectLst/>
                        </a:rPr>
                        <a:t>DYWIDENDA NA 1 AKCJĘ (w zł)</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1,0</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0,9</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0</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7147788"/>
                  </a:ext>
                </a:extLst>
              </a:tr>
              <a:tr h="190500">
                <a:tc>
                  <a:txBody>
                    <a:bodyPr/>
                    <a:lstStyle/>
                    <a:p>
                      <a:pPr algn="l" fontAlgn="b"/>
                      <a:r>
                        <a:rPr lang="pl-PL" sz="1100" b="1" u="none" strike="noStrike" dirty="0">
                          <a:solidFill>
                            <a:srgbClr val="000000"/>
                          </a:solidFill>
                          <a:effectLst/>
                        </a:rPr>
                        <a:t>STOPA WYPŁATY DYWIDENDY</a:t>
                      </a:r>
                      <a:endParaRPr lang="pl-PL" sz="1100" b="1" i="0" u="none" strike="noStrike" dirty="0">
                        <a:solidFill>
                          <a:srgbClr val="000000"/>
                        </a:solidFill>
                        <a:effectLst/>
                        <a:latin typeface="Calibri" panose="020F0502020204030204" pitchFamily="34" charset="0"/>
                      </a:endParaRPr>
                    </a:p>
                  </a:txBody>
                  <a:tcPr marL="9525" marR="9525" marT="9525" marB="0" anchor="b">
                    <a:solidFill>
                      <a:schemeClr val="tx2">
                        <a:lumMod val="60000"/>
                        <a:lumOff val="40000"/>
                        <a:alpha val="20000"/>
                      </a:schemeClr>
                    </a:solidFill>
                  </a:tcPr>
                </a:tc>
                <a:tc>
                  <a:txBody>
                    <a:bodyPr/>
                    <a:lstStyle/>
                    <a:p>
                      <a:pPr algn="r" fontAlgn="b"/>
                      <a:r>
                        <a:rPr lang="pl-PL" sz="1100" b="1" u="none" strike="noStrike" dirty="0">
                          <a:solidFill>
                            <a:srgbClr val="000000"/>
                          </a:solidFill>
                          <a:effectLst/>
                        </a:rPr>
                        <a:t>57%</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73%</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0%</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0597946"/>
                  </a:ext>
                </a:extLst>
              </a:tr>
              <a:tr h="190500">
                <a:tc>
                  <a:txBody>
                    <a:bodyPr/>
                    <a:lstStyle/>
                    <a:p>
                      <a:pPr algn="l" fontAlgn="b"/>
                      <a:r>
                        <a:rPr lang="pl-PL" sz="1100" b="1" u="none" strike="noStrike" dirty="0">
                          <a:solidFill>
                            <a:srgbClr val="000000"/>
                          </a:solidFill>
                          <a:effectLst/>
                        </a:rPr>
                        <a:t>RYNKOWA STOPA DYWIDENDY</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23695,67</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25331,26</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0,00</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0,00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0,00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0,00</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92464770"/>
                  </a:ext>
                </a:extLst>
              </a:tr>
              <a:tr h="190500">
                <a:tc>
                  <a:txBody>
                    <a:bodyPr/>
                    <a:lstStyle/>
                    <a:p>
                      <a:pPr algn="l" fontAlgn="b"/>
                      <a:r>
                        <a:rPr lang="pl-PL" sz="1100" b="1" u="none" strike="noStrike" dirty="0">
                          <a:solidFill>
                            <a:srgbClr val="000000"/>
                          </a:solidFill>
                          <a:effectLst/>
                        </a:rPr>
                        <a:t>WARTOŚĆ GIEŁDOWA SPÓŁKI</a:t>
                      </a:r>
                      <a:endParaRPr lang="pl-PL" sz="1100" b="1" i="0" u="none" strike="noStrike" dirty="0">
                        <a:solidFill>
                          <a:srgbClr val="000000"/>
                        </a:solidFill>
                        <a:effectLst/>
                        <a:latin typeface="Calibri" panose="020F0502020204030204" pitchFamily="34" charset="0"/>
                      </a:endParaRPr>
                    </a:p>
                  </a:txBody>
                  <a:tcPr marL="9525" marR="9525" marT="9525" marB="0" anchor="b">
                    <a:solidFill>
                      <a:schemeClr val="tx2">
                        <a:lumMod val="60000"/>
                        <a:lumOff val="40000"/>
                        <a:alpha val="20000"/>
                      </a:schemeClr>
                    </a:solidFill>
                  </a:tcPr>
                </a:tc>
                <a:tc>
                  <a:txBody>
                    <a:bodyPr/>
                    <a:lstStyle/>
                    <a:p>
                      <a:pPr algn="r" fontAlgn="b"/>
                      <a:r>
                        <a:rPr lang="pl-PL" sz="1100" b="1" u="none" strike="noStrike" dirty="0">
                          <a:solidFill>
                            <a:srgbClr val="000000"/>
                          </a:solidFill>
                          <a:effectLst/>
                        </a:rPr>
                        <a:t>17261346972</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15016540456</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dirty="0">
                          <a:solidFill>
                            <a:srgbClr val="000000"/>
                          </a:solidFill>
                          <a:effectLst/>
                        </a:rPr>
                        <a:t>16039814081</a:t>
                      </a:r>
                      <a:endParaRPr lang="pl-PL" sz="1100" b="1" i="0" u="none" strike="noStrike" dirty="0">
                        <a:solidFill>
                          <a:srgbClr val="000000"/>
                        </a:solidFill>
                        <a:effectLst/>
                        <a:latin typeface="Calibri" panose="020F0502020204030204" pitchFamily="34" charset="0"/>
                      </a:endParaRPr>
                    </a:p>
                  </a:txBody>
                  <a:tcPr marL="9525" marR="9525" marT="9525" marB="0" anchor="b">
                    <a:solidFill>
                      <a:srgbClr val="FFC000">
                        <a:alpha val="20000"/>
                      </a:srgbClr>
                    </a:solidFill>
                  </a:tcPr>
                </a:tc>
                <a:tc>
                  <a:txBody>
                    <a:bodyPr/>
                    <a:lstStyle/>
                    <a:p>
                      <a:pPr algn="r" fontAlgn="b"/>
                      <a:r>
                        <a:rPr lang="pl-PL" sz="1100" b="1" u="none" strike="noStrike">
                          <a:solidFill>
                            <a:srgbClr val="000000"/>
                          </a:solidFill>
                          <a:effectLst/>
                        </a:rPr>
                        <a:t>8031627771</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6456798797</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6837382466</a:t>
                      </a:r>
                      <a:endParaRPr lang="pl-PL"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659930"/>
                  </a:ext>
                </a:extLst>
              </a:tr>
              <a:tr h="190500">
                <a:tc>
                  <a:txBody>
                    <a:bodyPr/>
                    <a:lstStyle/>
                    <a:p>
                      <a:pPr algn="l" fontAlgn="b"/>
                      <a:r>
                        <a:rPr lang="pl-PL" sz="1100" b="1" u="none" strike="noStrike" dirty="0">
                          <a:solidFill>
                            <a:srgbClr val="000000"/>
                          </a:solidFill>
                          <a:effectLst/>
                        </a:rPr>
                        <a:t>CENA/ZYSK</a:t>
                      </a:r>
                      <a:endParaRPr lang="pl-PL"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15,49</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18,40</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16,97</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88,26</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a:solidFill>
                            <a:srgbClr val="000000"/>
                          </a:solidFill>
                          <a:effectLst/>
                        </a:rPr>
                        <a:t>645,68</a:t>
                      </a:r>
                      <a:endParaRPr lang="pl-PL"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pl-PL" sz="1100" b="1" u="none" strike="noStrike" dirty="0">
                          <a:solidFill>
                            <a:srgbClr val="000000"/>
                          </a:solidFill>
                          <a:effectLst/>
                        </a:rPr>
                        <a:t>-113,96</a:t>
                      </a:r>
                      <a:endParaRPr lang="pl-PL"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624228"/>
                  </a:ext>
                </a:extLst>
              </a:tr>
            </a:tbl>
          </a:graphicData>
        </a:graphic>
      </p:graphicFrame>
    </p:spTree>
    <p:extLst>
      <p:ext uri="{BB962C8B-B14F-4D97-AF65-F5344CB8AC3E}">
        <p14:creationId xmlns:p14="http://schemas.microsoft.com/office/powerpoint/2010/main" val="3455936264"/>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6"/>
          <p:cNvPicPr preferRelativeResize="0"/>
          <p:nvPr/>
        </p:nvPicPr>
        <p:blipFill>
          <a:blip r:embed="rId3">
            <a:extLst>
              <a:ext uri="{837473B0-CC2E-450A-ABE3-18F120FF3D39}">
                <a1611:picAttrSrcUrl xmlns:a1611="http://schemas.microsoft.com/office/drawing/2016/11/main" r:id="rId4"/>
              </a:ext>
            </a:extLst>
          </a:blip>
          <a:srcRect l="23895" r="23895"/>
          <a:stretch/>
        </p:blipFill>
        <p:spPr>
          <a:xfrm>
            <a:off x="5354396" y="1367843"/>
            <a:ext cx="2953513" cy="3182113"/>
          </a:xfrm>
          <a:prstGeom prst="rect">
            <a:avLst/>
          </a:prstGeom>
          <a:noFill/>
          <a:ln>
            <a:noFill/>
          </a:ln>
        </p:spPr>
      </p:pic>
      <p:sp>
        <p:nvSpPr>
          <p:cNvPr id="646" name="Google Shape;646;p36"/>
          <p:cNvSpPr txBox="1">
            <a:spLocks noGrp="1"/>
          </p:cNvSpPr>
          <p:nvPr>
            <p:ph type="title"/>
          </p:nvPr>
        </p:nvSpPr>
        <p:spPr>
          <a:xfrm>
            <a:off x="2304225" y="2184600"/>
            <a:ext cx="2880900" cy="7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l-PL" sz="3200" dirty="0"/>
              <a:t>Analiza syntetyczna</a:t>
            </a:r>
            <a:endParaRPr sz="3200" dirty="0"/>
          </a:p>
        </p:txBody>
      </p:sp>
      <p:sp>
        <p:nvSpPr>
          <p:cNvPr id="647" name="Google Shape;647;p36"/>
          <p:cNvSpPr txBox="1">
            <a:spLocks noGrp="1"/>
          </p:cNvSpPr>
          <p:nvPr>
            <p:ph type="title" idx="2"/>
          </p:nvPr>
        </p:nvSpPr>
        <p:spPr>
          <a:xfrm>
            <a:off x="650649" y="1228509"/>
            <a:ext cx="19182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pl-PL" dirty="0"/>
              <a:t>6</a:t>
            </a:r>
            <a:endParaRPr dirty="0"/>
          </a:p>
        </p:txBody>
      </p:sp>
      <p:sp>
        <p:nvSpPr>
          <p:cNvPr id="648" name="Google Shape;648;p36"/>
          <p:cNvSpPr/>
          <p:nvPr/>
        </p:nvSpPr>
        <p:spPr>
          <a:xfrm>
            <a:off x="964096" y="2958899"/>
            <a:ext cx="1255493" cy="233110"/>
          </a:xfrm>
          <a:custGeom>
            <a:avLst/>
            <a:gdLst/>
            <a:ahLst/>
            <a:cxnLst/>
            <a:rect l="l" t="t" r="r" b="b"/>
            <a:pathLst>
              <a:path w="24228" h="3871" extrusionOk="0">
                <a:moveTo>
                  <a:pt x="0" y="0"/>
                </a:moveTo>
                <a:lnTo>
                  <a:pt x="0" y="3870"/>
                </a:lnTo>
                <a:lnTo>
                  <a:pt x="24227" y="3870"/>
                </a:lnTo>
                <a:lnTo>
                  <a:pt x="24227" y="0"/>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36"/>
          <p:cNvSpPr/>
          <p:nvPr/>
        </p:nvSpPr>
        <p:spPr>
          <a:xfrm>
            <a:off x="5077951" y="1164290"/>
            <a:ext cx="1021676" cy="1020303"/>
          </a:xfrm>
          <a:custGeom>
            <a:avLst/>
            <a:gdLst/>
            <a:ahLst/>
            <a:cxnLst/>
            <a:rect l="l" t="t" r="r" b="b"/>
            <a:pathLst>
              <a:path w="23545" h="23512" extrusionOk="0">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68100"/>
              </a:solidFill>
            </a:endParaRPr>
          </a:p>
        </p:txBody>
      </p:sp>
      <p:sp>
        <p:nvSpPr>
          <p:cNvPr id="650" name="Google Shape;650;p36"/>
          <p:cNvSpPr txBox="1">
            <a:spLocks noGrp="1"/>
          </p:cNvSpPr>
          <p:nvPr>
            <p:ph type="subTitle" idx="1"/>
          </p:nvPr>
        </p:nvSpPr>
        <p:spPr>
          <a:xfrm>
            <a:off x="1059725" y="3292286"/>
            <a:ext cx="34485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Celem analizy syntetycznej jest całościowa ocena kondycji finansowej przedsiębiorstwa. </a:t>
            </a:r>
            <a:endParaRPr lang="en-US" dirty="0"/>
          </a:p>
        </p:txBody>
      </p:sp>
    </p:spTree>
    <p:extLst>
      <p:ext uri="{BB962C8B-B14F-4D97-AF65-F5344CB8AC3E}">
        <p14:creationId xmlns:p14="http://schemas.microsoft.com/office/powerpoint/2010/main" val="2921871765"/>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2"/>
          <p:cNvSpPr txBox="1">
            <a:spLocks noGrp="1"/>
          </p:cNvSpPr>
          <p:nvPr>
            <p:ph type="title"/>
          </p:nvPr>
        </p:nvSpPr>
        <p:spPr>
          <a:xfrm>
            <a:off x="713225" y="348059"/>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Analiza Syntetyczna</a:t>
            </a:r>
            <a:endParaRPr dirty="0">
              <a:solidFill>
                <a:schemeClr val="lt2"/>
              </a:solidFill>
            </a:endParaRPr>
          </a:p>
        </p:txBody>
      </p:sp>
      <p:sp>
        <p:nvSpPr>
          <p:cNvPr id="1361" name="Google Shape;1361;p62"/>
          <p:cNvSpPr txBox="1">
            <a:spLocks noGrp="1"/>
          </p:cNvSpPr>
          <p:nvPr>
            <p:ph type="subTitle" idx="3"/>
          </p:nvPr>
        </p:nvSpPr>
        <p:spPr>
          <a:xfrm>
            <a:off x="713225" y="2040502"/>
            <a:ext cx="3610291" cy="10624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3600" dirty="0">
                <a:solidFill>
                  <a:schemeClr val="tx1"/>
                </a:solidFill>
              </a:rPr>
              <a:t>Modeli</a:t>
            </a:r>
            <a:r>
              <a:rPr lang="pl-PL" sz="3600" dirty="0">
                <a:solidFill>
                  <a:srgbClr val="F68100"/>
                </a:solidFill>
              </a:rPr>
              <a:t> dyskryminacyjnych</a:t>
            </a:r>
            <a:endParaRPr sz="3600" dirty="0">
              <a:solidFill>
                <a:srgbClr val="F68100"/>
              </a:solidFill>
            </a:endParaRPr>
          </a:p>
        </p:txBody>
      </p:sp>
      <p:sp>
        <p:nvSpPr>
          <p:cNvPr id="1362" name="Google Shape;1362;p62"/>
          <p:cNvSpPr txBox="1">
            <a:spLocks noGrp="1"/>
          </p:cNvSpPr>
          <p:nvPr>
            <p:ph type="subTitle" idx="4"/>
          </p:nvPr>
        </p:nvSpPr>
        <p:spPr>
          <a:xfrm>
            <a:off x="5291439" y="1988226"/>
            <a:ext cx="2938160" cy="116704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3600" dirty="0">
                <a:solidFill>
                  <a:schemeClr val="tx1"/>
                </a:solidFill>
              </a:rPr>
              <a:t>Modeli</a:t>
            </a:r>
            <a:r>
              <a:rPr lang="pl-PL" sz="3600" dirty="0"/>
              <a:t> </a:t>
            </a:r>
            <a:r>
              <a:rPr lang="pl-PL" sz="3600" dirty="0" err="1"/>
              <a:t>logitowych</a:t>
            </a:r>
            <a:endParaRPr sz="3600" dirty="0"/>
          </a:p>
        </p:txBody>
      </p:sp>
      <p:sp>
        <p:nvSpPr>
          <p:cNvPr id="1363" name="Google Shape;1363;p62"/>
          <p:cNvSpPr txBox="1">
            <a:spLocks noGrp="1"/>
          </p:cNvSpPr>
          <p:nvPr>
            <p:ph type="subTitle" idx="5"/>
          </p:nvPr>
        </p:nvSpPr>
        <p:spPr>
          <a:xfrm>
            <a:off x="713225" y="977954"/>
            <a:ext cx="7287775" cy="768300"/>
          </a:xfrm>
          <a:prstGeom prst="rect">
            <a:avLst/>
          </a:prstGeom>
        </p:spPr>
        <p:txBody>
          <a:bodyPr spcFirstLastPara="1" wrap="square" lIns="91425" tIns="91425" rIns="91425" bIns="91425" anchor="t" anchorCtr="0">
            <a:noAutofit/>
          </a:bodyPr>
          <a:lstStyle/>
          <a:p>
            <a:pPr marL="0" lvl="0" indent="0">
              <a:spcAft>
                <a:spcPts val="1600"/>
              </a:spcAft>
            </a:pPr>
            <a:r>
              <a:rPr lang="pl-PL" dirty="0"/>
              <a:t>Polega na badaniu ogólnej kondycji finansowej spółki za pomocą :</a:t>
            </a:r>
            <a:endParaRPr lang="en-US" dirty="0"/>
          </a:p>
        </p:txBody>
      </p:sp>
      <p:cxnSp>
        <p:nvCxnSpPr>
          <p:cNvPr id="1366" name="Google Shape;1366;p62"/>
          <p:cNvCxnSpPr/>
          <p:nvPr/>
        </p:nvCxnSpPr>
        <p:spPr>
          <a:xfrm>
            <a:off x="4695042" y="1901874"/>
            <a:ext cx="0" cy="2506800"/>
          </a:xfrm>
          <a:prstGeom prst="straightConnector1">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10567124"/>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026" name="Picture 2" descr="ANALIZA FINANSOWA, ANALIZA DYSKRYMINACYJNA, ANALIZA DU PONTA, ANALIZA  PRZYCHODÓW I KOSZTÓW - TANIO - Śródmieście - Gumtree Poland - 179402342 |  Gumtree">
            <a:extLst>
              <a:ext uri="{FF2B5EF4-FFF2-40B4-BE49-F238E27FC236}">
                <a16:creationId xmlns:a16="http://schemas.microsoft.com/office/drawing/2014/main" id="{E250E3BC-949E-47E2-A348-73D45411D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826" y="851388"/>
            <a:ext cx="5811904" cy="3872181"/>
          </a:xfrm>
          <a:prstGeom prst="rect">
            <a:avLst/>
          </a:prstGeom>
          <a:noFill/>
          <a:extLst>
            <a:ext uri="{909E8E84-426E-40DD-AFC4-6F175D3DCCD1}">
              <a14:hiddenFill xmlns:a14="http://schemas.microsoft.com/office/drawing/2010/main">
                <a:solidFill>
                  <a:srgbClr val="FFFFFF"/>
                </a:solidFill>
              </a14:hiddenFill>
            </a:ext>
          </a:extLst>
        </p:spPr>
      </p:pic>
      <p:sp>
        <p:nvSpPr>
          <p:cNvPr id="1900" name="Google Shape;1900;p78"/>
          <p:cNvSpPr txBox="1">
            <a:spLocks noGrp="1"/>
          </p:cNvSpPr>
          <p:nvPr>
            <p:ph type="title"/>
          </p:nvPr>
        </p:nvSpPr>
        <p:spPr>
          <a:xfrm>
            <a:off x="1666048" y="261588"/>
            <a:ext cx="5811904"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000" dirty="0"/>
              <a:t>Analiza dyskryminacyjna</a:t>
            </a:r>
            <a:endParaRPr sz="4000" dirty="0"/>
          </a:p>
        </p:txBody>
      </p:sp>
      <p:sp>
        <p:nvSpPr>
          <p:cNvPr id="1901" name="Google Shape;1901;p78"/>
          <p:cNvSpPr txBox="1">
            <a:spLocks noGrp="1"/>
          </p:cNvSpPr>
          <p:nvPr>
            <p:ph type="subTitle" idx="1"/>
          </p:nvPr>
        </p:nvSpPr>
        <p:spPr>
          <a:xfrm>
            <a:off x="302418" y="1046723"/>
            <a:ext cx="3355181" cy="324538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To najpopularniejsza grupa metod prognozowania upadłości przedsiębiorstw Istota tych metod, polega na rozdzielaniu zbioru obiektów, na podstawie określonych cech, na dwie bądź więcej klas, których wydzielenie ma istotne znaczenie informacyjne dla badacza. </a:t>
            </a:r>
          </a:p>
          <a:p>
            <a:pPr marL="0" lvl="0" indent="0" algn="l" rtl="0">
              <a:spcBef>
                <a:spcPts val="0"/>
              </a:spcBef>
              <a:spcAft>
                <a:spcPts val="1600"/>
              </a:spcAft>
              <a:buNone/>
            </a:pPr>
            <a:r>
              <a:rPr lang="pl-PL" dirty="0"/>
              <a:t>Przy wykorzystaniu tej analizy tworzy się modele dyskryminacyjne, dzieli się je na </a:t>
            </a:r>
            <a:r>
              <a:rPr lang="pl-PL" b="1" dirty="0"/>
              <a:t>modele </a:t>
            </a:r>
            <a:r>
              <a:rPr lang="pl-PL" b="1" dirty="0">
                <a:solidFill>
                  <a:srgbClr val="F68100"/>
                </a:solidFill>
              </a:rPr>
              <a:t>jednowymiarowe</a:t>
            </a:r>
            <a:r>
              <a:rPr lang="pl-PL" b="1" dirty="0"/>
              <a:t> </a:t>
            </a:r>
            <a:r>
              <a:rPr lang="pl-PL" dirty="0"/>
              <a:t>i                </a:t>
            </a:r>
            <a:r>
              <a:rPr lang="pl-PL" b="1" dirty="0"/>
              <a:t>modele </a:t>
            </a:r>
            <a:r>
              <a:rPr lang="pl-PL" b="1" dirty="0">
                <a:solidFill>
                  <a:schemeClr val="accent5"/>
                </a:solidFill>
              </a:rPr>
              <a:t>wielowymiarowe</a:t>
            </a:r>
            <a:r>
              <a:rPr lang="pl-PL" dirty="0"/>
              <a:t>.</a:t>
            </a:r>
            <a:endParaRPr lang="en-US" dirty="0"/>
          </a:p>
        </p:txBody>
      </p:sp>
    </p:spTree>
    <p:extLst>
      <p:ext uri="{BB962C8B-B14F-4D97-AF65-F5344CB8AC3E}">
        <p14:creationId xmlns:p14="http://schemas.microsoft.com/office/powerpoint/2010/main" val="25549926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56"/>
          <p:cNvSpPr txBox="1">
            <a:spLocks noGrp="1"/>
          </p:cNvSpPr>
          <p:nvPr>
            <p:ph type="title"/>
          </p:nvPr>
        </p:nvSpPr>
        <p:spPr>
          <a:xfrm>
            <a:off x="542820" y="40043"/>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Najważniejsze wydarzenia z historii</a:t>
            </a:r>
            <a:endParaRPr dirty="0"/>
          </a:p>
        </p:txBody>
      </p:sp>
      <p:sp>
        <p:nvSpPr>
          <p:cNvPr id="39" name="Google Shape;1991;p83">
            <a:extLst>
              <a:ext uri="{FF2B5EF4-FFF2-40B4-BE49-F238E27FC236}">
                <a16:creationId xmlns:a16="http://schemas.microsoft.com/office/drawing/2014/main" id="{4B457668-0109-4F51-84A2-3A0CDC8FB589}"/>
              </a:ext>
            </a:extLst>
          </p:cNvPr>
          <p:cNvSpPr/>
          <p:nvPr/>
        </p:nvSpPr>
        <p:spPr>
          <a:xfrm>
            <a:off x="1191006" y="2043799"/>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2;p48">
            <a:extLst>
              <a:ext uri="{FF2B5EF4-FFF2-40B4-BE49-F238E27FC236}">
                <a16:creationId xmlns:a16="http://schemas.microsoft.com/office/drawing/2014/main" id="{AD3E81AF-FE30-4474-8BC0-97E9D4177D42}"/>
              </a:ext>
            </a:extLst>
          </p:cNvPr>
          <p:cNvSpPr txBox="1">
            <a:spLocks/>
          </p:cNvSpPr>
          <p:nvPr/>
        </p:nvSpPr>
        <p:spPr>
          <a:xfrm>
            <a:off x="379512" y="2043799"/>
            <a:ext cx="659013"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tx2">
                    <a:lumMod val="40000"/>
                    <a:lumOff val="60000"/>
                  </a:schemeClr>
                </a:solidFill>
              </a:rPr>
              <a:t>1996</a:t>
            </a:r>
          </a:p>
        </p:txBody>
      </p:sp>
      <p:sp>
        <p:nvSpPr>
          <p:cNvPr id="41" name="Google Shape;912;p48">
            <a:extLst>
              <a:ext uri="{FF2B5EF4-FFF2-40B4-BE49-F238E27FC236}">
                <a16:creationId xmlns:a16="http://schemas.microsoft.com/office/drawing/2014/main" id="{BAC0D89F-3944-40E0-A752-CC96C1CCEBFA}"/>
              </a:ext>
            </a:extLst>
          </p:cNvPr>
          <p:cNvSpPr txBox="1">
            <a:spLocks/>
          </p:cNvSpPr>
          <p:nvPr/>
        </p:nvSpPr>
        <p:spPr>
          <a:xfrm>
            <a:off x="1826592" y="2043799"/>
            <a:ext cx="659013"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tx2">
                    <a:lumMod val="40000"/>
                    <a:lumOff val="60000"/>
                  </a:schemeClr>
                </a:solidFill>
              </a:rPr>
              <a:t>1999</a:t>
            </a:r>
          </a:p>
        </p:txBody>
      </p:sp>
      <p:sp>
        <p:nvSpPr>
          <p:cNvPr id="42" name="Google Shape;1991;p83">
            <a:extLst>
              <a:ext uri="{FF2B5EF4-FFF2-40B4-BE49-F238E27FC236}">
                <a16:creationId xmlns:a16="http://schemas.microsoft.com/office/drawing/2014/main" id="{FF4F8626-785A-454A-BC56-38D0609D60E7}"/>
              </a:ext>
            </a:extLst>
          </p:cNvPr>
          <p:cNvSpPr/>
          <p:nvPr/>
        </p:nvSpPr>
        <p:spPr>
          <a:xfrm>
            <a:off x="2638086" y="2043799"/>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2;p48">
            <a:extLst>
              <a:ext uri="{FF2B5EF4-FFF2-40B4-BE49-F238E27FC236}">
                <a16:creationId xmlns:a16="http://schemas.microsoft.com/office/drawing/2014/main" id="{276AA698-6C6D-4EAF-B0A9-4F1F67BAAD3F}"/>
              </a:ext>
            </a:extLst>
          </p:cNvPr>
          <p:cNvSpPr txBox="1">
            <a:spLocks/>
          </p:cNvSpPr>
          <p:nvPr/>
        </p:nvSpPr>
        <p:spPr>
          <a:xfrm>
            <a:off x="3218512" y="2043799"/>
            <a:ext cx="811494"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tx2">
                    <a:lumMod val="60000"/>
                    <a:lumOff val="40000"/>
                  </a:schemeClr>
                </a:solidFill>
              </a:rPr>
              <a:t>2000</a:t>
            </a:r>
          </a:p>
        </p:txBody>
      </p:sp>
      <p:sp>
        <p:nvSpPr>
          <p:cNvPr id="44" name="Google Shape;1991;p83">
            <a:extLst>
              <a:ext uri="{FF2B5EF4-FFF2-40B4-BE49-F238E27FC236}">
                <a16:creationId xmlns:a16="http://schemas.microsoft.com/office/drawing/2014/main" id="{7C73D11A-6627-4AC6-AE7A-289593AB4BF0}"/>
              </a:ext>
            </a:extLst>
          </p:cNvPr>
          <p:cNvSpPr/>
          <p:nvPr/>
        </p:nvSpPr>
        <p:spPr>
          <a:xfrm>
            <a:off x="4084689" y="2026406"/>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2;p48">
            <a:extLst>
              <a:ext uri="{FF2B5EF4-FFF2-40B4-BE49-F238E27FC236}">
                <a16:creationId xmlns:a16="http://schemas.microsoft.com/office/drawing/2014/main" id="{24C6EE36-C566-43B7-AEA7-334FC3A48B91}"/>
              </a:ext>
            </a:extLst>
          </p:cNvPr>
          <p:cNvSpPr txBox="1">
            <a:spLocks/>
          </p:cNvSpPr>
          <p:nvPr/>
        </p:nvSpPr>
        <p:spPr>
          <a:xfrm>
            <a:off x="4642104" y="2043799"/>
            <a:ext cx="761910"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tx2">
                    <a:lumMod val="60000"/>
                    <a:lumOff val="40000"/>
                  </a:schemeClr>
                </a:solidFill>
              </a:rPr>
              <a:t>2003</a:t>
            </a:r>
          </a:p>
        </p:txBody>
      </p:sp>
      <p:sp>
        <p:nvSpPr>
          <p:cNvPr id="46" name="Google Shape;1991;p83">
            <a:extLst>
              <a:ext uri="{FF2B5EF4-FFF2-40B4-BE49-F238E27FC236}">
                <a16:creationId xmlns:a16="http://schemas.microsoft.com/office/drawing/2014/main" id="{90514E45-4FD4-444F-B8EF-99D353863AB5}"/>
              </a:ext>
            </a:extLst>
          </p:cNvPr>
          <p:cNvSpPr/>
          <p:nvPr/>
        </p:nvSpPr>
        <p:spPr>
          <a:xfrm>
            <a:off x="5530815" y="2026406"/>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2;p48">
            <a:extLst>
              <a:ext uri="{FF2B5EF4-FFF2-40B4-BE49-F238E27FC236}">
                <a16:creationId xmlns:a16="http://schemas.microsoft.com/office/drawing/2014/main" id="{21933EE2-330B-455B-8BAF-3E21068DDB76}"/>
              </a:ext>
            </a:extLst>
          </p:cNvPr>
          <p:cNvSpPr txBox="1">
            <a:spLocks/>
          </p:cNvSpPr>
          <p:nvPr/>
        </p:nvSpPr>
        <p:spPr>
          <a:xfrm>
            <a:off x="6102524" y="2043799"/>
            <a:ext cx="761910"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tx2"/>
                </a:solidFill>
              </a:rPr>
              <a:t>2006</a:t>
            </a:r>
          </a:p>
        </p:txBody>
      </p:sp>
      <p:sp>
        <p:nvSpPr>
          <p:cNvPr id="48" name="Google Shape;1991;p83">
            <a:extLst>
              <a:ext uri="{FF2B5EF4-FFF2-40B4-BE49-F238E27FC236}">
                <a16:creationId xmlns:a16="http://schemas.microsoft.com/office/drawing/2014/main" id="{70279BAE-4841-4AF0-82F3-678350CF26AA}"/>
              </a:ext>
            </a:extLst>
          </p:cNvPr>
          <p:cNvSpPr/>
          <p:nvPr/>
        </p:nvSpPr>
        <p:spPr>
          <a:xfrm>
            <a:off x="6976941" y="2026406"/>
            <a:ext cx="483105" cy="555222"/>
          </a:xfrm>
          <a:custGeom>
            <a:avLst/>
            <a:gdLst/>
            <a:ahLst/>
            <a:cxnLst/>
            <a:rect l="l" t="t" r="r" b="b"/>
            <a:pathLst>
              <a:path w="7188" h="8261" extrusionOk="0">
                <a:moveTo>
                  <a:pt x="0" y="1"/>
                </a:moveTo>
                <a:lnTo>
                  <a:pt x="0" y="8261"/>
                </a:lnTo>
                <a:lnTo>
                  <a:pt x="7187" y="4131"/>
                </a:lnTo>
                <a:lnTo>
                  <a:pt x="0"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91;p83">
            <a:extLst>
              <a:ext uri="{FF2B5EF4-FFF2-40B4-BE49-F238E27FC236}">
                <a16:creationId xmlns:a16="http://schemas.microsoft.com/office/drawing/2014/main" id="{85977F63-DEE7-4217-9F15-704AA774B6F8}"/>
              </a:ext>
            </a:extLst>
          </p:cNvPr>
          <p:cNvSpPr/>
          <p:nvPr/>
        </p:nvSpPr>
        <p:spPr>
          <a:xfrm rot="5400000">
            <a:off x="7773165" y="2425883"/>
            <a:ext cx="483105" cy="555222"/>
          </a:xfrm>
          <a:custGeom>
            <a:avLst/>
            <a:gdLst/>
            <a:ahLst/>
            <a:cxnLst/>
            <a:rect l="l" t="t" r="r" b="b"/>
            <a:pathLst>
              <a:path w="7188" h="8261" extrusionOk="0">
                <a:moveTo>
                  <a:pt x="0" y="1"/>
                </a:moveTo>
                <a:lnTo>
                  <a:pt x="0" y="8261"/>
                </a:lnTo>
                <a:lnTo>
                  <a:pt x="7187" y="4131"/>
                </a:lnTo>
                <a:lnTo>
                  <a:pt x="0" y="1"/>
                </a:lnTo>
                <a:close/>
              </a:path>
            </a:pathLst>
          </a:custGeom>
          <a:solidFill>
            <a:srgbClr val="150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2;p48">
            <a:extLst>
              <a:ext uri="{FF2B5EF4-FFF2-40B4-BE49-F238E27FC236}">
                <a16:creationId xmlns:a16="http://schemas.microsoft.com/office/drawing/2014/main" id="{68FF7175-991D-448A-9982-51105CE78790}"/>
              </a:ext>
            </a:extLst>
          </p:cNvPr>
          <p:cNvSpPr txBox="1">
            <a:spLocks/>
          </p:cNvSpPr>
          <p:nvPr/>
        </p:nvSpPr>
        <p:spPr>
          <a:xfrm>
            <a:off x="7612050" y="2043799"/>
            <a:ext cx="761910"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t>2008</a:t>
            </a:r>
          </a:p>
        </p:txBody>
      </p:sp>
      <p:sp>
        <p:nvSpPr>
          <p:cNvPr id="51" name="Google Shape;912;p48">
            <a:extLst>
              <a:ext uri="{FF2B5EF4-FFF2-40B4-BE49-F238E27FC236}">
                <a16:creationId xmlns:a16="http://schemas.microsoft.com/office/drawing/2014/main" id="{DA2A5D19-07DE-40E7-9A29-ED33BD079406}"/>
              </a:ext>
            </a:extLst>
          </p:cNvPr>
          <p:cNvSpPr txBox="1">
            <a:spLocks/>
          </p:cNvSpPr>
          <p:nvPr/>
        </p:nvSpPr>
        <p:spPr>
          <a:xfrm>
            <a:off x="7692177" y="2869153"/>
            <a:ext cx="659013"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bg2">
                    <a:lumMod val="75000"/>
                  </a:schemeClr>
                </a:solidFill>
              </a:rPr>
              <a:t>2011</a:t>
            </a:r>
          </a:p>
        </p:txBody>
      </p:sp>
      <p:sp>
        <p:nvSpPr>
          <p:cNvPr id="52" name="Google Shape;1991;p83">
            <a:extLst>
              <a:ext uri="{FF2B5EF4-FFF2-40B4-BE49-F238E27FC236}">
                <a16:creationId xmlns:a16="http://schemas.microsoft.com/office/drawing/2014/main" id="{5A903282-2166-4F48-BDBF-BA52883438B9}"/>
              </a:ext>
            </a:extLst>
          </p:cNvPr>
          <p:cNvSpPr/>
          <p:nvPr/>
        </p:nvSpPr>
        <p:spPr>
          <a:xfrm rot="10800000">
            <a:off x="7057067" y="2858352"/>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912;p48">
            <a:extLst>
              <a:ext uri="{FF2B5EF4-FFF2-40B4-BE49-F238E27FC236}">
                <a16:creationId xmlns:a16="http://schemas.microsoft.com/office/drawing/2014/main" id="{6F4A7CFB-51B8-495D-95C9-B115C3F28083}"/>
              </a:ext>
            </a:extLst>
          </p:cNvPr>
          <p:cNvSpPr txBox="1">
            <a:spLocks/>
          </p:cNvSpPr>
          <p:nvPr/>
        </p:nvSpPr>
        <p:spPr>
          <a:xfrm>
            <a:off x="6264542" y="2869153"/>
            <a:ext cx="760505"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bg2">
                    <a:lumMod val="75000"/>
                  </a:schemeClr>
                </a:solidFill>
              </a:rPr>
              <a:t>2014</a:t>
            </a:r>
          </a:p>
        </p:txBody>
      </p:sp>
      <p:sp>
        <p:nvSpPr>
          <p:cNvPr id="54" name="Google Shape;1991;p83">
            <a:extLst>
              <a:ext uri="{FF2B5EF4-FFF2-40B4-BE49-F238E27FC236}">
                <a16:creationId xmlns:a16="http://schemas.microsoft.com/office/drawing/2014/main" id="{DAB58CA7-64EF-439F-8FF4-4FD9A95F0ECE}"/>
              </a:ext>
            </a:extLst>
          </p:cNvPr>
          <p:cNvSpPr/>
          <p:nvPr/>
        </p:nvSpPr>
        <p:spPr>
          <a:xfrm rot="10800000">
            <a:off x="5606663" y="2858352"/>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2;p48">
            <a:extLst>
              <a:ext uri="{FF2B5EF4-FFF2-40B4-BE49-F238E27FC236}">
                <a16:creationId xmlns:a16="http://schemas.microsoft.com/office/drawing/2014/main" id="{A9D1D4A7-1080-4104-9F39-C6EA997A24B8}"/>
              </a:ext>
            </a:extLst>
          </p:cNvPr>
          <p:cNvSpPr txBox="1">
            <a:spLocks/>
          </p:cNvSpPr>
          <p:nvPr/>
        </p:nvSpPr>
        <p:spPr>
          <a:xfrm>
            <a:off x="4818417" y="2858352"/>
            <a:ext cx="760505"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bg2"/>
                </a:solidFill>
              </a:rPr>
              <a:t>2015</a:t>
            </a:r>
          </a:p>
        </p:txBody>
      </p:sp>
      <p:sp>
        <p:nvSpPr>
          <p:cNvPr id="56" name="Google Shape;1991;p83">
            <a:extLst>
              <a:ext uri="{FF2B5EF4-FFF2-40B4-BE49-F238E27FC236}">
                <a16:creationId xmlns:a16="http://schemas.microsoft.com/office/drawing/2014/main" id="{7FB313A0-BB7B-413A-8E11-6916A6FB6AAD}"/>
              </a:ext>
            </a:extLst>
          </p:cNvPr>
          <p:cNvSpPr/>
          <p:nvPr/>
        </p:nvSpPr>
        <p:spPr>
          <a:xfrm rot="10800000">
            <a:off x="4164668" y="2858351"/>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12;p48">
            <a:extLst>
              <a:ext uri="{FF2B5EF4-FFF2-40B4-BE49-F238E27FC236}">
                <a16:creationId xmlns:a16="http://schemas.microsoft.com/office/drawing/2014/main" id="{6628B17E-85AC-48D8-B4D1-375C8D583C5E}"/>
              </a:ext>
            </a:extLst>
          </p:cNvPr>
          <p:cNvSpPr txBox="1">
            <a:spLocks/>
          </p:cNvSpPr>
          <p:nvPr/>
        </p:nvSpPr>
        <p:spPr>
          <a:xfrm>
            <a:off x="3369586" y="2869153"/>
            <a:ext cx="795081"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chemeClr val="bg2"/>
                </a:solidFill>
              </a:rPr>
              <a:t>2016</a:t>
            </a:r>
          </a:p>
        </p:txBody>
      </p:sp>
      <p:sp>
        <p:nvSpPr>
          <p:cNvPr id="58" name="Google Shape;1991;p83">
            <a:extLst>
              <a:ext uri="{FF2B5EF4-FFF2-40B4-BE49-F238E27FC236}">
                <a16:creationId xmlns:a16="http://schemas.microsoft.com/office/drawing/2014/main" id="{DAF8A965-C5C2-45A0-801A-049A30137C0E}"/>
              </a:ext>
            </a:extLst>
          </p:cNvPr>
          <p:cNvSpPr/>
          <p:nvPr/>
        </p:nvSpPr>
        <p:spPr>
          <a:xfrm rot="10800000">
            <a:off x="2750413" y="2858351"/>
            <a:ext cx="483105" cy="555222"/>
          </a:xfrm>
          <a:custGeom>
            <a:avLst/>
            <a:gdLst/>
            <a:ahLst/>
            <a:cxnLst/>
            <a:rect l="l" t="t" r="r" b="b"/>
            <a:pathLst>
              <a:path w="7188" h="8261" extrusionOk="0">
                <a:moveTo>
                  <a:pt x="0" y="1"/>
                </a:moveTo>
                <a:lnTo>
                  <a:pt x="0" y="8261"/>
                </a:lnTo>
                <a:lnTo>
                  <a:pt x="7187" y="4131"/>
                </a:lnTo>
                <a:lnTo>
                  <a:pt x="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1;p83">
            <a:extLst>
              <a:ext uri="{FF2B5EF4-FFF2-40B4-BE49-F238E27FC236}">
                <a16:creationId xmlns:a16="http://schemas.microsoft.com/office/drawing/2014/main" id="{A406F2F4-F518-4354-ADE2-931BCD0B7995}"/>
              </a:ext>
            </a:extLst>
          </p:cNvPr>
          <p:cNvSpPr/>
          <p:nvPr/>
        </p:nvSpPr>
        <p:spPr>
          <a:xfrm rot="10800000">
            <a:off x="1271132" y="2858351"/>
            <a:ext cx="483105" cy="555222"/>
          </a:xfrm>
          <a:custGeom>
            <a:avLst/>
            <a:gdLst/>
            <a:ahLst/>
            <a:cxnLst/>
            <a:rect l="l" t="t" r="r" b="b"/>
            <a:pathLst>
              <a:path w="7188" h="8261" extrusionOk="0">
                <a:moveTo>
                  <a:pt x="0" y="1"/>
                </a:moveTo>
                <a:lnTo>
                  <a:pt x="0" y="8261"/>
                </a:lnTo>
                <a:lnTo>
                  <a:pt x="7187" y="4131"/>
                </a:lnTo>
                <a:lnTo>
                  <a:pt x="0" y="1"/>
                </a:lnTo>
                <a:close/>
              </a:path>
            </a:pathLst>
          </a:custGeom>
          <a:solidFill>
            <a:srgbClr val="F68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2;p48">
            <a:extLst>
              <a:ext uri="{FF2B5EF4-FFF2-40B4-BE49-F238E27FC236}">
                <a16:creationId xmlns:a16="http://schemas.microsoft.com/office/drawing/2014/main" id="{B3812024-D060-4ACB-AE33-9BEAE15DA762}"/>
              </a:ext>
            </a:extLst>
          </p:cNvPr>
          <p:cNvSpPr txBox="1">
            <a:spLocks/>
          </p:cNvSpPr>
          <p:nvPr/>
        </p:nvSpPr>
        <p:spPr>
          <a:xfrm>
            <a:off x="1939394" y="2869153"/>
            <a:ext cx="745992"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rgbClr val="F68100"/>
                </a:solidFill>
              </a:rPr>
              <a:t>2018</a:t>
            </a:r>
          </a:p>
        </p:txBody>
      </p:sp>
      <p:sp>
        <p:nvSpPr>
          <p:cNvPr id="61" name="Google Shape;912;p48">
            <a:extLst>
              <a:ext uri="{FF2B5EF4-FFF2-40B4-BE49-F238E27FC236}">
                <a16:creationId xmlns:a16="http://schemas.microsoft.com/office/drawing/2014/main" id="{C02EE811-A992-41F5-924B-8CBA49AF4049}"/>
              </a:ext>
            </a:extLst>
          </p:cNvPr>
          <p:cNvSpPr txBox="1">
            <a:spLocks/>
          </p:cNvSpPr>
          <p:nvPr/>
        </p:nvSpPr>
        <p:spPr>
          <a:xfrm>
            <a:off x="379512" y="2858352"/>
            <a:ext cx="791260" cy="6460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Staatliches"/>
              <a:buNone/>
              <a:defRPr sz="2400" b="0" i="0" u="none" strike="noStrike" cap="none">
                <a:solidFill>
                  <a:schemeClr val="lt2"/>
                </a:solidFill>
                <a:latin typeface="Staatliches"/>
                <a:ea typeface="Staatliches"/>
                <a:cs typeface="Staatliches"/>
                <a:sym typeface="Staatliches"/>
              </a:defRPr>
            </a:lvl1pPr>
            <a:lvl2pPr marL="914400" marR="0" lvl="1"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spcAft>
                <a:spcPts val="1600"/>
              </a:spcAft>
            </a:pPr>
            <a:r>
              <a:rPr lang="pl-PL" dirty="0">
                <a:solidFill>
                  <a:srgbClr val="F68100"/>
                </a:solidFill>
              </a:rPr>
              <a:t>2020</a:t>
            </a:r>
          </a:p>
        </p:txBody>
      </p:sp>
      <p:sp>
        <p:nvSpPr>
          <p:cNvPr id="65" name="pole tekstowe 64">
            <a:extLst>
              <a:ext uri="{FF2B5EF4-FFF2-40B4-BE49-F238E27FC236}">
                <a16:creationId xmlns:a16="http://schemas.microsoft.com/office/drawing/2014/main" id="{20E15F02-C79D-4F09-9F4D-5464AB097B9E}"/>
              </a:ext>
            </a:extLst>
          </p:cNvPr>
          <p:cNvSpPr txBox="1"/>
          <p:nvPr/>
        </p:nvSpPr>
        <p:spPr>
          <a:xfrm>
            <a:off x="0" y="835271"/>
            <a:ext cx="1451651" cy="646331"/>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rPr>
              <a:t>Zawiązanie spółki akcyjnej pod nazwą Market S.A.</a:t>
            </a:r>
          </a:p>
        </p:txBody>
      </p:sp>
      <p:cxnSp>
        <p:nvCxnSpPr>
          <p:cNvPr id="21" name="Łącznik prosty 20">
            <a:extLst>
              <a:ext uri="{FF2B5EF4-FFF2-40B4-BE49-F238E27FC236}">
                <a16:creationId xmlns:a16="http://schemas.microsoft.com/office/drawing/2014/main" id="{5E0D75A1-FAE9-4E44-BD90-E5163CE8382C}"/>
              </a:ext>
            </a:extLst>
          </p:cNvPr>
          <p:cNvCxnSpPr>
            <a:cxnSpLocks/>
            <a:stCxn id="65" idx="2"/>
            <a:endCxn id="40" idx="0"/>
          </p:cNvCxnSpPr>
          <p:nvPr/>
        </p:nvCxnSpPr>
        <p:spPr>
          <a:xfrm flipH="1">
            <a:off x="709019" y="1481602"/>
            <a:ext cx="16807" cy="56219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2" name="pole tekstowe 71">
            <a:extLst>
              <a:ext uri="{FF2B5EF4-FFF2-40B4-BE49-F238E27FC236}">
                <a16:creationId xmlns:a16="http://schemas.microsoft.com/office/drawing/2014/main" id="{A425DC36-ABBA-4DB1-970D-C17C0C66364C}"/>
              </a:ext>
            </a:extLst>
          </p:cNvPr>
          <p:cNvSpPr txBox="1"/>
          <p:nvPr/>
        </p:nvSpPr>
        <p:spPr>
          <a:xfrm>
            <a:off x="1423088" y="1297507"/>
            <a:ext cx="1466021" cy="615553"/>
          </a:xfrm>
          <a:prstGeom prst="rect">
            <a:avLst/>
          </a:prstGeom>
          <a:noFill/>
        </p:spPr>
        <p:txBody>
          <a:bodyPr wrap="square">
            <a:spAutoFit/>
          </a:bodyPr>
          <a:lstStyle/>
          <a:p>
            <a:r>
              <a:rPr lang="pl-PL" sz="1100" dirty="0">
                <a:latin typeface="Source Sans Pro" panose="020B0503030403020204" pitchFamily="34" charset="0"/>
                <a:ea typeface="Source Sans Pro" panose="020B0503030403020204" pitchFamily="34" charset="0"/>
              </a:rPr>
              <a:t>Rozpoczęcie dostawy sygnału </a:t>
            </a:r>
            <a:r>
              <a:rPr lang="pl-PL" sz="1200" dirty="0">
                <a:latin typeface="Source Sans Pro" panose="020B0503030403020204" pitchFamily="34" charset="0"/>
                <a:ea typeface="Source Sans Pro" panose="020B0503030403020204" pitchFamily="34" charset="0"/>
              </a:rPr>
              <a:t>satelitarnego</a:t>
            </a:r>
            <a:r>
              <a:rPr lang="pl-PL" sz="1100" dirty="0">
                <a:latin typeface="Source Sans Pro" panose="020B0503030403020204" pitchFamily="34" charset="0"/>
                <a:ea typeface="Source Sans Pro" panose="020B0503030403020204" pitchFamily="34" charset="0"/>
              </a:rPr>
              <a:t>.</a:t>
            </a:r>
          </a:p>
        </p:txBody>
      </p:sp>
      <p:cxnSp>
        <p:nvCxnSpPr>
          <p:cNvPr id="26" name="Łącznik prosty 25">
            <a:extLst>
              <a:ext uri="{FF2B5EF4-FFF2-40B4-BE49-F238E27FC236}">
                <a16:creationId xmlns:a16="http://schemas.microsoft.com/office/drawing/2014/main" id="{6DD659A8-AB14-4C22-BBC1-BB447D52063B}"/>
              </a:ext>
            </a:extLst>
          </p:cNvPr>
          <p:cNvCxnSpPr>
            <a:stCxn id="72" idx="2"/>
            <a:endCxn id="41" idx="0"/>
          </p:cNvCxnSpPr>
          <p:nvPr/>
        </p:nvCxnSpPr>
        <p:spPr>
          <a:xfrm>
            <a:off x="2156099" y="1913060"/>
            <a:ext cx="0" cy="13073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9" name="pole tekstowe 78">
            <a:extLst>
              <a:ext uri="{FF2B5EF4-FFF2-40B4-BE49-F238E27FC236}">
                <a16:creationId xmlns:a16="http://schemas.microsoft.com/office/drawing/2014/main" id="{4617F42A-6276-4B0A-B267-E64E249E9F28}"/>
              </a:ext>
            </a:extLst>
          </p:cNvPr>
          <p:cNvSpPr txBox="1"/>
          <p:nvPr/>
        </p:nvSpPr>
        <p:spPr>
          <a:xfrm>
            <a:off x="2477478" y="847173"/>
            <a:ext cx="1466022" cy="461665"/>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rPr>
              <a:t>Zmiana nazwy na Polsat Cyfrowy S.A.</a:t>
            </a:r>
          </a:p>
        </p:txBody>
      </p:sp>
      <p:cxnSp>
        <p:nvCxnSpPr>
          <p:cNvPr id="31" name="Łącznik prosty 30">
            <a:extLst>
              <a:ext uri="{FF2B5EF4-FFF2-40B4-BE49-F238E27FC236}">
                <a16:creationId xmlns:a16="http://schemas.microsoft.com/office/drawing/2014/main" id="{52B526A3-A7C0-4F7C-8751-CBF8AF58C3E1}"/>
              </a:ext>
            </a:extLst>
          </p:cNvPr>
          <p:cNvCxnSpPr>
            <a:stCxn id="79" idx="2"/>
            <a:endCxn id="43" idx="0"/>
          </p:cNvCxnSpPr>
          <p:nvPr/>
        </p:nvCxnSpPr>
        <p:spPr>
          <a:xfrm>
            <a:off x="3210489" y="1308838"/>
            <a:ext cx="413770" cy="73496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pole tekstowe 84">
            <a:extLst>
              <a:ext uri="{FF2B5EF4-FFF2-40B4-BE49-F238E27FC236}">
                <a16:creationId xmlns:a16="http://schemas.microsoft.com/office/drawing/2014/main" id="{BC148A10-8139-44CF-A01D-0792460BE432}"/>
              </a:ext>
            </a:extLst>
          </p:cNvPr>
          <p:cNvSpPr txBox="1"/>
          <p:nvPr/>
        </p:nvSpPr>
        <p:spPr>
          <a:xfrm>
            <a:off x="4030006" y="915774"/>
            <a:ext cx="1964498" cy="1015663"/>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rPr>
              <a:t>Uzyskanie koncesji na bezprzewodowe rozprowadzanie satelitarnych programów radiowych i telewizyjnych.</a:t>
            </a:r>
          </a:p>
        </p:txBody>
      </p:sp>
      <p:cxnSp>
        <p:nvCxnSpPr>
          <p:cNvPr id="1140" name="Łącznik prosty 1139">
            <a:extLst>
              <a:ext uri="{FF2B5EF4-FFF2-40B4-BE49-F238E27FC236}">
                <a16:creationId xmlns:a16="http://schemas.microsoft.com/office/drawing/2014/main" id="{21186D6B-D75A-4754-AC1C-E1AB9E7ADEEA}"/>
              </a:ext>
            </a:extLst>
          </p:cNvPr>
          <p:cNvCxnSpPr>
            <a:stCxn id="85" idx="2"/>
            <a:endCxn id="45" idx="0"/>
          </p:cNvCxnSpPr>
          <p:nvPr/>
        </p:nvCxnSpPr>
        <p:spPr>
          <a:xfrm>
            <a:off x="5012255" y="1931437"/>
            <a:ext cx="10804" cy="11236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pole tekstowe 90">
            <a:extLst>
              <a:ext uri="{FF2B5EF4-FFF2-40B4-BE49-F238E27FC236}">
                <a16:creationId xmlns:a16="http://schemas.microsoft.com/office/drawing/2014/main" id="{0628070F-8CF6-4F8D-9293-66D8D2833D2F}"/>
              </a:ext>
            </a:extLst>
          </p:cNvPr>
          <p:cNvSpPr txBox="1"/>
          <p:nvPr/>
        </p:nvSpPr>
        <p:spPr>
          <a:xfrm>
            <a:off x="5693429" y="651544"/>
            <a:ext cx="2702973" cy="461665"/>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rPr>
              <a:t>Nowa spółka Cyfrowy Polsat Technology - produkcja dekoderów</a:t>
            </a:r>
          </a:p>
        </p:txBody>
      </p:sp>
      <p:cxnSp>
        <p:nvCxnSpPr>
          <p:cNvPr id="1144" name="Łącznik prosty 1143">
            <a:extLst>
              <a:ext uri="{FF2B5EF4-FFF2-40B4-BE49-F238E27FC236}">
                <a16:creationId xmlns:a16="http://schemas.microsoft.com/office/drawing/2014/main" id="{BBE0D464-CFC6-4034-B59C-43A70236979A}"/>
              </a:ext>
            </a:extLst>
          </p:cNvPr>
          <p:cNvCxnSpPr>
            <a:cxnSpLocks/>
            <a:stCxn id="91" idx="2"/>
            <a:endCxn id="47" idx="0"/>
          </p:cNvCxnSpPr>
          <p:nvPr/>
        </p:nvCxnSpPr>
        <p:spPr>
          <a:xfrm flipH="1">
            <a:off x="6483479" y="1113209"/>
            <a:ext cx="561437" cy="9305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pole tekstowe 101">
            <a:extLst>
              <a:ext uri="{FF2B5EF4-FFF2-40B4-BE49-F238E27FC236}">
                <a16:creationId xmlns:a16="http://schemas.microsoft.com/office/drawing/2014/main" id="{701697E8-8080-4FF3-8265-0BE0AFFFD92A}"/>
              </a:ext>
            </a:extLst>
          </p:cNvPr>
          <p:cNvSpPr txBox="1"/>
          <p:nvPr/>
        </p:nvSpPr>
        <p:spPr>
          <a:xfrm>
            <a:off x="7077004" y="1242899"/>
            <a:ext cx="1855658" cy="646331"/>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rPr>
              <a:t>06.05 debiut na Giełdzie Papierów Wartościowych w Warszawie</a:t>
            </a:r>
          </a:p>
        </p:txBody>
      </p:sp>
      <p:cxnSp>
        <p:nvCxnSpPr>
          <p:cNvPr id="33" name="Łącznik prosty 32">
            <a:extLst>
              <a:ext uri="{FF2B5EF4-FFF2-40B4-BE49-F238E27FC236}">
                <a16:creationId xmlns:a16="http://schemas.microsoft.com/office/drawing/2014/main" id="{41ADA103-9AA6-4FB2-8506-DF74046A21C4}"/>
              </a:ext>
            </a:extLst>
          </p:cNvPr>
          <p:cNvCxnSpPr>
            <a:stCxn id="102" idx="2"/>
            <a:endCxn id="50" idx="0"/>
          </p:cNvCxnSpPr>
          <p:nvPr/>
        </p:nvCxnSpPr>
        <p:spPr>
          <a:xfrm flipH="1">
            <a:off x="7993005" y="1889230"/>
            <a:ext cx="11828" cy="1545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pole tekstowe 105">
            <a:extLst>
              <a:ext uri="{FF2B5EF4-FFF2-40B4-BE49-F238E27FC236}">
                <a16:creationId xmlns:a16="http://schemas.microsoft.com/office/drawing/2014/main" id="{0128AECB-461D-46E5-ABD6-F1834D1074BB}"/>
              </a:ext>
            </a:extLst>
          </p:cNvPr>
          <p:cNvSpPr txBox="1"/>
          <p:nvPr/>
        </p:nvSpPr>
        <p:spPr>
          <a:xfrm>
            <a:off x="7737106" y="3535781"/>
            <a:ext cx="1717790" cy="461665"/>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cs typeface="Arial" panose="020B0604020202020204" pitchFamily="34" charset="0"/>
              </a:rPr>
              <a:t>N</a:t>
            </a:r>
            <a:r>
              <a:rPr lang="pl-PL" sz="1200" dirty="0">
                <a:effectLst/>
                <a:latin typeface="Source Sans Pro" panose="020B0503030403020204" pitchFamily="34" charset="0"/>
                <a:ea typeface="Source Sans Pro" panose="020B0503030403020204" pitchFamily="34" charset="0"/>
                <a:cs typeface="Arial" panose="020B0604020202020204" pitchFamily="34" charset="0"/>
              </a:rPr>
              <a:t>abycie 100% akcji Telewizji Polsat S.A. </a:t>
            </a:r>
            <a:endParaRPr lang="pl-PL" sz="1200" dirty="0">
              <a:latin typeface="Source Sans Pro" panose="020B0503030403020204" pitchFamily="34" charset="0"/>
              <a:ea typeface="Source Sans Pro" panose="020B0503030403020204" pitchFamily="34" charset="0"/>
            </a:endParaRPr>
          </a:p>
        </p:txBody>
      </p:sp>
      <p:cxnSp>
        <p:nvCxnSpPr>
          <p:cNvPr id="36" name="Łącznik prosty 35">
            <a:extLst>
              <a:ext uri="{FF2B5EF4-FFF2-40B4-BE49-F238E27FC236}">
                <a16:creationId xmlns:a16="http://schemas.microsoft.com/office/drawing/2014/main" id="{EAC77397-BBC3-4718-9555-F5B608A0AE75}"/>
              </a:ext>
            </a:extLst>
          </p:cNvPr>
          <p:cNvCxnSpPr>
            <a:stCxn id="51" idx="3"/>
            <a:endCxn id="106" idx="0"/>
          </p:cNvCxnSpPr>
          <p:nvPr/>
        </p:nvCxnSpPr>
        <p:spPr>
          <a:xfrm>
            <a:off x="8351190" y="3192175"/>
            <a:ext cx="244811" cy="34360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pole tekstowe 109">
            <a:extLst>
              <a:ext uri="{FF2B5EF4-FFF2-40B4-BE49-F238E27FC236}">
                <a16:creationId xmlns:a16="http://schemas.microsoft.com/office/drawing/2014/main" id="{22252381-B211-4D31-93B0-DEDDB09FBDDD}"/>
              </a:ext>
            </a:extLst>
          </p:cNvPr>
          <p:cNvSpPr txBox="1"/>
          <p:nvPr/>
        </p:nvSpPr>
        <p:spPr>
          <a:xfrm>
            <a:off x="7318368" y="4308598"/>
            <a:ext cx="1406629" cy="461665"/>
          </a:xfrm>
          <a:prstGeom prst="rect">
            <a:avLst/>
          </a:prstGeom>
          <a:noFill/>
        </p:spPr>
        <p:txBody>
          <a:bodyPr wrap="square">
            <a:spAutoFit/>
          </a:bodyPr>
          <a:lstStyle/>
          <a:p>
            <a:r>
              <a:rPr lang="pl-PL" sz="1200" dirty="0">
                <a:latin typeface="Source Sans Pro" panose="020B0503030403020204" pitchFamily="34" charset="0"/>
                <a:ea typeface="Source Sans Pro" panose="020B0503030403020204" pitchFamily="34" charset="0"/>
                <a:cs typeface="Arial" panose="020B0604020202020204" pitchFamily="34" charset="0"/>
              </a:rPr>
              <a:t>N</a:t>
            </a:r>
            <a:r>
              <a:rPr lang="pl-PL" sz="1200" dirty="0">
                <a:effectLst/>
                <a:latin typeface="Source Sans Pro" panose="020B0503030403020204" pitchFamily="34" charset="0"/>
                <a:ea typeface="Source Sans Pro" panose="020B0503030403020204" pitchFamily="34" charset="0"/>
                <a:cs typeface="Arial" panose="020B0604020202020204" pitchFamily="34" charset="0"/>
              </a:rPr>
              <a:t>abycie udziałów w Polkomtel</a:t>
            </a:r>
            <a:endParaRPr lang="pl-PL" sz="1200" dirty="0">
              <a:latin typeface="Source Sans Pro" panose="020B0503030403020204" pitchFamily="34" charset="0"/>
              <a:ea typeface="Source Sans Pro" panose="020B0503030403020204" pitchFamily="34" charset="0"/>
            </a:endParaRPr>
          </a:p>
        </p:txBody>
      </p:sp>
      <p:cxnSp>
        <p:nvCxnSpPr>
          <p:cNvPr id="62" name="Łącznik prosty 61">
            <a:extLst>
              <a:ext uri="{FF2B5EF4-FFF2-40B4-BE49-F238E27FC236}">
                <a16:creationId xmlns:a16="http://schemas.microsoft.com/office/drawing/2014/main" id="{113D07A6-F01C-4A63-ACB5-7ED68E29BB18}"/>
              </a:ext>
            </a:extLst>
          </p:cNvPr>
          <p:cNvCxnSpPr>
            <a:cxnSpLocks/>
            <a:stCxn id="53" idx="2"/>
            <a:endCxn id="110" idx="0"/>
          </p:cNvCxnSpPr>
          <p:nvPr/>
        </p:nvCxnSpPr>
        <p:spPr>
          <a:xfrm>
            <a:off x="6644795" y="3515197"/>
            <a:ext cx="1376888" cy="79340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pole tekstowe 113">
            <a:extLst>
              <a:ext uri="{FF2B5EF4-FFF2-40B4-BE49-F238E27FC236}">
                <a16:creationId xmlns:a16="http://schemas.microsoft.com/office/drawing/2014/main" id="{64BF7CB9-C0E3-46CC-B755-1DCA45C60033}"/>
              </a:ext>
            </a:extLst>
          </p:cNvPr>
          <p:cNvSpPr txBox="1"/>
          <p:nvPr/>
        </p:nvSpPr>
        <p:spPr>
          <a:xfrm>
            <a:off x="5600670" y="3943171"/>
            <a:ext cx="1812590" cy="1200329"/>
          </a:xfrm>
          <a:prstGeom prst="rect">
            <a:avLst/>
          </a:prstGeom>
          <a:noFill/>
        </p:spPr>
        <p:txBody>
          <a:bodyPr wrap="square">
            <a:spAutoFit/>
          </a:bodyPr>
          <a:lstStyle/>
          <a:p>
            <a:r>
              <a:rPr lang="pl-PL" sz="1200" dirty="0">
                <a:effectLst/>
                <a:latin typeface="Source Sans Pro" panose="020B0503030403020204" pitchFamily="34" charset="0"/>
                <a:ea typeface="Source Sans Pro" panose="020B0503030403020204" pitchFamily="34" charset="0"/>
                <a:cs typeface="Arial" panose="020B0604020202020204" pitchFamily="34" charset="0"/>
              </a:rPr>
              <a:t>Uruchomienie nowego studia produkcyjnego przeznaczonego do produkcji widowisk telewizyjnych Grupy Polsat</a:t>
            </a:r>
            <a:endParaRPr lang="pl-PL" sz="1200" dirty="0">
              <a:latin typeface="Source Sans Pro" panose="020B0503030403020204" pitchFamily="34" charset="0"/>
              <a:ea typeface="Source Sans Pro" panose="020B0503030403020204" pitchFamily="34" charset="0"/>
            </a:endParaRPr>
          </a:p>
        </p:txBody>
      </p:sp>
      <p:cxnSp>
        <p:nvCxnSpPr>
          <p:cNvPr id="68" name="Łącznik prosty 67">
            <a:extLst>
              <a:ext uri="{FF2B5EF4-FFF2-40B4-BE49-F238E27FC236}">
                <a16:creationId xmlns:a16="http://schemas.microsoft.com/office/drawing/2014/main" id="{322B666A-6053-4862-8617-0E3A66E053D7}"/>
              </a:ext>
            </a:extLst>
          </p:cNvPr>
          <p:cNvCxnSpPr>
            <a:cxnSpLocks/>
            <a:stCxn id="55" idx="2"/>
            <a:endCxn id="114" idx="0"/>
          </p:cNvCxnSpPr>
          <p:nvPr/>
        </p:nvCxnSpPr>
        <p:spPr>
          <a:xfrm>
            <a:off x="5198670" y="3504396"/>
            <a:ext cx="1308295" cy="438775"/>
          </a:xfrm>
          <a:prstGeom prst="line">
            <a:avLst/>
          </a:prstGeom>
        </p:spPr>
        <p:style>
          <a:lnRef idx="1">
            <a:schemeClr val="accent1"/>
          </a:lnRef>
          <a:fillRef idx="0">
            <a:schemeClr val="accent1"/>
          </a:fillRef>
          <a:effectRef idx="0">
            <a:schemeClr val="accent1"/>
          </a:effectRef>
          <a:fontRef idx="minor">
            <a:schemeClr val="tx1"/>
          </a:fontRef>
        </p:style>
      </p:cxnSp>
      <p:sp>
        <p:nvSpPr>
          <p:cNvPr id="124" name="pole tekstowe 123">
            <a:extLst>
              <a:ext uri="{FF2B5EF4-FFF2-40B4-BE49-F238E27FC236}">
                <a16:creationId xmlns:a16="http://schemas.microsoft.com/office/drawing/2014/main" id="{E134324D-83DC-44CA-A82B-AACD47BE6A89}"/>
              </a:ext>
            </a:extLst>
          </p:cNvPr>
          <p:cNvSpPr txBox="1"/>
          <p:nvPr/>
        </p:nvSpPr>
        <p:spPr>
          <a:xfrm>
            <a:off x="3450690" y="3879880"/>
            <a:ext cx="2128232" cy="1268745"/>
          </a:xfrm>
          <a:prstGeom prst="rect">
            <a:avLst/>
          </a:prstGeom>
          <a:noFill/>
        </p:spPr>
        <p:txBody>
          <a:bodyPr wrap="square">
            <a:spAutoFit/>
          </a:bodyPr>
          <a:lstStyle/>
          <a:p>
            <a:pPr lvl="0">
              <a:lnSpc>
                <a:spcPct val="107000"/>
              </a:lnSpc>
              <a:spcAft>
                <a:spcPts val="800"/>
              </a:spcAft>
            </a:pPr>
            <a:r>
              <a:rPr lang="pl-PL" sz="1200" dirty="0">
                <a:latin typeface="Source Sans Pro" panose="020B0503030403020204" pitchFamily="34" charset="0"/>
                <a:ea typeface="Source Sans Pro" panose="020B0503030403020204" pitchFamily="34" charset="0"/>
                <a:cs typeface="Arial" panose="020B0604020202020204" pitchFamily="34" charset="0"/>
              </a:rPr>
              <a:t>P</a:t>
            </a:r>
            <a:r>
              <a:rPr lang="pl-PL" sz="1200" dirty="0">
                <a:effectLst/>
                <a:latin typeface="Source Sans Pro" panose="020B0503030403020204" pitchFamily="34" charset="0"/>
                <a:ea typeface="Source Sans Pro" panose="020B0503030403020204" pitchFamily="34" charset="0"/>
                <a:cs typeface="Arial" panose="020B0604020202020204" pitchFamily="34" charset="0"/>
              </a:rPr>
              <a:t>rogram Cyfrowa Strefa Twórców -  inwestycja w produkcję i dystrybucję kinową oraz współpraca z Polskim Instytutem Sztuki Filmowej</a:t>
            </a:r>
          </a:p>
        </p:txBody>
      </p:sp>
      <p:cxnSp>
        <p:nvCxnSpPr>
          <p:cNvPr id="81" name="Łącznik prosty 80">
            <a:extLst>
              <a:ext uri="{FF2B5EF4-FFF2-40B4-BE49-F238E27FC236}">
                <a16:creationId xmlns:a16="http://schemas.microsoft.com/office/drawing/2014/main" id="{DD78E6AF-30F4-4F1F-AEE0-1893ABF79940}"/>
              </a:ext>
            </a:extLst>
          </p:cNvPr>
          <p:cNvCxnSpPr>
            <a:cxnSpLocks/>
            <a:stCxn id="57" idx="2"/>
            <a:endCxn id="124" idx="0"/>
          </p:cNvCxnSpPr>
          <p:nvPr/>
        </p:nvCxnSpPr>
        <p:spPr>
          <a:xfrm>
            <a:off x="3767127" y="3515197"/>
            <a:ext cx="747679" cy="364683"/>
          </a:xfrm>
          <a:prstGeom prst="line">
            <a:avLst/>
          </a:prstGeom>
        </p:spPr>
        <p:style>
          <a:lnRef idx="1">
            <a:schemeClr val="accent1"/>
          </a:lnRef>
          <a:fillRef idx="0">
            <a:schemeClr val="accent1"/>
          </a:fillRef>
          <a:effectRef idx="0">
            <a:schemeClr val="accent1"/>
          </a:effectRef>
          <a:fontRef idx="minor">
            <a:schemeClr val="tx1"/>
          </a:fontRef>
        </p:style>
      </p:cxnSp>
      <p:sp>
        <p:nvSpPr>
          <p:cNvPr id="131" name="pole tekstowe 130">
            <a:extLst>
              <a:ext uri="{FF2B5EF4-FFF2-40B4-BE49-F238E27FC236}">
                <a16:creationId xmlns:a16="http://schemas.microsoft.com/office/drawing/2014/main" id="{63E77BB0-029E-4BD3-8084-BA3BE47D412B}"/>
              </a:ext>
            </a:extLst>
          </p:cNvPr>
          <p:cNvSpPr txBox="1"/>
          <p:nvPr/>
        </p:nvSpPr>
        <p:spPr>
          <a:xfrm>
            <a:off x="1681936" y="4037414"/>
            <a:ext cx="1739418" cy="830997"/>
          </a:xfrm>
          <a:prstGeom prst="rect">
            <a:avLst/>
          </a:prstGeom>
          <a:noFill/>
        </p:spPr>
        <p:txBody>
          <a:bodyPr wrap="square">
            <a:spAutoFit/>
          </a:bodyPr>
          <a:lstStyle/>
          <a:p>
            <a:r>
              <a:rPr lang="pl-PL" sz="1200" dirty="0">
                <a:effectLst/>
                <a:latin typeface="Source Sans Pro" panose="020B0503030403020204" pitchFamily="34" charset="0"/>
                <a:ea typeface="Source Sans Pro" panose="020B0503030403020204" pitchFamily="34" charset="0"/>
                <a:cs typeface="Arial" panose="020B0604020202020204" pitchFamily="34" charset="0"/>
              </a:rPr>
              <a:t>Przejęcie kontroli nad Netią i rozpoczęcie współpracy z </a:t>
            </a:r>
            <a:r>
              <a:rPr lang="pl-PL" sz="1200" dirty="0" err="1">
                <a:effectLst/>
                <a:latin typeface="Source Sans Pro" panose="020B0503030403020204" pitchFamily="34" charset="0"/>
                <a:ea typeface="Source Sans Pro" panose="020B0503030403020204" pitchFamily="34" charset="0"/>
                <a:cs typeface="Arial" panose="020B0604020202020204" pitchFamily="34" charset="0"/>
              </a:rPr>
              <a:t>Eleven</a:t>
            </a:r>
            <a:r>
              <a:rPr lang="pl-PL" sz="1200" dirty="0">
                <a:effectLst/>
                <a:latin typeface="Source Sans Pro" panose="020B0503030403020204" pitchFamily="34" charset="0"/>
                <a:ea typeface="Source Sans Pro" panose="020B0503030403020204" pitchFamily="34" charset="0"/>
                <a:cs typeface="Arial" panose="020B0604020202020204" pitchFamily="34" charset="0"/>
              </a:rPr>
              <a:t> Sports</a:t>
            </a:r>
            <a:endParaRPr lang="pl-PL" sz="1200" dirty="0">
              <a:latin typeface="Source Sans Pro" panose="020B0503030403020204" pitchFamily="34" charset="0"/>
              <a:ea typeface="Source Sans Pro" panose="020B0503030403020204" pitchFamily="34" charset="0"/>
            </a:endParaRPr>
          </a:p>
        </p:txBody>
      </p:sp>
      <p:cxnSp>
        <p:nvCxnSpPr>
          <p:cNvPr id="88" name="Łącznik prosty 87">
            <a:extLst>
              <a:ext uri="{FF2B5EF4-FFF2-40B4-BE49-F238E27FC236}">
                <a16:creationId xmlns:a16="http://schemas.microsoft.com/office/drawing/2014/main" id="{8F6D14F4-6F0B-4548-AA22-38400560868B}"/>
              </a:ext>
            </a:extLst>
          </p:cNvPr>
          <p:cNvCxnSpPr>
            <a:cxnSpLocks/>
            <a:stCxn id="60" idx="2"/>
            <a:endCxn id="131" idx="0"/>
          </p:cNvCxnSpPr>
          <p:nvPr/>
        </p:nvCxnSpPr>
        <p:spPr>
          <a:xfrm>
            <a:off x="2312390" y="3515197"/>
            <a:ext cx="239255" cy="522217"/>
          </a:xfrm>
          <a:prstGeom prst="line">
            <a:avLst/>
          </a:prstGeom>
          <a:ln>
            <a:solidFill>
              <a:srgbClr val="F68100"/>
            </a:solidFill>
          </a:ln>
        </p:spPr>
        <p:style>
          <a:lnRef idx="1">
            <a:schemeClr val="accent1"/>
          </a:lnRef>
          <a:fillRef idx="0">
            <a:schemeClr val="accent1"/>
          </a:fillRef>
          <a:effectRef idx="0">
            <a:schemeClr val="accent1"/>
          </a:effectRef>
          <a:fontRef idx="minor">
            <a:schemeClr val="tx1"/>
          </a:fontRef>
        </p:style>
      </p:cxnSp>
      <p:sp>
        <p:nvSpPr>
          <p:cNvPr id="198" name="pole tekstowe 197">
            <a:extLst>
              <a:ext uri="{FF2B5EF4-FFF2-40B4-BE49-F238E27FC236}">
                <a16:creationId xmlns:a16="http://schemas.microsoft.com/office/drawing/2014/main" id="{DF1205CE-533C-4CE7-B202-86DF87858947}"/>
              </a:ext>
            </a:extLst>
          </p:cNvPr>
          <p:cNvSpPr txBox="1"/>
          <p:nvPr/>
        </p:nvSpPr>
        <p:spPr>
          <a:xfrm>
            <a:off x="420716" y="3711294"/>
            <a:ext cx="1318304" cy="1384995"/>
          </a:xfrm>
          <a:prstGeom prst="rect">
            <a:avLst/>
          </a:prstGeom>
          <a:noFill/>
        </p:spPr>
        <p:txBody>
          <a:bodyPr wrap="square">
            <a:spAutoFit/>
          </a:bodyPr>
          <a:lstStyle/>
          <a:p>
            <a:r>
              <a:rPr lang="pl-PL" sz="1200" dirty="0">
                <a:effectLst/>
                <a:latin typeface="Source Sans Pro" panose="020B0503030403020204" pitchFamily="34" charset="0"/>
                <a:ea typeface="Source Sans Pro" panose="020B0503030403020204" pitchFamily="34" charset="0"/>
                <a:cs typeface="Arial" panose="020B0604020202020204" pitchFamily="34" charset="0"/>
              </a:rPr>
              <a:t>Nowa marka ESOLEO na rynku </a:t>
            </a:r>
            <a:r>
              <a:rPr lang="pl-PL" sz="1200" dirty="0" err="1">
                <a:effectLst/>
                <a:latin typeface="Source Sans Pro" panose="020B0503030403020204" pitchFamily="34" charset="0"/>
                <a:ea typeface="Source Sans Pro" panose="020B0503030403020204" pitchFamily="34" charset="0"/>
                <a:cs typeface="Arial" panose="020B0604020202020204" pitchFamily="34" charset="0"/>
              </a:rPr>
              <a:t>fotowoltaiki</a:t>
            </a:r>
            <a:r>
              <a:rPr lang="pl-PL" sz="1200" dirty="0">
                <a:effectLst/>
                <a:latin typeface="Source Sans Pro" panose="020B0503030403020204" pitchFamily="34" charset="0"/>
                <a:ea typeface="Source Sans Pro" panose="020B0503030403020204" pitchFamily="34" charset="0"/>
                <a:cs typeface="Arial" panose="020B0604020202020204" pitchFamily="34" charset="0"/>
              </a:rPr>
              <a:t>, Nabycie Grupy Interia.pl i Uruchomienie sieci 5G</a:t>
            </a:r>
            <a:endParaRPr lang="pl-PL" sz="1200" dirty="0">
              <a:latin typeface="Source Sans Pro" panose="020B0503030403020204" pitchFamily="34" charset="0"/>
              <a:ea typeface="Source Sans Pro" panose="020B0503030403020204" pitchFamily="34" charset="0"/>
            </a:endParaRPr>
          </a:p>
        </p:txBody>
      </p:sp>
      <p:cxnSp>
        <p:nvCxnSpPr>
          <p:cNvPr id="1091" name="Łącznik prosty 1090">
            <a:extLst>
              <a:ext uri="{FF2B5EF4-FFF2-40B4-BE49-F238E27FC236}">
                <a16:creationId xmlns:a16="http://schemas.microsoft.com/office/drawing/2014/main" id="{7E8E565E-4A23-43EC-99C8-0DD1E8C68FAC}"/>
              </a:ext>
            </a:extLst>
          </p:cNvPr>
          <p:cNvCxnSpPr>
            <a:cxnSpLocks/>
            <a:stCxn id="61" idx="2"/>
            <a:endCxn id="198" idx="0"/>
          </p:cNvCxnSpPr>
          <p:nvPr/>
        </p:nvCxnSpPr>
        <p:spPr>
          <a:xfrm>
            <a:off x="775142" y="3504396"/>
            <a:ext cx="304726" cy="206898"/>
          </a:xfrm>
          <a:prstGeom prst="line">
            <a:avLst/>
          </a:prstGeom>
          <a:ln>
            <a:solidFill>
              <a:srgbClr val="F68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286887"/>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modele </a:t>
            </a:r>
            <a:r>
              <a:rPr lang="pl-PL" sz="3200" dirty="0">
                <a:solidFill>
                  <a:srgbClr val="F68100"/>
                </a:solidFill>
              </a:rPr>
              <a:t>jednowymiarowe</a:t>
            </a:r>
            <a:endParaRPr sz="3200" dirty="0">
              <a:solidFill>
                <a:srgbClr val="F68100"/>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854765" y="2187029"/>
            <a:ext cx="6917118" cy="707886"/>
          </a:xfrm>
          <a:prstGeom prst="rect">
            <a:avLst/>
          </a:prstGeom>
          <a:noFill/>
        </p:spPr>
        <p:txBody>
          <a:bodyPr wrap="square">
            <a:spAutoFit/>
          </a:bodyPr>
          <a:lstStyle/>
          <a:p>
            <a:r>
              <a:rPr lang="pl-PL" sz="4000" dirty="0">
                <a:solidFill>
                  <a:srgbClr val="F68100"/>
                </a:solidFill>
                <a:latin typeface="Staatliches" panose="020B0604020202020204" charset="0"/>
              </a:rPr>
              <a:t>„szybki test” MĄCZYŃSKIEJ</a:t>
            </a:r>
          </a:p>
        </p:txBody>
      </p:sp>
    </p:spTree>
    <p:extLst>
      <p:ext uri="{BB962C8B-B14F-4D97-AF65-F5344CB8AC3E}">
        <p14:creationId xmlns:p14="http://schemas.microsoft.com/office/powerpoint/2010/main" val="1167520568"/>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„szybki test” </a:t>
            </a:r>
            <a:r>
              <a:rPr lang="pl-PL" sz="2800" dirty="0">
                <a:solidFill>
                  <a:srgbClr val="F68100"/>
                </a:solidFill>
                <a:latin typeface="Staatliches" panose="020B0604020202020204" charset="0"/>
              </a:rPr>
              <a:t>MĄCZYŃSKIEJ</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1464568"/>
          </a:xfrm>
          <a:prstGeom prst="rect">
            <a:avLst/>
          </a:prstGeom>
          <a:noFill/>
        </p:spPr>
        <p:txBody>
          <a:bodyPr wrap="square">
            <a:spAutoFit/>
          </a:bodyPr>
          <a:lstStyle/>
          <a:p>
            <a:pPr indent="449580" algn="ctr">
              <a:lnSpc>
                <a:spcPct val="107000"/>
              </a:lnSpc>
            </a:pPr>
            <a:r>
              <a:rPr lang="pl-PL" dirty="0" err="1">
                <a:latin typeface="Source Sans Pro" panose="020B0503030403020204" pitchFamily="34" charset="0"/>
                <a:ea typeface="Source Sans Pro" panose="020B0503030403020204" pitchFamily="34" charset="0"/>
              </a:rPr>
              <a:t>Quick</a:t>
            </a:r>
            <a:r>
              <a:rPr lang="pl-PL" dirty="0">
                <a:latin typeface="Source Sans Pro" panose="020B0503030403020204" pitchFamily="34" charset="0"/>
                <a:ea typeface="Source Sans Pro" panose="020B0503030403020204" pitchFamily="34" charset="0"/>
              </a:rPr>
              <a:t> test E. Mączyńskiej to metoda szybkiego testowania kondycji firmy przy użyciu czterech wskaźników:</a:t>
            </a:r>
          </a:p>
          <a:p>
            <a:pPr indent="449580">
              <a:lnSpc>
                <a:spcPct val="107000"/>
              </a:lnSpc>
            </a:pPr>
            <a:r>
              <a:rPr lang="pl-PL" b="1" i="1" dirty="0">
                <a:latin typeface="Source Sans Pro" panose="020B0503030403020204" pitchFamily="34" charset="0"/>
                <a:ea typeface="Source Sans Pro" panose="020B0503030403020204" pitchFamily="34" charset="0"/>
              </a:rPr>
              <a:t>X1 = kapitał własny/aktywa ogółem - wskaźnik udziału kapitału własnego w aktywach, </a:t>
            </a:r>
          </a:p>
          <a:p>
            <a:pPr indent="449580">
              <a:lnSpc>
                <a:spcPct val="107000"/>
              </a:lnSpc>
            </a:pPr>
            <a:r>
              <a:rPr lang="pl-PL" b="1" i="1" dirty="0">
                <a:latin typeface="Source Sans Pro" panose="020B0503030403020204" pitchFamily="34" charset="0"/>
                <a:ea typeface="Source Sans Pro" panose="020B0503030403020204" pitchFamily="34" charset="0"/>
              </a:rPr>
              <a:t>X2 = zysk z działalności operacyjnej/odsetki - stopień pokrycia odsetek </a:t>
            </a:r>
          </a:p>
          <a:p>
            <a:pPr indent="449580">
              <a:lnSpc>
                <a:spcPct val="107000"/>
              </a:lnSpc>
            </a:pPr>
            <a:r>
              <a:rPr lang="pl-PL" b="1" i="1" dirty="0">
                <a:latin typeface="Source Sans Pro" panose="020B0503030403020204" pitchFamily="34" charset="0"/>
                <a:ea typeface="Source Sans Pro" panose="020B0503030403020204" pitchFamily="34" charset="0"/>
              </a:rPr>
              <a:t>X3 = zysk netto /aktywa ogółem - rentowność aktywów</a:t>
            </a:r>
          </a:p>
          <a:p>
            <a:pPr indent="449580">
              <a:lnSpc>
                <a:spcPct val="107000"/>
              </a:lnSpc>
            </a:pPr>
            <a:r>
              <a:rPr lang="pl-PL" b="1" i="1" dirty="0">
                <a:latin typeface="Source Sans Pro" panose="020B0503030403020204" pitchFamily="34" charset="0"/>
                <a:ea typeface="Source Sans Pro" panose="020B0503030403020204" pitchFamily="34" charset="0"/>
              </a:rPr>
              <a:t>X4 = koszty ogółem/przychody ogółem - Poziom kosztów</a:t>
            </a:r>
            <a:r>
              <a:rPr lang="pl-PL" i="1" dirty="0">
                <a:latin typeface="Source Sans Pro" panose="020B0503030403020204" pitchFamily="34" charset="0"/>
                <a:ea typeface="Source Sans Pro" panose="020B0503030403020204" pitchFamily="34" charset="0"/>
              </a:rPr>
              <a:t> </a:t>
            </a:r>
          </a:p>
          <a:p>
            <a:pPr indent="449580">
              <a:lnSpc>
                <a:spcPct val="107000"/>
              </a:lnSpc>
            </a:pPr>
            <a:r>
              <a:rPr lang="pl-PL" dirty="0">
                <a:latin typeface="Source Sans Pro" panose="020B0503030403020204" pitchFamily="34" charset="0"/>
                <a:ea typeface="Source Sans Pro" panose="020B0503030403020204" pitchFamily="34" charset="0"/>
              </a:rPr>
              <a:t>Wskaźnikom nadaje się punkty i kolejno oceny w zależności od skali:</a:t>
            </a:r>
          </a:p>
        </p:txBody>
      </p:sp>
      <p:graphicFrame>
        <p:nvGraphicFramePr>
          <p:cNvPr id="3" name="Tabela 2">
            <a:extLst>
              <a:ext uri="{FF2B5EF4-FFF2-40B4-BE49-F238E27FC236}">
                <a16:creationId xmlns:a16="http://schemas.microsoft.com/office/drawing/2014/main" id="{24213034-DCE4-497B-97E2-99CD53885E2C}"/>
              </a:ext>
            </a:extLst>
          </p:cNvPr>
          <p:cNvGraphicFramePr>
            <a:graphicFrameLocks noGrp="1"/>
          </p:cNvGraphicFramePr>
          <p:nvPr>
            <p:extLst>
              <p:ext uri="{D42A27DB-BD31-4B8C-83A1-F6EECF244321}">
                <p14:modId xmlns:p14="http://schemas.microsoft.com/office/powerpoint/2010/main" val="2324480991"/>
              </p:ext>
            </p:extLst>
          </p:nvPr>
        </p:nvGraphicFramePr>
        <p:xfrm>
          <a:off x="721255" y="2176652"/>
          <a:ext cx="7701489" cy="1463040"/>
        </p:xfrm>
        <a:graphic>
          <a:graphicData uri="http://schemas.openxmlformats.org/drawingml/2006/table">
            <a:tbl>
              <a:tblPr firstRow="1" firstCol="1" bandRow="1">
                <a:tableStyleId>{3B4B98B0-60AC-42C2-AFA5-B58CD77FA1E5}</a:tableStyleId>
              </a:tblPr>
              <a:tblGrid>
                <a:gridCol w="2575508">
                  <a:extLst>
                    <a:ext uri="{9D8B030D-6E8A-4147-A177-3AD203B41FA5}">
                      <a16:colId xmlns:a16="http://schemas.microsoft.com/office/drawing/2014/main" val="2872577709"/>
                    </a:ext>
                  </a:extLst>
                </a:gridCol>
                <a:gridCol w="1084864">
                  <a:extLst>
                    <a:ext uri="{9D8B030D-6E8A-4147-A177-3AD203B41FA5}">
                      <a16:colId xmlns:a16="http://schemas.microsoft.com/office/drawing/2014/main" val="3362431411"/>
                    </a:ext>
                  </a:extLst>
                </a:gridCol>
                <a:gridCol w="985418">
                  <a:extLst>
                    <a:ext uri="{9D8B030D-6E8A-4147-A177-3AD203B41FA5}">
                      <a16:colId xmlns:a16="http://schemas.microsoft.com/office/drawing/2014/main" val="3361344686"/>
                    </a:ext>
                  </a:extLst>
                </a:gridCol>
                <a:gridCol w="1084168">
                  <a:extLst>
                    <a:ext uri="{9D8B030D-6E8A-4147-A177-3AD203B41FA5}">
                      <a16:colId xmlns:a16="http://schemas.microsoft.com/office/drawing/2014/main" val="1279876872"/>
                    </a:ext>
                  </a:extLst>
                </a:gridCol>
                <a:gridCol w="986113">
                  <a:extLst>
                    <a:ext uri="{9D8B030D-6E8A-4147-A177-3AD203B41FA5}">
                      <a16:colId xmlns:a16="http://schemas.microsoft.com/office/drawing/2014/main" val="1099785751"/>
                    </a:ext>
                  </a:extLst>
                </a:gridCol>
                <a:gridCol w="985418">
                  <a:extLst>
                    <a:ext uri="{9D8B030D-6E8A-4147-A177-3AD203B41FA5}">
                      <a16:colId xmlns:a16="http://schemas.microsoft.com/office/drawing/2014/main" val="2288533813"/>
                    </a:ext>
                  </a:extLst>
                </a:gridCol>
              </a:tblGrid>
              <a:tr h="0">
                <a:tc>
                  <a:txBody>
                    <a:bodyPr/>
                    <a:lstStyle/>
                    <a:p>
                      <a:r>
                        <a:rPr lang="pl-PL" sz="1200">
                          <a:effectLst/>
                        </a:rPr>
                        <a:t>Nazwa wskaźnika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gridSpan="5">
                  <a:txBody>
                    <a:bodyPr/>
                    <a:lstStyle/>
                    <a:p>
                      <a:pPr algn="ctr"/>
                      <a:r>
                        <a:rPr lang="pl-PL" sz="1200" dirty="0">
                          <a:effectLst/>
                        </a:rPr>
                        <a:t>Skala oceny dla wskaźnika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465590324"/>
                  </a:ext>
                </a:extLst>
              </a:tr>
              <a:tr h="0">
                <a:tc>
                  <a:txBody>
                    <a:bodyPr/>
                    <a:lstStyle/>
                    <a:p>
                      <a:r>
                        <a:rPr lang="pl-PL" sz="1200">
                          <a:effectLst/>
                        </a:rPr>
                        <a:t>Ocena: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bardzo dobra</a:t>
                      </a:r>
                    </a:p>
                    <a:p>
                      <a:pPr algn="ctr"/>
                      <a:r>
                        <a:rPr lang="pl-PL" sz="1200">
                          <a:effectLst/>
                        </a:rPr>
                        <a:t>5 pkt</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dobra</a:t>
                      </a:r>
                    </a:p>
                    <a:p>
                      <a:pPr algn="ctr"/>
                      <a:r>
                        <a:rPr lang="pl-PL" sz="1200">
                          <a:effectLst/>
                        </a:rPr>
                        <a:t>4 pkt</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dostateczna</a:t>
                      </a:r>
                    </a:p>
                    <a:p>
                      <a:pPr algn="ctr"/>
                      <a:r>
                        <a:rPr lang="pl-PL" sz="1200">
                          <a:effectLst/>
                        </a:rPr>
                        <a:t>3 pkt</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zła</a:t>
                      </a:r>
                    </a:p>
                    <a:p>
                      <a:pPr algn="ctr"/>
                      <a:r>
                        <a:rPr lang="pl-PL" sz="1200">
                          <a:effectLst/>
                        </a:rPr>
                        <a:t>2 pkt</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dirty="0">
                          <a:effectLst/>
                        </a:rPr>
                        <a:t>bardzo zła</a:t>
                      </a:r>
                    </a:p>
                    <a:p>
                      <a:pPr algn="ctr"/>
                      <a:r>
                        <a:rPr lang="pl-PL" sz="1200" dirty="0">
                          <a:effectLst/>
                        </a:rPr>
                        <a:t>1 pkt</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616122221"/>
                  </a:ext>
                </a:extLst>
              </a:tr>
              <a:tr h="0">
                <a:tc>
                  <a:txBody>
                    <a:bodyPr/>
                    <a:lstStyle/>
                    <a:p>
                      <a:r>
                        <a:rPr lang="pl-PL" sz="1200">
                          <a:effectLst/>
                        </a:rPr>
                        <a:t>Udział kapitału własnego</a:t>
                      </a:r>
                    </a:p>
                    <a:p>
                      <a:r>
                        <a:rPr lang="pl-PL" sz="1200">
                          <a:effectLst/>
                        </a:rPr>
                        <a:t>w aktywach (X1)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r>
                        <a:rPr lang="pl-PL" sz="1200">
                          <a:effectLst/>
                        </a:rPr>
                        <a:t>≥0,50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0,49–0,40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0,39–0,30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0,29–0,10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0,09–0,00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892649"/>
                  </a:ext>
                </a:extLst>
              </a:tr>
              <a:tr h="0">
                <a:tc>
                  <a:txBody>
                    <a:bodyPr/>
                    <a:lstStyle/>
                    <a:p>
                      <a:pPr algn="l"/>
                      <a:r>
                        <a:rPr lang="pl-PL" sz="1200" dirty="0">
                          <a:effectLst/>
                        </a:rPr>
                        <a:t>Stopień pokrycia odsetek (X2)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&gt;6,00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6,00–4,00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3,90–2,00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2,00–1,00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dirty="0">
                          <a:effectLst/>
                        </a:rPr>
                        <a:t>&lt;1,00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extLst>
                  <a:ext uri="{0D108BD9-81ED-4DB2-BD59-A6C34878D82A}">
                    <a16:rowId xmlns:a16="http://schemas.microsoft.com/office/drawing/2014/main" val="3408688788"/>
                  </a:ext>
                </a:extLst>
              </a:tr>
              <a:tr h="0">
                <a:tc>
                  <a:txBody>
                    <a:bodyPr/>
                    <a:lstStyle/>
                    <a:p>
                      <a:r>
                        <a:rPr lang="pl-PL" sz="1200">
                          <a:effectLst/>
                        </a:rPr>
                        <a:t>Rentowność aktywów (X3)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r>
                        <a:rPr lang="pl-PL" sz="1200">
                          <a:effectLst/>
                        </a:rPr>
                        <a:t>&gt;0,041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0,031–0,041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0,021–0,03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0,011–0,02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r>
                        <a:rPr lang="pl-PL" sz="1200">
                          <a:effectLst/>
                        </a:rPr>
                        <a:t>≤0,01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80961803"/>
                  </a:ext>
                </a:extLst>
              </a:tr>
              <a:tr h="0">
                <a:tc>
                  <a:txBody>
                    <a:bodyPr/>
                    <a:lstStyle/>
                    <a:p>
                      <a:r>
                        <a:rPr lang="pl-PL" sz="1200">
                          <a:effectLst/>
                        </a:rPr>
                        <a:t>Poziom kosztów (X4)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ctr"/>
                      <a:r>
                        <a:rPr lang="pl-PL" sz="1200">
                          <a:effectLst/>
                        </a:rPr>
                        <a:t>&lt;0,90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0,95–0,90 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0,97–0,96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a:effectLst/>
                        </a:rPr>
                        <a:t>0,98–0,99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tc>
                  <a:txBody>
                    <a:bodyPr/>
                    <a:lstStyle/>
                    <a:p>
                      <a:pPr algn="ctr"/>
                      <a:r>
                        <a:rPr lang="pl-PL" sz="1200" dirty="0">
                          <a:effectLst/>
                        </a:rPr>
                        <a:t>≥1,00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rgbClr val="FFC000">
                        <a:alpha val="20000"/>
                      </a:srgbClr>
                    </a:solidFill>
                  </a:tcPr>
                </a:tc>
                <a:extLst>
                  <a:ext uri="{0D108BD9-81ED-4DB2-BD59-A6C34878D82A}">
                    <a16:rowId xmlns:a16="http://schemas.microsoft.com/office/drawing/2014/main" val="3786901297"/>
                  </a:ext>
                </a:extLst>
              </a:tr>
            </a:tbl>
          </a:graphicData>
        </a:graphic>
      </p:graphicFrame>
      <p:graphicFrame>
        <p:nvGraphicFramePr>
          <p:cNvPr id="4" name="Tabela 3">
            <a:extLst>
              <a:ext uri="{FF2B5EF4-FFF2-40B4-BE49-F238E27FC236}">
                <a16:creationId xmlns:a16="http://schemas.microsoft.com/office/drawing/2014/main" id="{D47BA636-36AA-4DDA-9E56-7EF19A58DD50}"/>
              </a:ext>
            </a:extLst>
          </p:cNvPr>
          <p:cNvGraphicFramePr>
            <a:graphicFrameLocks noGrp="1"/>
          </p:cNvGraphicFramePr>
          <p:nvPr>
            <p:extLst>
              <p:ext uri="{D42A27DB-BD31-4B8C-83A1-F6EECF244321}">
                <p14:modId xmlns:p14="http://schemas.microsoft.com/office/powerpoint/2010/main" val="2939465291"/>
              </p:ext>
            </p:extLst>
          </p:nvPr>
        </p:nvGraphicFramePr>
        <p:xfrm>
          <a:off x="721254" y="3783734"/>
          <a:ext cx="7701490" cy="1097280"/>
        </p:xfrm>
        <a:graphic>
          <a:graphicData uri="http://schemas.openxmlformats.org/drawingml/2006/table">
            <a:tbl>
              <a:tblPr firstRow="1" firstCol="1" bandRow="1">
                <a:tableStyleId>{3B4B98B0-60AC-42C2-AFA5-B58CD77FA1E5}</a:tableStyleId>
              </a:tblPr>
              <a:tblGrid>
                <a:gridCol w="3850745">
                  <a:extLst>
                    <a:ext uri="{9D8B030D-6E8A-4147-A177-3AD203B41FA5}">
                      <a16:colId xmlns:a16="http://schemas.microsoft.com/office/drawing/2014/main" val="3110778344"/>
                    </a:ext>
                  </a:extLst>
                </a:gridCol>
                <a:gridCol w="3850745">
                  <a:extLst>
                    <a:ext uri="{9D8B030D-6E8A-4147-A177-3AD203B41FA5}">
                      <a16:colId xmlns:a16="http://schemas.microsoft.com/office/drawing/2014/main" val="3618992198"/>
                    </a:ext>
                  </a:extLst>
                </a:gridCol>
              </a:tblGrid>
              <a:tr h="0">
                <a:tc>
                  <a:txBody>
                    <a:bodyPr/>
                    <a:lstStyle/>
                    <a:p>
                      <a:pPr>
                        <a:tabLst>
                          <a:tab pos="857250" algn="l"/>
                        </a:tabLst>
                      </a:pPr>
                      <a:r>
                        <a:rPr lang="pl-PL" sz="1200" dirty="0">
                          <a:effectLst/>
                        </a:rPr>
                        <a:t>Kryterium oceny – liczba uzyskanych punktów</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200">
                          <a:effectLst/>
                        </a:rPr>
                        <a:t>Ocena wynikająca z liczby uzyskanych punktów</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4709612"/>
                  </a:ext>
                </a:extLst>
              </a:tr>
              <a:tr h="0">
                <a:tc>
                  <a:txBody>
                    <a:bodyPr/>
                    <a:lstStyle/>
                    <a:p>
                      <a:pPr algn="ctr"/>
                      <a:r>
                        <a:rPr lang="pl-PL" sz="1200" dirty="0">
                          <a:effectLst/>
                        </a:rPr>
                        <a:t>17–20</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200" dirty="0">
                          <a:effectLst/>
                        </a:rPr>
                        <a:t>kondycja finansowa bardzo dobra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559197165"/>
                  </a:ext>
                </a:extLst>
              </a:tr>
              <a:tr h="0">
                <a:tc>
                  <a:txBody>
                    <a:bodyPr/>
                    <a:lstStyle/>
                    <a:p>
                      <a:pPr algn="ctr"/>
                      <a:r>
                        <a:rPr lang="pl-PL" sz="1200">
                          <a:effectLst/>
                        </a:rPr>
                        <a:t>13-16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200">
                          <a:effectLst/>
                        </a:rPr>
                        <a:t>kondycja finansowa dobra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77006663"/>
                  </a:ext>
                </a:extLst>
              </a:tr>
              <a:tr h="0">
                <a:tc>
                  <a:txBody>
                    <a:bodyPr/>
                    <a:lstStyle/>
                    <a:p>
                      <a:pPr algn="ctr"/>
                      <a:r>
                        <a:rPr lang="pl-PL" sz="1200">
                          <a:effectLst/>
                        </a:rPr>
                        <a:t>9-12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200" dirty="0">
                          <a:effectLst/>
                        </a:rPr>
                        <a:t>kondycja finansowa dostateczna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035605926"/>
                  </a:ext>
                </a:extLst>
              </a:tr>
              <a:tr h="0">
                <a:tc>
                  <a:txBody>
                    <a:bodyPr/>
                    <a:lstStyle/>
                    <a:p>
                      <a:pPr algn="ctr"/>
                      <a:r>
                        <a:rPr lang="pl-PL" sz="1200">
                          <a:effectLst/>
                        </a:rPr>
                        <a:t>5-8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200">
                          <a:effectLst/>
                        </a:rPr>
                        <a:t>kondycja finansowa zła/niekorzystna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05611101"/>
                  </a:ext>
                </a:extLst>
              </a:tr>
              <a:tr h="0">
                <a:tc>
                  <a:txBody>
                    <a:bodyPr/>
                    <a:lstStyle/>
                    <a:p>
                      <a:pPr algn="ctr"/>
                      <a:r>
                        <a:rPr lang="pl-PL" sz="1200">
                          <a:effectLst/>
                        </a:rPr>
                        <a:t>0-4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200" dirty="0">
                          <a:effectLst/>
                        </a:rPr>
                        <a:t>kondycja finansowa bardzo zła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902498694"/>
                  </a:ext>
                </a:extLst>
              </a:tr>
            </a:tbl>
          </a:graphicData>
        </a:graphic>
      </p:graphicFrame>
    </p:spTree>
    <p:extLst>
      <p:ext uri="{BB962C8B-B14F-4D97-AF65-F5344CB8AC3E}">
        <p14:creationId xmlns:p14="http://schemas.microsoft.com/office/powerpoint/2010/main" val="2428282294"/>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„szybki test” </a:t>
            </a:r>
            <a:r>
              <a:rPr lang="pl-PL" sz="2800" dirty="0">
                <a:solidFill>
                  <a:srgbClr val="F68100"/>
                </a:solidFill>
                <a:latin typeface="Staatliches" panose="020B0604020202020204" charset="0"/>
              </a:rPr>
              <a:t>MĄCZYŃSKIEJ</a:t>
            </a:r>
          </a:p>
        </p:txBody>
      </p:sp>
      <p:graphicFrame>
        <p:nvGraphicFramePr>
          <p:cNvPr id="2" name="Tabela 1">
            <a:extLst>
              <a:ext uri="{FF2B5EF4-FFF2-40B4-BE49-F238E27FC236}">
                <a16:creationId xmlns:a16="http://schemas.microsoft.com/office/drawing/2014/main" id="{72A6D115-3B4E-4979-B6F5-F3FFEB1D0AFC}"/>
              </a:ext>
            </a:extLst>
          </p:cNvPr>
          <p:cNvGraphicFramePr>
            <a:graphicFrameLocks noGrp="1"/>
          </p:cNvGraphicFramePr>
          <p:nvPr>
            <p:extLst>
              <p:ext uri="{D42A27DB-BD31-4B8C-83A1-F6EECF244321}">
                <p14:modId xmlns:p14="http://schemas.microsoft.com/office/powerpoint/2010/main" val="3447755001"/>
              </p:ext>
            </p:extLst>
          </p:nvPr>
        </p:nvGraphicFramePr>
        <p:xfrm>
          <a:off x="566530" y="712084"/>
          <a:ext cx="7712761" cy="1333500"/>
        </p:xfrm>
        <a:graphic>
          <a:graphicData uri="http://schemas.openxmlformats.org/drawingml/2006/table">
            <a:tbl>
              <a:tblPr firstRow="1" firstCol="1" bandRow="1">
                <a:tableStyleId>{3B4B98B0-60AC-42C2-AFA5-B58CD77FA1E5}</a:tableStyleId>
              </a:tblPr>
              <a:tblGrid>
                <a:gridCol w="2939233">
                  <a:extLst>
                    <a:ext uri="{9D8B030D-6E8A-4147-A177-3AD203B41FA5}">
                      <a16:colId xmlns:a16="http://schemas.microsoft.com/office/drawing/2014/main" val="2565789557"/>
                    </a:ext>
                  </a:extLst>
                </a:gridCol>
                <a:gridCol w="390448">
                  <a:extLst>
                    <a:ext uri="{9D8B030D-6E8A-4147-A177-3AD203B41FA5}">
                      <a16:colId xmlns:a16="http://schemas.microsoft.com/office/drawing/2014/main" val="3890097128"/>
                    </a:ext>
                  </a:extLst>
                </a:gridCol>
                <a:gridCol w="390448">
                  <a:extLst>
                    <a:ext uri="{9D8B030D-6E8A-4147-A177-3AD203B41FA5}">
                      <a16:colId xmlns:a16="http://schemas.microsoft.com/office/drawing/2014/main" val="134167524"/>
                    </a:ext>
                  </a:extLst>
                </a:gridCol>
                <a:gridCol w="390448">
                  <a:extLst>
                    <a:ext uri="{9D8B030D-6E8A-4147-A177-3AD203B41FA5}">
                      <a16:colId xmlns:a16="http://schemas.microsoft.com/office/drawing/2014/main" val="484080947"/>
                    </a:ext>
                  </a:extLst>
                </a:gridCol>
                <a:gridCol w="390448">
                  <a:extLst>
                    <a:ext uri="{9D8B030D-6E8A-4147-A177-3AD203B41FA5}">
                      <a16:colId xmlns:a16="http://schemas.microsoft.com/office/drawing/2014/main" val="1884760216"/>
                    </a:ext>
                  </a:extLst>
                </a:gridCol>
                <a:gridCol w="390448">
                  <a:extLst>
                    <a:ext uri="{9D8B030D-6E8A-4147-A177-3AD203B41FA5}">
                      <a16:colId xmlns:a16="http://schemas.microsoft.com/office/drawing/2014/main" val="4196049339"/>
                    </a:ext>
                  </a:extLst>
                </a:gridCol>
                <a:gridCol w="390448">
                  <a:extLst>
                    <a:ext uri="{9D8B030D-6E8A-4147-A177-3AD203B41FA5}">
                      <a16:colId xmlns:a16="http://schemas.microsoft.com/office/drawing/2014/main" val="4070698021"/>
                    </a:ext>
                  </a:extLst>
                </a:gridCol>
                <a:gridCol w="393057">
                  <a:extLst>
                    <a:ext uri="{9D8B030D-6E8A-4147-A177-3AD203B41FA5}">
                      <a16:colId xmlns:a16="http://schemas.microsoft.com/office/drawing/2014/main" val="2348193146"/>
                    </a:ext>
                  </a:extLst>
                </a:gridCol>
                <a:gridCol w="393057">
                  <a:extLst>
                    <a:ext uri="{9D8B030D-6E8A-4147-A177-3AD203B41FA5}">
                      <a16:colId xmlns:a16="http://schemas.microsoft.com/office/drawing/2014/main" val="1240977515"/>
                    </a:ext>
                  </a:extLst>
                </a:gridCol>
                <a:gridCol w="390448">
                  <a:extLst>
                    <a:ext uri="{9D8B030D-6E8A-4147-A177-3AD203B41FA5}">
                      <a16:colId xmlns:a16="http://schemas.microsoft.com/office/drawing/2014/main" val="1851315816"/>
                    </a:ext>
                  </a:extLst>
                </a:gridCol>
                <a:gridCol w="390448">
                  <a:extLst>
                    <a:ext uri="{9D8B030D-6E8A-4147-A177-3AD203B41FA5}">
                      <a16:colId xmlns:a16="http://schemas.microsoft.com/office/drawing/2014/main" val="2578930147"/>
                    </a:ext>
                  </a:extLst>
                </a:gridCol>
                <a:gridCol w="470773">
                  <a:extLst>
                    <a:ext uri="{9D8B030D-6E8A-4147-A177-3AD203B41FA5}">
                      <a16:colId xmlns:a16="http://schemas.microsoft.com/office/drawing/2014/main" val="1039116440"/>
                    </a:ext>
                  </a:extLst>
                </a:gridCol>
                <a:gridCol w="393057">
                  <a:extLst>
                    <a:ext uri="{9D8B030D-6E8A-4147-A177-3AD203B41FA5}">
                      <a16:colId xmlns:a16="http://schemas.microsoft.com/office/drawing/2014/main" val="2139163372"/>
                    </a:ext>
                  </a:extLst>
                </a:gridCol>
              </a:tblGrid>
              <a:tr h="190500">
                <a:tc rowSpan="2">
                  <a:txBody>
                    <a:bodyPr/>
                    <a:lstStyle/>
                    <a:p>
                      <a:pPr algn="ctr"/>
                      <a:r>
                        <a:rPr lang="pl-PL" sz="1100" dirty="0">
                          <a:effectLst/>
                        </a:rPr>
                        <a:t>"SZYBKI TEST" MĄCZYŃSKIEJ</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gridSpan="4">
                  <a:txBody>
                    <a:bodyPr/>
                    <a:lstStyle/>
                    <a:p>
                      <a:pPr algn="ctr"/>
                      <a:r>
                        <a:rPr lang="pl-PL" sz="1100">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pl-PL"/>
                    </a:p>
                  </a:txBody>
                  <a:tcPr/>
                </a:tc>
                <a:tc hMerge="1">
                  <a:txBody>
                    <a:bodyPr/>
                    <a:lstStyle/>
                    <a:p>
                      <a:endParaRPr lang="pl-PL"/>
                    </a:p>
                  </a:txBody>
                  <a:tcPr/>
                </a:tc>
                <a:tc hMerge="1">
                  <a:txBody>
                    <a:bodyPr/>
                    <a:lstStyle/>
                    <a:p>
                      <a:endParaRPr lang="pl-PL"/>
                    </a:p>
                  </a:txBody>
                  <a:tcPr/>
                </a:tc>
                <a:tc gridSpan="4">
                  <a:txBody>
                    <a:bodyPr/>
                    <a:lstStyle/>
                    <a:p>
                      <a:pPr algn="ctr"/>
                      <a:r>
                        <a:rPr lang="pl-PL" sz="1100">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pl-PL"/>
                    </a:p>
                  </a:txBody>
                  <a:tcPr/>
                </a:tc>
                <a:tc hMerge="1">
                  <a:txBody>
                    <a:bodyPr/>
                    <a:lstStyle/>
                    <a:p>
                      <a:endParaRPr lang="pl-PL"/>
                    </a:p>
                  </a:txBody>
                  <a:tcPr/>
                </a:tc>
                <a:tc hMerge="1">
                  <a:txBody>
                    <a:bodyPr/>
                    <a:lstStyle/>
                    <a:p>
                      <a:endParaRPr lang="pl-PL"/>
                    </a:p>
                  </a:txBody>
                  <a:tcPr/>
                </a:tc>
                <a:tc gridSpan="4">
                  <a:txBody>
                    <a:bodyPr/>
                    <a:lstStyle/>
                    <a:p>
                      <a:pPr algn="ctr"/>
                      <a:r>
                        <a:rPr lang="pl-PL" sz="1100" dirty="0">
                          <a:effectLst/>
                        </a:rPr>
                        <a:t>2019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429728205"/>
                  </a:ext>
                </a:extLst>
              </a:tr>
              <a:tr h="190500">
                <a:tc vMerge="1">
                  <a:txBody>
                    <a:bodyPr/>
                    <a:lstStyle/>
                    <a:p>
                      <a:endParaRPr lang="pl-PL"/>
                    </a:p>
                  </a:txBody>
                  <a:tcPr/>
                </a:tc>
                <a:tc>
                  <a:txBody>
                    <a:bodyPr/>
                    <a:lstStyle/>
                    <a:p>
                      <a:r>
                        <a:rPr lang="pl-PL" sz="1100" dirty="0">
                          <a:effectLst/>
                        </a:rPr>
                        <a:t>X1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FF00">
                        <a:alpha val="20000"/>
                      </a:srgbClr>
                    </a:solidFill>
                  </a:tcPr>
                </a:tc>
                <a:tc>
                  <a:txBody>
                    <a:bodyPr/>
                    <a:lstStyle/>
                    <a:p>
                      <a:r>
                        <a:rPr lang="pl-PL" sz="1100" dirty="0">
                          <a:effectLst/>
                        </a:rPr>
                        <a:t>X2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FF00">
                        <a:alpha val="20000"/>
                      </a:srgbClr>
                    </a:solidFill>
                  </a:tcPr>
                </a:tc>
                <a:tc>
                  <a:txBody>
                    <a:bodyPr/>
                    <a:lstStyle/>
                    <a:p>
                      <a:r>
                        <a:rPr lang="pl-PL" sz="1100" dirty="0">
                          <a:effectLst/>
                        </a:rPr>
                        <a:t>X3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FF00">
                        <a:alpha val="20000"/>
                      </a:srgbClr>
                    </a:solidFill>
                  </a:tcPr>
                </a:tc>
                <a:tc>
                  <a:txBody>
                    <a:bodyPr/>
                    <a:lstStyle/>
                    <a:p>
                      <a:r>
                        <a:rPr lang="pl-PL" sz="1100" dirty="0">
                          <a:effectLst/>
                        </a:rPr>
                        <a:t>X4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FF00">
                        <a:alpha val="20000"/>
                      </a:srgbClr>
                    </a:solidFill>
                  </a:tcPr>
                </a:tc>
                <a:tc>
                  <a:txBody>
                    <a:bodyPr/>
                    <a:lstStyle/>
                    <a:p>
                      <a:r>
                        <a:rPr lang="pl-PL" sz="1100" dirty="0">
                          <a:effectLst/>
                        </a:rPr>
                        <a:t>X1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tx2">
                        <a:lumMod val="20000"/>
                        <a:lumOff val="80000"/>
                        <a:alpha val="20000"/>
                      </a:schemeClr>
                    </a:solidFill>
                  </a:tcPr>
                </a:tc>
                <a:tc>
                  <a:txBody>
                    <a:bodyPr/>
                    <a:lstStyle/>
                    <a:p>
                      <a:r>
                        <a:rPr lang="pl-PL" sz="1100" dirty="0">
                          <a:effectLst/>
                        </a:rPr>
                        <a:t>X2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tx2">
                        <a:lumMod val="20000"/>
                        <a:lumOff val="80000"/>
                        <a:alpha val="20000"/>
                      </a:schemeClr>
                    </a:solidFill>
                  </a:tcPr>
                </a:tc>
                <a:tc>
                  <a:txBody>
                    <a:bodyPr/>
                    <a:lstStyle/>
                    <a:p>
                      <a:r>
                        <a:rPr lang="pl-PL" sz="1100" dirty="0">
                          <a:effectLst/>
                        </a:rPr>
                        <a:t>X3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tx2">
                        <a:lumMod val="20000"/>
                        <a:lumOff val="80000"/>
                        <a:alpha val="20000"/>
                      </a:schemeClr>
                    </a:solidFill>
                  </a:tcPr>
                </a:tc>
                <a:tc>
                  <a:txBody>
                    <a:bodyPr/>
                    <a:lstStyle/>
                    <a:p>
                      <a:r>
                        <a:rPr lang="pl-PL" sz="1100" dirty="0">
                          <a:effectLst/>
                        </a:rPr>
                        <a:t>X4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tx2">
                        <a:lumMod val="20000"/>
                        <a:lumOff val="80000"/>
                        <a:alpha val="20000"/>
                      </a:schemeClr>
                    </a:solidFill>
                  </a:tcPr>
                </a:tc>
                <a:tc>
                  <a:txBody>
                    <a:bodyPr/>
                    <a:lstStyle/>
                    <a:p>
                      <a:r>
                        <a:rPr lang="pl-PL" sz="1100" dirty="0">
                          <a:effectLst/>
                        </a:rPr>
                        <a:t>X1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dirty="0">
                          <a:effectLst/>
                        </a:rPr>
                        <a:t>X2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dirty="0">
                          <a:effectLst/>
                        </a:rPr>
                        <a:t>X3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dirty="0">
                          <a:effectLst/>
                        </a:rPr>
                        <a:t>X4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03953849"/>
                  </a:ext>
                </a:extLst>
              </a:tr>
              <a:tr h="190500">
                <a:tc>
                  <a:txBody>
                    <a:bodyPr/>
                    <a:lstStyle/>
                    <a:p>
                      <a:r>
                        <a:rPr lang="pl-PL" sz="1100">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effectLst/>
                        </a:rPr>
                        <a:t>4</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06756570"/>
                  </a:ext>
                </a:extLst>
              </a:tr>
              <a:tr h="190500">
                <a:tc>
                  <a:txBody>
                    <a:bodyPr/>
                    <a:lstStyle/>
                    <a:p>
                      <a:r>
                        <a:rPr lang="pl-PL" sz="1100">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422380514"/>
                  </a:ext>
                </a:extLst>
              </a:tr>
              <a:tr h="190500">
                <a:tc>
                  <a:txBody>
                    <a:bodyPr/>
                    <a:lstStyle/>
                    <a:p>
                      <a:r>
                        <a:rPr lang="pl-PL" sz="1100">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95936071"/>
                  </a:ext>
                </a:extLst>
              </a:tr>
              <a:tr h="190500">
                <a:tc>
                  <a:txBody>
                    <a:bodyPr/>
                    <a:lstStyle/>
                    <a:p>
                      <a:r>
                        <a:rPr lang="en-GB" sz="1100">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738270918"/>
                  </a:ext>
                </a:extLst>
              </a:tr>
              <a:tr h="190500">
                <a:tc>
                  <a:txBody>
                    <a:bodyPr/>
                    <a:lstStyle/>
                    <a:p>
                      <a:r>
                        <a:rPr lang="pl-PL" sz="1100">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effectLst/>
                        </a:rPr>
                        <a:t>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88472950"/>
                  </a:ext>
                </a:extLst>
              </a:tr>
            </a:tbl>
          </a:graphicData>
        </a:graphic>
      </p:graphicFrame>
      <p:graphicFrame>
        <p:nvGraphicFramePr>
          <p:cNvPr id="5" name="Tabela 4">
            <a:extLst>
              <a:ext uri="{FF2B5EF4-FFF2-40B4-BE49-F238E27FC236}">
                <a16:creationId xmlns:a16="http://schemas.microsoft.com/office/drawing/2014/main" id="{046BAEF6-F51F-47AB-9F46-F9A8060322F0}"/>
              </a:ext>
            </a:extLst>
          </p:cNvPr>
          <p:cNvGraphicFramePr>
            <a:graphicFrameLocks noGrp="1"/>
          </p:cNvGraphicFramePr>
          <p:nvPr>
            <p:extLst>
              <p:ext uri="{D42A27DB-BD31-4B8C-83A1-F6EECF244321}">
                <p14:modId xmlns:p14="http://schemas.microsoft.com/office/powerpoint/2010/main" val="718031063"/>
              </p:ext>
            </p:extLst>
          </p:nvPr>
        </p:nvGraphicFramePr>
        <p:xfrm>
          <a:off x="566530" y="2289175"/>
          <a:ext cx="7712760" cy="1143000"/>
        </p:xfrm>
        <a:graphic>
          <a:graphicData uri="http://schemas.openxmlformats.org/drawingml/2006/table">
            <a:tbl>
              <a:tblPr firstRow="1" firstCol="1" bandRow="1">
                <a:tableStyleId>{3B4B98B0-60AC-42C2-AFA5-B58CD77FA1E5}</a:tableStyleId>
              </a:tblPr>
              <a:tblGrid>
                <a:gridCol w="4164399">
                  <a:extLst>
                    <a:ext uri="{9D8B030D-6E8A-4147-A177-3AD203B41FA5}">
                      <a16:colId xmlns:a16="http://schemas.microsoft.com/office/drawing/2014/main" val="1958582043"/>
                    </a:ext>
                  </a:extLst>
                </a:gridCol>
                <a:gridCol w="1182787">
                  <a:extLst>
                    <a:ext uri="{9D8B030D-6E8A-4147-A177-3AD203B41FA5}">
                      <a16:colId xmlns:a16="http://schemas.microsoft.com/office/drawing/2014/main" val="2636805556"/>
                    </a:ext>
                  </a:extLst>
                </a:gridCol>
                <a:gridCol w="1182787">
                  <a:extLst>
                    <a:ext uri="{9D8B030D-6E8A-4147-A177-3AD203B41FA5}">
                      <a16:colId xmlns:a16="http://schemas.microsoft.com/office/drawing/2014/main" val="2666560774"/>
                    </a:ext>
                  </a:extLst>
                </a:gridCol>
                <a:gridCol w="1182787">
                  <a:extLst>
                    <a:ext uri="{9D8B030D-6E8A-4147-A177-3AD203B41FA5}">
                      <a16:colId xmlns:a16="http://schemas.microsoft.com/office/drawing/2014/main" val="316786750"/>
                    </a:ext>
                  </a:extLst>
                </a:gridCol>
              </a:tblGrid>
              <a:tr h="190500">
                <a:tc>
                  <a:txBody>
                    <a:bodyPr/>
                    <a:lstStyle/>
                    <a:p>
                      <a:r>
                        <a:rPr lang="pl-PL" sz="1100" dirty="0">
                          <a:effectLst/>
                        </a:rPr>
                        <a:t>"SZYBKI TEST" MĄCZYŃSKIEJ SUMA PUNKTÓW</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43318470"/>
                  </a:ext>
                </a:extLst>
              </a:tr>
              <a:tr h="190500">
                <a:tc>
                  <a:txBody>
                    <a:bodyPr/>
                    <a:lstStyle/>
                    <a:p>
                      <a:r>
                        <a:rPr lang="pl-PL" sz="1100">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13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579878309"/>
                  </a:ext>
                </a:extLst>
              </a:tr>
              <a:tr h="190500">
                <a:tc>
                  <a:txBody>
                    <a:bodyPr/>
                    <a:lstStyle/>
                    <a:p>
                      <a:r>
                        <a:rPr lang="pl-PL" sz="1100">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effectLst/>
                        </a:rPr>
                        <a:t>18</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43925477"/>
                  </a:ext>
                </a:extLst>
              </a:tr>
              <a:tr h="190500">
                <a:tc>
                  <a:txBody>
                    <a:bodyPr/>
                    <a:lstStyle/>
                    <a:p>
                      <a:r>
                        <a:rPr lang="pl-PL" sz="1100">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11</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099310925"/>
                  </a:ext>
                </a:extLst>
              </a:tr>
              <a:tr h="190500">
                <a:tc>
                  <a:txBody>
                    <a:bodyPr/>
                    <a:lstStyle/>
                    <a:p>
                      <a:r>
                        <a:rPr lang="en-GB" sz="1100">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effectLst/>
                        </a:rPr>
                        <a:t>15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83120019"/>
                  </a:ext>
                </a:extLst>
              </a:tr>
              <a:tr h="190500">
                <a:tc>
                  <a:txBody>
                    <a:bodyPr/>
                    <a:lstStyle/>
                    <a:p>
                      <a:r>
                        <a:rPr lang="pl-PL" sz="1100">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effectLst/>
                        </a:rPr>
                        <a:t>15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effectLst/>
                        </a:rPr>
                        <a:t>16</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1875523044"/>
                  </a:ext>
                </a:extLst>
              </a:tr>
            </a:tbl>
          </a:graphicData>
        </a:graphic>
      </p:graphicFrame>
      <p:graphicFrame>
        <p:nvGraphicFramePr>
          <p:cNvPr id="8" name="Tabela 7">
            <a:extLst>
              <a:ext uri="{FF2B5EF4-FFF2-40B4-BE49-F238E27FC236}">
                <a16:creationId xmlns:a16="http://schemas.microsoft.com/office/drawing/2014/main" id="{9AE3AD0D-C3DF-49EE-BB50-511302238F4A}"/>
              </a:ext>
            </a:extLst>
          </p:cNvPr>
          <p:cNvGraphicFramePr>
            <a:graphicFrameLocks noGrp="1"/>
          </p:cNvGraphicFramePr>
          <p:nvPr>
            <p:extLst>
              <p:ext uri="{D42A27DB-BD31-4B8C-83A1-F6EECF244321}">
                <p14:modId xmlns:p14="http://schemas.microsoft.com/office/powerpoint/2010/main" val="1167793389"/>
              </p:ext>
            </p:extLst>
          </p:nvPr>
        </p:nvGraphicFramePr>
        <p:xfrm>
          <a:off x="566530" y="3675766"/>
          <a:ext cx="7712759" cy="1143000"/>
        </p:xfrm>
        <a:graphic>
          <a:graphicData uri="http://schemas.openxmlformats.org/drawingml/2006/table">
            <a:tbl>
              <a:tblPr firstRow="1" firstCol="1" bandRow="1">
                <a:tableStyleId>{D27102A9-8310-4765-A935-A1911B00CA55}</a:tableStyleId>
              </a:tblPr>
              <a:tblGrid>
                <a:gridCol w="3230775">
                  <a:extLst>
                    <a:ext uri="{9D8B030D-6E8A-4147-A177-3AD203B41FA5}">
                      <a16:colId xmlns:a16="http://schemas.microsoft.com/office/drawing/2014/main" val="1642524915"/>
                    </a:ext>
                  </a:extLst>
                </a:gridCol>
                <a:gridCol w="1371647">
                  <a:extLst>
                    <a:ext uri="{9D8B030D-6E8A-4147-A177-3AD203B41FA5}">
                      <a16:colId xmlns:a16="http://schemas.microsoft.com/office/drawing/2014/main" val="1486455289"/>
                    </a:ext>
                  </a:extLst>
                </a:gridCol>
                <a:gridCol w="1490170">
                  <a:extLst>
                    <a:ext uri="{9D8B030D-6E8A-4147-A177-3AD203B41FA5}">
                      <a16:colId xmlns:a16="http://schemas.microsoft.com/office/drawing/2014/main" val="3359376593"/>
                    </a:ext>
                  </a:extLst>
                </a:gridCol>
                <a:gridCol w="1620167">
                  <a:extLst>
                    <a:ext uri="{9D8B030D-6E8A-4147-A177-3AD203B41FA5}">
                      <a16:colId xmlns:a16="http://schemas.microsoft.com/office/drawing/2014/main" val="565013201"/>
                    </a:ext>
                  </a:extLst>
                </a:gridCol>
              </a:tblGrid>
              <a:tr h="190500">
                <a:tc>
                  <a:txBody>
                    <a:bodyPr/>
                    <a:lstStyle/>
                    <a:p>
                      <a:r>
                        <a:rPr lang="pl-PL" sz="1100" b="1" dirty="0">
                          <a:solidFill>
                            <a:srgbClr val="000000"/>
                          </a:solidFill>
                          <a:effectLst/>
                        </a:rPr>
                        <a:t>"SZYBKI TEST" MĄCZYŃSKIEJ OCENA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582601125"/>
                  </a:ext>
                </a:extLst>
              </a:tr>
              <a:tr h="190500">
                <a:tc>
                  <a:txBody>
                    <a:bodyPr/>
                    <a:lstStyle/>
                    <a:p>
                      <a:r>
                        <a:rPr lang="pl-PL" sz="1100" b="1">
                          <a:solidFill>
                            <a:srgbClr val="00000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a:solidFill>
                            <a:srgbClr val="FFC000"/>
                          </a:solidFill>
                          <a:effectLst/>
                        </a:rPr>
                        <a:t>dostateczna</a:t>
                      </a:r>
                      <a:endParaRPr lang="pl-PL" sz="12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133935619"/>
                  </a:ext>
                </a:extLst>
              </a:tr>
              <a:tr h="190500">
                <a:tc>
                  <a:txBody>
                    <a:bodyPr/>
                    <a:lstStyle/>
                    <a:p>
                      <a:r>
                        <a:rPr lang="pl-PL" sz="1100" b="1" dirty="0">
                          <a:solidFill>
                            <a:srgbClr val="000000"/>
                          </a:solidFill>
                          <a:effectLst/>
                        </a:rPr>
                        <a:t>Telewizja Polska S.A. (Polska)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dirty="0">
                          <a:solidFill>
                            <a:srgbClr val="FFC000"/>
                          </a:solidFill>
                          <a:effectLst/>
                        </a:rPr>
                        <a:t>dostateczna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dirty="0">
                          <a:solidFill>
                            <a:srgbClr val="FFC000"/>
                          </a:solidFill>
                          <a:effectLst/>
                        </a:rPr>
                        <a:t>dostateczna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a:solidFill>
                            <a:srgbClr val="00B050"/>
                          </a:solidFill>
                          <a:effectLst/>
                        </a:rPr>
                        <a:t>bardzo dobra</a:t>
                      </a:r>
                      <a:endParaRPr lang="pl-PL" sz="12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94466589"/>
                  </a:ext>
                </a:extLst>
              </a:tr>
              <a:tr h="190500">
                <a:tc>
                  <a:txBody>
                    <a:bodyPr/>
                    <a:lstStyle/>
                    <a:p>
                      <a:r>
                        <a:rPr lang="pl-PL" sz="1100" b="1" dirty="0">
                          <a:solidFill>
                            <a:srgbClr val="000000"/>
                          </a:solidFill>
                          <a:effectLst/>
                        </a:rPr>
                        <a:t>Orange Polska S.A. (Polska)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FF0000"/>
                          </a:solidFill>
                          <a:effectLst/>
                        </a:rPr>
                        <a:t>zła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FFC000"/>
                          </a:solidFill>
                          <a:effectLst/>
                        </a:rPr>
                        <a:t>dostateczna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FFC000"/>
                          </a:solidFill>
                          <a:effectLst/>
                        </a:rPr>
                        <a:t>dostateczna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4087140298"/>
                  </a:ext>
                </a:extLst>
              </a:tr>
              <a:tr h="190500">
                <a:tc>
                  <a:txBody>
                    <a:bodyPr/>
                    <a:lstStyle/>
                    <a:p>
                      <a:r>
                        <a:rPr lang="en-GB" sz="1100" b="1">
                          <a:solidFill>
                            <a:srgbClr val="000000"/>
                          </a:solidFill>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dirty="0">
                          <a:solidFill>
                            <a:srgbClr val="FFC000"/>
                          </a:solidFill>
                          <a:effectLst/>
                        </a:rPr>
                        <a:t>dostateczna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21644206"/>
                  </a:ext>
                </a:extLst>
              </a:tr>
              <a:tr h="190500">
                <a:tc>
                  <a:txBody>
                    <a:bodyPr/>
                    <a:lstStyle/>
                    <a:p>
                      <a:r>
                        <a:rPr lang="pl-PL" sz="1100" b="1">
                          <a:solidFill>
                            <a:srgbClr val="000000"/>
                          </a:solidFill>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r>
                        <a:rPr lang="pl-PL" sz="1100" b="0" dirty="0">
                          <a:solidFill>
                            <a:srgbClr val="92D050"/>
                          </a:solidFill>
                          <a:effectLst/>
                        </a:rPr>
                        <a:t>dobra</a:t>
                      </a:r>
                      <a:endParaRPr lang="pl-PL" sz="12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4095413693"/>
                  </a:ext>
                </a:extLst>
              </a:tr>
            </a:tbl>
          </a:graphicData>
        </a:graphic>
      </p:graphicFrame>
    </p:spTree>
    <p:extLst>
      <p:ext uri="{BB962C8B-B14F-4D97-AF65-F5344CB8AC3E}">
        <p14:creationId xmlns:p14="http://schemas.microsoft.com/office/powerpoint/2010/main" val="949138237"/>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5" name="Google Shape;1116;p56">
            <a:extLst>
              <a:ext uri="{FF2B5EF4-FFF2-40B4-BE49-F238E27FC236}">
                <a16:creationId xmlns:a16="http://schemas.microsoft.com/office/drawing/2014/main" id="{93FB171D-3C28-4A76-9DA9-E60E9A655913}"/>
              </a:ext>
            </a:extLst>
          </p:cNvPr>
          <p:cNvSpPr txBox="1">
            <a:spLocks noGrp="1"/>
          </p:cNvSpPr>
          <p:nvPr>
            <p:ph type="title"/>
          </p:nvPr>
        </p:nvSpPr>
        <p:spPr>
          <a:xfrm>
            <a:off x="2371621" y="36803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3200" dirty="0"/>
              <a:t>modele </a:t>
            </a:r>
            <a:r>
              <a:rPr lang="pl-PL" sz="3200" dirty="0">
                <a:solidFill>
                  <a:schemeClr val="accent5"/>
                </a:solidFill>
              </a:rPr>
              <a:t>wielowymiarowe</a:t>
            </a:r>
            <a:endParaRPr sz="3200" dirty="0">
              <a:solidFill>
                <a:schemeClr val="accent5"/>
              </a:solidFill>
            </a:endParaRPr>
          </a:p>
        </p:txBody>
      </p:sp>
      <p:sp>
        <p:nvSpPr>
          <p:cNvPr id="9" name="pole tekstowe 8">
            <a:extLst>
              <a:ext uri="{FF2B5EF4-FFF2-40B4-BE49-F238E27FC236}">
                <a16:creationId xmlns:a16="http://schemas.microsoft.com/office/drawing/2014/main" id="{78FCC2A0-5180-46D4-B81B-B61E2D8A108B}"/>
              </a:ext>
            </a:extLst>
          </p:cNvPr>
          <p:cNvSpPr txBox="1"/>
          <p:nvPr/>
        </p:nvSpPr>
        <p:spPr>
          <a:xfrm>
            <a:off x="2121175" y="1968080"/>
            <a:ext cx="5983355" cy="3539430"/>
          </a:xfrm>
          <a:prstGeom prst="rect">
            <a:avLst/>
          </a:prstGeom>
          <a:noFill/>
        </p:spPr>
        <p:txBody>
          <a:bodyPr wrap="square">
            <a:spAutoFit/>
          </a:bodyPr>
          <a:lstStyle/>
          <a:p>
            <a:pPr marL="457200" indent="-457200">
              <a:buFont typeface="Arial"/>
              <a:buAutoNum type="arabicPeriod"/>
            </a:pPr>
            <a:r>
              <a:rPr lang="pl-PL" sz="3200" dirty="0">
                <a:solidFill>
                  <a:srgbClr val="F68100"/>
                </a:solidFill>
                <a:latin typeface="Staatliches" panose="020B0604020202020204" charset="0"/>
              </a:rPr>
              <a:t>Model MĄCZYŃSKIEJ</a:t>
            </a:r>
          </a:p>
          <a:p>
            <a:pPr marL="457200" indent="-457200">
              <a:buFont typeface="Arial"/>
              <a:buAutoNum type="arabicPeriod"/>
            </a:pPr>
            <a:r>
              <a:rPr lang="pl-PL" sz="3200" dirty="0">
                <a:solidFill>
                  <a:schemeClr val="accent5"/>
                </a:solidFill>
                <a:latin typeface="Staatliches" panose="020B0604020202020204" charset="0"/>
              </a:rPr>
              <a:t>Trzeci </a:t>
            </a:r>
            <a:r>
              <a:rPr lang="pl-PL" sz="3200" dirty="0" err="1">
                <a:solidFill>
                  <a:schemeClr val="accent5"/>
                </a:solidFill>
                <a:latin typeface="Staatliches" panose="020B0604020202020204" charset="0"/>
              </a:rPr>
              <a:t>ModeL</a:t>
            </a:r>
            <a:r>
              <a:rPr lang="pl-PL" sz="3200" dirty="0">
                <a:solidFill>
                  <a:schemeClr val="accent5"/>
                </a:solidFill>
                <a:latin typeface="Staatliches" panose="020B0604020202020204" charset="0"/>
              </a:rPr>
              <a:t> Altmana</a:t>
            </a:r>
          </a:p>
          <a:p>
            <a:endParaRPr lang="pl-PL" sz="3200" dirty="0">
              <a:solidFill>
                <a:schemeClr val="tx1"/>
              </a:solidFill>
              <a:latin typeface="Staatliches" panose="020B0604020202020204" charset="0"/>
            </a:endParaRPr>
          </a:p>
          <a:p>
            <a:r>
              <a:rPr lang="pl-PL" sz="3200" dirty="0">
                <a:solidFill>
                  <a:schemeClr val="tx1"/>
                </a:solidFill>
                <a:latin typeface="Staatliches" panose="020B0604020202020204" charset="0"/>
              </a:rPr>
              <a:t>Dodatkowo:</a:t>
            </a:r>
          </a:p>
          <a:p>
            <a:r>
              <a:rPr lang="pl-PL" sz="3200" dirty="0">
                <a:solidFill>
                  <a:schemeClr val="accent1"/>
                </a:solidFill>
                <a:latin typeface="Staatliches" panose="020B0604020202020204" charset="0"/>
              </a:rPr>
              <a:t>Model Altmana 1968</a:t>
            </a:r>
          </a:p>
          <a:p>
            <a:r>
              <a:rPr lang="pl-PL" sz="3200" dirty="0">
                <a:solidFill>
                  <a:schemeClr val="accent5">
                    <a:lumMod val="60000"/>
                    <a:lumOff val="40000"/>
                  </a:schemeClr>
                </a:solidFill>
                <a:latin typeface="Staatliches" panose="020B0604020202020204" charset="0"/>
              </a:rPr>
              <a:t>Drugi </a:t>
            </a:r>
            <a:r>
              <a:rPr lang="pl-PL" sz="3200" dirty="0" err="1">
                <a:solidFill>
                  <a:schemeClr val="accent5">
                    <a:lumMod val="60000"/>
                    <a:lumOff val="40000"/>
                  </a:schemeClr>
                </a:solidFill>
                <a:latin typeface="Staatliches" panose="020B0604020202020204" charset="0"/>
              </a:rPr>
              <a:t>ModEL</a:t>
            </a:r>
            <a:r>
              <a:rPr lang="pl-PL" sz="3200" dirty="0">
                <a:solidFill>
                  <a:schemeClr val="accent5">
                    <a:lumMod val="60000"/>
                    <a:lumOff val="40000"/>
                  </a:schemeClr>
                </a:solidFill>
                <a:latin typeface="Staatliches" panose="020B0604020202020204" charset="0"/>
              </a:rPr>
              <a:t> Altmana</a:t>
            </a:r>
          </a:p>
          <a:p>
            <a:endParaRPr lang="pl-PL" sz="3200" dirty="0">
              <a:solidFill>
                <a:schemeClr val="accent5"/>
              </a:solidFill>
              <a:latin typeface="Staatliches" panose="020B0604020202020204" charset="0"/>
            </a:endParaRPr>
          </a:p>
        </p:txBody>
      </p:sp>
    </p:spTree>
    <p:extLst>
      <p:ext uri="{BB962C8B-B14F-4D97-AF65-F5344CB8AC3E}">
        <p14:creationId xmlns:p14="http://schemas.microsoft.com/office/powerpoint/2010/main" val="812340124"/>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rgbClr val="F68100"/>
                </a:solidFill>
                <a:latin typeface="Staatliches" panose="020B0604020202020204" charset="0"/>
              </a:rPr>
              <a:t>MĄCZYŃSKIEJ</a:t>
            </a: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3769686"/>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Ostateczna wersję modelu przedstawia wzór:</a:t>
            </a:r>
          </a:p>
          <a:p>
            <a:pPr indent="449580" algn="ctr">
              <a:lnSpc>
                <a:spcPct val="107000"/>
              </a:lnSpc>
            </a:pPr>
            <a:r>
              <a:rPr lang="pl-PL" b="1" i="1" dirty="0">
                <a:latin typeface="Source Sans Pro" panose="020B0503030403020204" pitchFamily="34" charset="0"/>
                <a:ea typeface="Source Sans Pro" panose="020B0503030403020204" pitchFamily="34" charset="0"/>
              </a:rPr>
              <a:t>W = 1,5 * X1 + 0,08 * X2 + 10 * X3 + 5 * X4 + 0,3 * X5 + 0,1 * X6</a:t>
            </a: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X1 = zysk brutto + amortyzacja / zobowiązania ogółem</a:t>
            </a:r>
          </a:p>
          <a:p>
            <a:pPr indent="449580">
              <a:lnSpc>
                <a:spcPct val="107000"/>
              </a:lnSpc>
            </a:pPr>
            <a:r>
              <a:rPr lang="pl-PL" b="1" i="1" dirty="0">
                <a:latin typeface="Source Sans Pro" panose="020B0503030403020204" pitchFamily="34" charset="0"/>
                <a:ea typeface="Source Sans Pro" panose="020B0503030403020204" pitchFamily="34" charset="0"/>
              </a:rPr>
              <a:t>X2 = przychody ze sprzedaży / zobowiązania ogółem</a:t>
            </a:r>
          </a:p>
          <a:p>
            <a:pPr indent="449580">
              <a:lnSpc>
                <a:spcPct val="107000"/>
              </a:lnSpc>
            </a:pPr>
            <a:r>
              <a:rPr lang="pl-PL" b="1" i="1" dirty="0">
                <a:latin typeface="Source Sans Pro" panose="020B0503030403020204" pitchFamily="34" charset="0"/>
                <a:ea typeface="Source Sans Pro" panose="020B0503030403020204" pitchFamily="34" charset="0"/>
              </a:rPr>
              <a:t>X3 = zysk brutto / suma bilansowa</a:t>
            </a:r>
          </a:p>
          <a:p>
            <a:pPr indent="449580">
              <a:lnSpc>
                <a:spcPct val="107000"/>
              </a:lnSpc>
            </a:pPr>
            <a:r>
              <a:rPr lang="pl-PL" b="1" i="1" dirty="0">
                <a:latin typeface="Source Sans Pro" panose="020B0503030403020204" pitchFamily="34" charset="0"/>
                <a:ea typeface="Source Sans Pro" panose="020B0503030403020204" pitchFamily="34" charset="0"/>
              </a:rPr>
              <a:t>X4 = zysk brutto / przychody ze sprzedaży</a:t>
            </a:r>
          </a:p>
          <a:p>
            <a:pPr indent="449580">
              <a:lnSpc>
                <a:spcPct val="107000"/>
              </a:lnSpc>
            </a:pPr>
            <a:r>
              <a:rPr lang="pl-PL" b="1" i="1" dirty="0">
                <a:latin typeface="Source Sans Pro" panose="020B0503030403020204" pitchFamily="34" charset="0"/>
                <a:ea typeface="Source Sans Pro" panose="020B0503030403020204" pitchFamily="34" charset="0"/>
              </a:rPr>
              <a:t>X5 = wartość zapasów / przychody ze sprzedaży</a:t>
            </a:r>
          </a:p>
          <a:p>
            <a:pPr indent="449580">
              <a:lnSpc>
                <a:spcPct val="107000"/>
              </a:lnSpc>
            </a:pPr>
            <a:r>
              <a:rPr lang="pl-PL" b="1" i="1" dirty="0">
                <a:latin typeface="Source Sans Pro" panose="020B0503030403020204" pitchFamily="34" charset="0"/>
                <a:ea typeface="Source Sans Pro" panose="020B0503030403020204" pitchFamily="34" charset="0"/>
              </a:rPr>
              <a:t>X6 = przychody ze sprzedaży / przychody ze sprzedaży</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Interpretacja wyników w funkcji dyskryminacyjnej w tym modelu jest następująca:</a:t>
            </a:r>
          </a:p>
          <a:p>
            <a:pPr indent="449580">
              <a:lnSpc>
                <a:spcPct val="107000"/>
              </a:lnSpc>
            </a:pPr>
            <a:r>
              <a:rPr lang="pl-PL" dirty="0">
                <a:latin typeface="Source Sans Pro" panose="020B0503030403020204" pitchFamily="34" charset="0"/>
                <a:ea typeface="Source Sans Pro" panose="020B0503030403020204" pitchFamily="34" charset="0"/>
              </a:rPr>
              <a:t>•	ujemna wartość wskaźnika W wskazuje na przedsiębiorstwo zagrożone upadłością,</a:t>
            </a:r>
          </a:p>
          <a:p>
            <a:pPr indent="449580">
              <a:lnSpc>
                <a:spcPct val="107000"/>
              </a:lnSpc>
            </a:pPr>
            <a:r>
              <a:rPr lang="pl-PL" dirty="0">
                <a:latin typeface="Source Sans Pro" panose="020B0503030403020204" pitchFamily="34" charset="0"/>
                <a:ea typeface="Source Sans Pro" panose="020B0503030403020204" pitchFamily="34" charset="0"/>
              </a:rPr>
              <a:t>dodatnia wartość, ale mniejsza od 1 wskazuje na przedsiębiorstwo słabe, ale nie zagrożone bankructwem,</a:t>
            </a:r>
          </a:p>
          <a:p>
            <a:pPr indent="449580">
              <a:lnSpc>
                <a:spcPct val="107000"/>
              </a:lnSpc>
            </a:pPr>
            <a:r>
              <a:rPr lang="pl-PL" dirty="0">
                <a:latin typeface="Source Sans Pro" panose="020B0503030403020204" pitchFamily="34" charset="0"/>
                <a:ea typeface="Source Sans Pro" panose="020B0503030403020204" pitchFamily="34" charset="0"/>
              </a:rPr>
              <a:t>•	wartość dodatnia z przedziału 1-2, przedsiębiorstwo dość dobre,</a:t>
            </a:r>
          </a:p>
          <a:p>
            <a:pPr indent="449580">
              <a:lnSpc>
                <a:spcPct val="107000"/>
              </a:lnSpc>
            </a:pPr>
            <a:r>
              <a:rPr lang="pl-PL" dirty="0">
                <a:latin typeface="Source Sans Pro" panose="020B0503030403020204" pitchFamily="34" charset="0"/>
                <a:ea typeface="Source Sans Pro" panose="020B0503030403020204" pitchFamily="34" charset="0"/>
              </a:rPr>
              <a:t>•	wartość powyżej 2, przedsiębiorstwo o bardzo dobrej kondycji finansowej.</a:t>
            </a:r>
          </a:p>
          <a:p>
            <a:pPr indent="449580">
              <a:lnSpc>
                <a:spcPct val="107000"/>
              </a:lnSpc>
            </a:pPr>
            <a:endParaRPr lang="pl-PL"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52059105"/>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rgbClr val="F68100"/>
                </a:solidFill>
                <a:latin typeface="Staatliches" panose="020B0604020202020204" charset="0"/>
              </a:rPr>
              <a:t>MĄCZYŃSKIEJ</a:t>
            </a:r>
          </a:p>
        </p:txBody>
      </p:sp>
      <p:graphicFrame>
        <p:nvGraphicFramePr>
          <p:cNvPr id="3" name="Tabela 2">
            <a:extLst>
              <a:ext uri="{FF2B5EF4-FFF2-40B4-BE49-F238E27FC236}">
                <a16:creationId xmlns:a16="http://schemas.microsoft.com/office/drawing/2014/main" id="{2345E1B6-926D-4C01-AEA5-472DC354A207}"/>
              </a:ext>
            </a:extLst>
          </p:cNvPr>
          <p:cNvGraphicFramePr>
            <a:graphicFrameLocks noGrp="1"/>
          </p:cNvGraphicFramePr>
          <p:nvPr>
            <p:extLst>
              <p:ext uri="{D42A27DB-BD31-4B8C-83A1-F6EECF244321}">
                <p14:modId xmlns:p14="http://schemas.microsoft.com/office/powerpoint/2010/main" val="1414949595"/>
              </p:ext>
            </p:extLst>
          </p:nvPr>
        </p:nvGraphicFramePr>
        <p:xfrm>
          <a:off x="218938" y="1475212"/>
          <a:ext cx="3786532" cy="2066978"/>
        </p:xfrm>
        <a:graphic>
          <a:graphicData uri="http://schemas.openxmlformats.org/drawingml/2006/table">
            <a:tbl>
              <a:tblPr firstRow="1" firstCol="1" bandRow="1">
                <a:tableStyleId>{3B4B98B0-60AC-42C2-AFA5-B58CD77FA1E5}</a:tableStyleId>
              </a:tblPr>
              <a:tblGrid>
                <a:gridCol w="2044486">
                  <a:extLst>
                    <a:ext uri="{9D8B030D-6E8A-4147-A177-3AD203B41FA5}">
                      <a16:colId xmlns:a16="http://schemas.microsoft.com/office/drawing/2014/main" val="2385835851"/>
                    </a:ext>
                  </a:extLst>
                </a:gridCol>
                <a:gridCol w="580682">
                  <a:extLst>
                    <a:ext uri="{9D8B030D-6E8A-4147-A177-3AD203B41FA5}">
                      <a16:colId xmlns:a16="http://schemas.microsoft.com/office/drawing/2014/main" val="2641128951"/>
                    </a:ext>
                  </a:extLst>
                </a:gridCol>
                <a:gridCol w="580682">
                  <a:extLst>
                    <a:ext uri="{9D8B030D-6E8A-4147-A177-3AD203B41FA5}">
                      <a16:colId xmlns:a16="http://schemas.microsoft.com/office/drawing/2014/main" val="93622249"/>
                    </a:ext>
                  </a:extLst>
                </a:gridCol>
                <a:gridCol w="580682">
                  <a:extLst>
                    <a:ext uri="{9D8B030D-6E8A-4147-A177-3AD203B41FA5}">
                      <a16:colId xmlns:a16="http://schemas.microsoft.com/office/drawing/2014/main" val="819660384"/>
                    </a:ext>
                  </a:extLst>
                </a:gridCol>
              </a:tblGrid>
              <a:tr h="274864">
                <a:tc>
                  <a:txBody>
                    <a:bodyPr/>
                    <a:lstStyle/>
                    <a:p>
                      <a:r>
                        <a:rPr lang="pl-PL" sz="1100" b="1" dirty="0">
                          <a:solidFill>
                            <a:srgbClr val="000000"/>
                          </a:solidFill>
                          <a:effectLst/>
                        </a:rPr>
                        <a:t>MODEL MĄCZYŃSKIEJ</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dirty="0">
                          <a:solidFill>
                            <a:srgbClr val="000000"/>
                          </a:solidFill>
                          <a:effectLst/>
                        </a:rPr>
                        <a:t>2019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6062213"/>
                  </a:ext>
                </a:extLst>
              </a:tr>
              <a:tr h="274864">
                <a:tc>
                  <a:txBody>
                    <a:bodyPr/>
                    <a:lstStyle/>
                    <a:p>
                      <a:r>
                        <a:rPr lang="pl-PL" sz="1100" b="1">
                          <a:solidFill>
                            <a:srgbClr val="00000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5,985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6,106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B050"/>
                          </a:solidFill>
                          <a:effectLst/>
                        </a:rPr>
                        <a:t>6,253</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090929031"/>
                  </a:ext>
                </a:extLst>
              </a:tr>
              <a:tr h="483761">
                <a:tc>
                  <a:txBody>
                    <a:bodyPr/>
                    <a:lstStyle/>
                    <a:p>
                      <a:r>
                        <a:rPr lang="pl-PL" sz="1100" b="1">
                          <a:solidFill>
                            <a:srgbClr val="000000"/>
                          </a:solidFill>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3,259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3,353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3,151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00024859"/>
                  </a:ext>
                </a:extLst>
              </a:tr>
              <a:tr h="274864">
                <a:tc>
                  <a:txBody>
                    <a:bodyPr/>
                    <a:lstStyle/>
                    <a:p>
                      <a:r>
                        <a:rPr lang="pl-PL" sz="1100" b="1">
                          <a:solidFill>
                            <a:srgbClr val="000000"/>
                          </a:solidFill>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5,264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2,628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B050"/>
                          </a:solidFill>
                          <a:effectLst/>
                        </a:rPr>
                        <a:t>5,367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2455739669"/>
                  </a:ext>
                </a:extLst>
              </a:tr>
              <a:tr h="483761">
                <a:tc>
                  <a:txBody>
                    <a:bodyPr/>
                    <a:lstStyle/>
                    <a:p>
                      <a:r>
                        <a:rPr lang="en-GB" sz="1100" b="1" dirty="0">
                          <a:solidFill>
                            <a:srgbClr val="000000"/>
                          </a:solidFill>
                          <a:effectLst/>
                        </a:rPr>
                        <a:t>Play Communications S.A. (</a:t>
                      </a:r>
                      <a:r>
                        <a:rPr lang="en-GB" sz="1100" b="1" dirty="0" err="1">
                          <a:solidFill>
                            <a:srgbClr val="000000"/>
                          </a:solidFill>
                          <a:effectLst/>
                        </a:rPr>
                        <a:t>Polska</a:t>
                      </a:r>
                      <a:r>
                        <a:rPr lang="en-GB" sz="1100" b="1" dirty="0">
                          <a:solidFill>
                            <a:srgbClr val="000000"/>
                          </a:solidFill>
                          <a:effectLst/>
                        </a:rPr>
                        <a:t>)</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5,877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5,444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4,847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78526618"/>
                  </a:ext>
                </a:extLst>
              </a:tr>
              <a:tr h="274864">
                <a:tc>
                  <a:txBody>
                    <a:bodyPr/>
                    <a:lstStyle/>
                    <a:p>
                      <a:r>
                        <a:rPr lang="pl-PL" sz="1100" b="1">
                          <a:solidFill>
                            <a:srgbClr val="000000"/>
                          </a:solidFill>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5,445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a:solidFill>
                            <a:srgbClr val="00B050"/>
                          </a:solidFill>
                          <a:effectLst/>
                        </a:rPr>
                        <a:t>4,460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tc>
                  <a:txBody>
                    <a:bodyPr/>
                    <a:lstStyle/>
                    <a:p>
                      <a:pPr algn="r"/>
                      <a:r>
                        <a:rPr lang="pl-PL" sz="1100" dirty="0">
                          <a:solidFill>
                            <a:srgbClr val="00B050"/>
                          </a:solidFill>
                          <a:effectLst/>
                        </a:rPr>
                        <a:t>5,389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rgbClr val="FFC000">
                        <a:alpha val="20000"/>
                      </a:srgbClr>
                    </a:solidFill>
                  </a:tcPr>
                </a:tc>
                <a:extLst>
                  <a:ext uri="{0D108BD9-81ED-4DB2-BD59-A6C34878D82A}">
                    <a16:rowId xmlns:a16="http://schemas.microsoft.com/office/drawing/2014/main" val="3285511133"/>
                  </a:ext>
                </a:extLst>
              </a:tr>
            </a:tbl>
          </a:graphicData>
        </a:graphic>
      </p:graphicFrame>
      <p:graphicFrame>
        <p:nvGraphicFramePr>
          <p:cNvPr id="7" name="Wykres 6">
            <a:extLst>
              <a:ext uri="{FF2B5EF4-FFF2-40B4-BE49-F238E27FC236}">
                <a16:creationId xmlns:a16="http://schemas.microsoft.com/office/drawing/2014/main" id="{DFA4E059-31CF-4A57-B502-DD63F55E7A3B}"/>
              </a:ext>
            </a:extLst>
          </p:cNvPr>
          <p:cNvGraphicFramePr/>
          <p:nvPr>
            <p:extLst>
              <p:ext uri="{D42A27DB-BD31-4B8C-83A1-F6EECF244321}">
                <p14:modId xmlns:p14="http://schemas.microsoft.com/office/powerpoint/2010/main" val="2589328004"/>
              </p:ext>
            </p:extLst>
          </p:nvPr>
        </p:nvGraphicFramePr>
        <p:xfrm>
          <a:off x="4005471" y="931137"/>
          <a:ext cx="5138529" cy="40428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5366087"/>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trzeci</a:t>
            </a:r>
            <a:r>
              <a:rPr lang="pl-PL" sz="2800" dirty="0">
                <a:solidFill>
                  <a:schemeClr val="tx1"/>
                </a:solidFill>
                <a:latin typeface="Staatliches" panose="020B0604020202020204" charset="0"/>
              </a:rPr>
              <a:t> MODEL </a:t>
            </a:r>
            <a:r>
              <a:rPr lang="pl-PL" sz="2800" dirty="0">
                <a:solidFill>
                  <a:schemeClr val="accent5"/>
                </a:solidFill>
                <a:latin typeface="Staatliches" panose="020B0604020202020204" charset="0"/>
              </a:rPr>
              <a:t>Altmana</a:t>
            </a:r>
            <a:r>
              <a:rPr lang="pl-PL" sz="2800" dirty="0">
                <a:solidFill>
                  <a:schemeClr val="accent1"/>
                </a:solidFill>
                <a:latin typeface="Staatliches" panose="020B0604020202020204" charset="0"/>
              </a:rPr>
              <a:t> </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3308663"/>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sprowadza się do następującej formuły: </a:t>
            </a:r>
          </a:p>
          <a:p>
            <a:pPr indent="449580" algn="ctr">
              <a:lnSpc>
                <a:spcPct val="107000"/>
              </a:lnSpc>
            </a:pPr>
            <a:r>
              <a:rPr lang="pl-PL" b="1" i="1" dirty="0">
                <a:latin typeface="Source Sans Pro" panose="020B0503030403020204" pitchFamily="34" charset="0"/>
                <a:ea typeface="Source Sans Pro" panose="020B0503030403020204" pitchFamily="34" charset="0"/>
              </a:rPr>
              <a:t>Z = 6,56 * X1 + 3,26 * X2 + 6,72 * X3 + 1,05 * X4 + 3,25,</a:t>
            </a: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Z = wskaźnik zagrożenia upadłością,</a:t>
            </a:r>
          </a:p>
          <a:p>
            <a:pPr indent="449580">
              <a:lnSpc>
                <a:spcPct val="107000"/>
              </a:lnSpc>
            </a:pPr>
            <a:r>
              <a:rPr lang="pl-PL" b="1" i="1" dirty="0">
                <a:latin typeface="Source Sans Pro" panose="020B0503030403020204" pitchFamily="34" charset="0"/>
                <a:ea typeface="Source Sans Pro" panose="020B0503030403020204" pitchFamily="34" charset="0"/>
              </a:rPr>
              <a:t>x1= kapitał pracujący/aktywa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x2= zysk zatrzymany/aktywa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x3= EBIT/aktywa ogółem,</a:t>
            </a:r>
          </a:p>
          <a:p>
            <a:pPr indent="449580">
              <a:lnSpc>
                <a:spcPct val="107000"/>
              </a:lnSpc>
            </a:pPr>
            <a:r>
              <a:rPr lang="pl-PL" b="1" i="1" dirty="0">
                <a:latin typeface="Source Sans Pro" panose="020B0503030403020204" pitchFamily="34" charset="0"/>
                <a:ea typeface="Source Sans Pro" panose="020B0503030403020204" pitchFamily="34" charset="0"/>
              </a:rPr>
              <a:t>x4= wartość rynkowa/zobowiązania ogółem</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Interpretacja wyników w funkcji dyskryminacyjnej w tym modelu jest następująca:</a:t>
            </a:r>
          </a:p>
          <a:p>
            <a:pPr indent="449580">
              <a:lnSpc>
                <a:spcPct val="107000"/>
              </a:lnSpc>
            </a:pPr>
            <a:r>
              <a:rPr lang="pl-PL" dirty="0">
                <a:latin typeface="Source Sans Pro" panose="020B0503030403020204" pitchFamily="34" charset="0"/>
                <a:ea typeface="Source Sans Pro" panose="020B0503030403020204" pitchFamily="34" charset="0"/>
              </a:rPr>
              <a:t>•	przy wskaźniku Z na poziomie 4,5 oraz poniżej 4,5 zagrożenie upadłością jest bardzo wysokie</a:t>
            </a:r>
          </a:p>
          <a:p>
            <a:pPr indent="449580">
              <a:lnSpc>
                <a:spcPct val="107000"/>
              </a:lnSpc>
            </a:pPr>
            <a:r>
              <a:rPr lang="pl-PL" dirty="0">
                <a:latin typeface="Source Sans Pro" panose="020B0503030403020204" pitchFamily="34" charset="0"/>
                <a:ea typeface="Source Sans Pro" panose="020B0503030403020204" pitchFamily="34" charset="0"/>
              </a:rPr>
              <a:t>•	jeśli wskaźnik Z znajduje się między 4,5 a 5,85 określamy zagrożenie jako trudne do oszacowania</a:t>
            </a:r>
          </a:p>
          <a:p>
            <a:pPr indent="449580">
              <a:lnSpc>
                <a:spcPct val="107000"/>
              </a:lnSpc>
            </a:pPr>
            <a:r>
              <a:rPr lang="pl-PL" dirty="0">
                <a:latin typeface="Source Sans Pro" panose="020B0503030403020204" pitchFamily="34" charset="0"/>
                <a:ea typeface="Source Sans Pro" panose="020B0503030403020204" pitchFamily="34" charset="0"/>
              </a:rPr>
              <a:t>•	jeżeli wskaźnik Z sięga poziomu 5,85 i powyżej – zagrożenie jest minimalne.</a:t>
            </a:r>
          </a:p>
          <a:p>
            <a:pPr indent="449580">
              <a:lnSpc>
                <a:spcPct val="107000"/>
              </a:lnSpc>
            </a:pPr>
            <a:endParaRPr lang="pl-PL"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091498774"/>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accent5"/>
                </a:solidFill>
                <a:latin typeface="Staatliches" panose="020B0604020202020204" charset="0"/>
              </a:rPr>
              <a:t>trzeci</a:t>
            </a:r>
            <a:r>
              <a:rPr lang="pl-PL" sz="2800" dirty="0">
                <a:solidFill>
                  <a:schemeClr val="tx1"/>
                </a:solidFill>
                <a:latin typeface="Staatliches" panose="020B0604020202020204" charset="0"/>
              </a:rPr>
              <a:t> MODEL </a:t>
            </a:r>
            <a:r>
              <a:rPr lang="pl-PL" sz="2800" dirty="0">
                <a:solidFill>
                  <a:schemeClr val="accent5"/>
                </a:solidFill>
                <a:latin typeface="Staatliches" panose="020B0604020202020204" charset="0"/>
              </a:rPr>
              <a:t>Altmana</a:t>
            </a:r>
            <a:r>
              <a:rPr lang="pl-PL" sz="2800" dirty="0">
                <a:solidFill>
                  <a:schemeClr val="accent1"/>
                </a:solidFill>
                <a:latin typeface="Staatliches" panose="020B0604020202020204" charset="0"/>
              </a:rPr>
              <a:t> </a:t>
            </a:r>
            <a:endParaRPr lang="pl-PL" sz="2800" dirty="0">
              <a:solidFill>
                <a:srgbClr val="F68100"/>
              </a:solidFill>
              <a:latin typeface="Staatliches" panose="020B0604020202020204" charset="0"/>
            </a:endParaRPr>
          </a:p>
        </p:txBody>
      </p:sp>
      <p:graphicFrame>
        <p:nvGraphicFramePr>
          <p:cNvPr id="3" name="Tabela 2">
            <a:extLst>
              <a:ext uri="{FF2B5EF4-FFF2-40B4-BE49-F238E27FC236}">
                <a16:creationId xmlns:a16="http://schemas.microsoft.com/office/drawing/2014/main" id="{26730EB4-37D9-4BBE-BC8F-720022377A89}"/>
              </a:ext>
            </a:extLst>
          </p:cNvPr>
          <p:cNvGraphicFramePr>
            <a:graphicFrameLocks noGrp="1"/>
          </p:cNvGraphicFramePr>
          <p:nvPr>
            <p:extLst>
              <p:ext uri="{D42A27DB-BD31-4B8C-83A1-F6EECF244321}">
                <p14:modId xmlns:p14="http://schemas.microsoft.com/office/powerpoint/2010/main" val="3054716615"/>
              </p:ext>
            </p:extLst>
          </p:nvPr>
        </p:nvGraphicFramePr>
        <p:xfrm>
          <a:off x="268356" y="1834400"/>
          <a:ext cx="3548271" cy="2236305"/>
        </p:xfrm>
        <a:graphic>
          <a:graphicData uri="http://schemas.openxmlformats.org/drawingml/2006/table">
            <a:tbl>
              <a:tblPr firstRow="1" firstCol="1" bandRow="1">
                <a:tableStyleId>{5FD0F851-EC5A-4D38-B0AD-8093EC10F338}</a:tableStyleId>
              </a:tblPr>
              <a:tblGrid>
                <a:gridCol w="1915839">
                  <a:extLst>
                    <a:ext uri="{9D8B030D-6E8A-4147-A177-3AD203B41FA5}">
                      <a16:colId xmlns:a16="http://schemas.microsoft.com/office/drawing/2014/main" val="3619906807"/>
                    </a:ext>
                  </a:extLst>
                </a:gridCol>
                <a:gridCol w="544144">
                  <a:extLst>
                    <a:ext uri="{9D8B030D-6E8A-4147-A177-3AD203B41FA5}">
                      <a16:colId xmlns:a16="http://schemas.microsoft.com/office/drawing/2014/main" val="530540196"/>
                    </a:ext>
                  </a:extLst>
                </a:gridCol>
                <a:gridCol w="544144">
                  <a:extLst>
                    <a:ext uri="{9D8B030D-6E8A-4147-A177-3AD203B41FA5}">
                      <a16:colId xmlns:a16="http://schemas.microsoft.com/office/drawing/2014/main" val="2126257144"/>
                    </a:ext>
                  </a:extLst>
                </a:gridCol>
                <a:gridCol w="544144">
                  <a:extLst>
                    <a:ext uri="{9D8B030D-6E8A-4147-A177-3AD203B41FA5}">
                      <a16:colId xmlns:a16="http://schemas.microsoft.com/office/drawing/2014/main" val="3411746540"/>
                    </a:ext>
                  </a:extLst>
                </a:gridCol>
              </a:tblGrid>
              <a:tr h="401622">
                <a:tc>
                  <a:txBody>
                    <a:bodyPr/>
                    <a:lstStyle/>
                    <a:p>
                      <a:r>
                        <a:rPr lang="pl-PL" sz="1100" b="1" dirty="0">
                          <a:solidFill>
                            <a:srgbClr val="000000"/>
                          </a:solidFill>
                          <a:effectLst/>
                        </a:rPr>
                        <a:t>TRZECI MODEL ALTMANA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67385545"/>
                  </a:ext>
                </a:extLst>
              </a:tr>
              <a:tr h="401622">
                <a:tc>
                  <a:txBody>
                    <a:bodyPr/>
                    <a:lstStyle/>
                    <a:p>
                      <a:r>
                        <a:rPr lang="pl-PL" sz="1100" b="1">
                          <a:solidFill>
                            <a:srgbClr val="00000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4,985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5,180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5,373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3913660"/>
                  </a:ext>
                </a:extLst>
              </a:tr>
              <a:tr h="401622">
                <a:tc>
                  <a:txBody>
                    <a:bodyPr/>
                    <a:lstStyle/>
                    <a:p>
                      <a:r>
                        <a:rPr lang="pl-PL" sz="1100" b="1">
                          <a:solidFill>
                            <a:srgbClr val="000000"/>
                          </a:solidFill>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5,053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4,328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F79646"/>
                          </a:solidFill>
                          <a:effectLst/>
                        </a:rPr>
                        <a:t>5,152</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09458796"/>
                  </a:ext>
                </a:extLst>
              </a:tr>
              <a:tr h="401622">
                <a:tc>
                  <a:txBody>
                    <a:bodyPr/>
                    <a:lstStyle/>
                    <a:p>
                      <a:r>
                        <a:rPr lang="pl-PL" sz="1100" b="1">
                          <a:solidFill>
                            <a:srgbClr val="000000"/>
                          </a:solidFill>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4,472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3,225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3,822</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740333"/>
                  </a:ext>
                </a:extLst>
              </a:tr>
              <a:tr h="401622">
                <a:tc>
                  <a:txBody>
                    <a:bodyPr/>
                    <a:lstStyle/>
                    <a:p>
                      <a:r>
                        <a:rPr lang="en-GB" sz="1100" b="1">
                          <a:solidFill>
                            <a:srgbClr val="000000"/>
                          </a:solidFill>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00B050"/>
                          </a:solidFill>
                          <a:effectLst/>
                        </a:rPr>
                        <a:t>6,035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5,643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5,749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50221846"/>
                  </a:ext>
                </a:extLst>
              </a:tr>
              <a:tr h="228195">
                <a:tc>
                  <a:txBody>
                    <a:bodyPr/>
                    <a:lstStyle/>
                    <a:p>
                      <a:r>
                        <a:rPr lang="pl-PL" sz="1100" b="1" dirty="0">
                          <a:solidFill>
                            <a:srgbClr val="000000"/>
                          </a:solidFill>
                          <a:effectLst/>
                        </a:rPr>
                        <a:t>Branża</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F79646"/>
                          </a:solidFill>
                          <a:effectLst/>
                        </a:rPr>
                        <a:t>4,877</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4,444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F79646"/>
                          </a:solidFill>
                          <a:effectLst/>
                        </a:rPr>
                        <a:t>4,765</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42502860"/>
                  </a:ext>
                </a:extLst>
              </a:tr>
            </a:tbl>
          </a:graphicData>
        </a:graphic>
      </p:graphicFrame>
      <p:graphicFrame>
        <p:nvGraphicFramePr>
          <p:cNvPr id="8" name="Wykres 7">
            <a:extLst>
              <a:ext uri="{FF2B5EF4-FFF2-40B4-BE49-F238E27FC236}">
                <a16:creationId xmlns:a16="http://schemas.microsoft.com/office/drawing/2014/main" id="{5E85D258-1AFA-4504-9BCA-D8B811B8DF48}"/>
              </a:ext>
            </a:extLst>
          </p:cNvPr>
          <p:cNvGraphicFramePr/>
          <p:nvPr>
            <p:extLst>
              <p:ext uri="{D42A27DB-BD31-4B8C-83A1-F6EECF244321}">
                <p14:modId xmlns:p14="http://schemas.microsoft.com/office/powerpoint/2010/main" val="1370082388"/>
              </p:ext>
            </p:extLst>
          </p:nvPr>
        </p:nvGraphicFramePr>
        <p:xfrm>
          <a:off x="3945833" y="914400"/>
          <a:ext cx="4890056" cy="3966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036158"/>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1"/>
                </a:solidFill>
                <a:latin typeface="Staatliches" panose="020B0604020202020204" charset="0"/>
              </a:rPr>
              <a:t>Altmana 1968</a:t>
            </a:r>
            <a:endParaRPr lang="pl-PL" sz="2800" dirty="0">
              <a:solidFill>
                <a:srgbClr val="F68100"/>
              </a:solidFill>
              <a:latin typeface="Staatliches" panose="020B0604020202020204" charset="0"/>
            </a:endParaRPr>
          </a:p>
        </p:txBody>
      </p:sp>
      <p:sp>
        <p:nvSpPr>
          <p:cNvPr id="6" name="pole tekstowe 5">
            <a:extLst>
              <a:ext uri="{FF2B5EF4-FFF2-40B4-BE49-F238E27FC236}">
                <a16:creationId xmlns:a16="http://schemas.microsoft.com/office/drawing/2014/main" id="{A3DC2633-E2F7-42E8-A5E7-FE1622811FA3}"/>
              </a:ext>
            </a:extLst>
          </p:cNvPr>
          <p:cNvSpPr txBox="1"/>
          <p:nvPr/>
        </p:nvSpPr>
        <p:spPr>
          <a:xfrm>
            <a:off x="178905" y="712084"/>
            <a:ext cx="8786190" cy="3539174"/>
          </a:xfrm>
          <a:prstGeom prst="rect">
            <a:avLst/>
          </a:prstGeom>
          <a:noFill/>
        </p:spPr>
        <p:txBody>
          <a:bodyPr wrap="square">
            <a:spAutoFit/>
          </a:bodyPr>
          <a:lstStyle/>
          <a:p>
            <a:pPr indent="449580" algn="ctr">
              <a:lnSpc>
                <a:spcPct val="107000"/>
              </a:lnSpc>
            </a:pPr>
            <a:r>
              <a:rPr lang="pl-PL" dirty="0">
                <a:latin typeface="Source Sans Pro" panose="020B0503030403020204" pitchFamily="34" charset="0"/>
                <a:ea typeface="Source Sans Pro" panose="020B0503030403020204" pitchFamily="34" charset="0"/>
              </a:rPr>
              <a:t>Model sprowadza się do następującej formuły: </a:t>
            </a:r>
          </a:p>
          <a:p>
            <a:pPr indent="449580" algn="ctr">
              <a:lnSpc>
                <a:spcPct val="107000"/>
              </a:lnSpc>
            </a:pPr>
            <a:r>
              <a:rPr lang="pl-PL" b="1" i="1" dirty="0">
                <a:latin typeface="Source Sans Pro" panose="020B0503030403020204" pitchFamily="34" charset="0"/>
                <a:ea typeface="Source Sans Pro" panose="020B0503030403020204" pitchFamily="34" charset="0"/>
              </a:rPr>
              <a:t>Z = 1,2*x1 + 1,4*x2 + 3,3*x 3+ 0,6*x4 + 1*x5,</a:t>
            </a:r>
          </a:p>
          <a:p>
            <a:pPr indent="449580">
              <a:lnSpc>
                <a:spcPct val="107000"/>
              </a:lnSpc>
            </a:pPr>
            <a:r>
              <a:rPr lang="pl-PL" dirty="0">
                <a:latin typeface="Source Sans Pro" panose="020B0503030403020204" pitchFamily="34" charset="0"/>
                <a:ea typeface="Source Sans Pro" panose="020B0503030403020204" pitchFamily="34" charset="0"/>
              </a:rPr>
              <a:t>gdzie:</a:t>
            </a:r>
          </a:p>
          <a:p>
            <a:pPr indent="449580">
              <a:lnSpc>
                <a:spcPct val="107000"/>
              </a:lnSpc>
            </a:pPr>
            <a:r>
              <a:rPr lang="pl-PL" b="1" i="1" dirty="0">
                <a:latin typeface="Source Sans Pro" panose="020B0503030403020204" pitchFamily="34" charset="0"/>
                <a:ea typeface="Source Sans Pro" panose="020B0503030403020204" pitchFamily="34" charset="0"/>
              </a:rPr>
              <a:t>Z = wskaźnik zagrożenia upadłością,</a:t>
            </a:r>
          </a:p>
          <a:p>
            <a:pPr indent="449580">
              <a:lnSpc>
                <a:spcPct val="107000"/>
              </a:lnSpc>
            </a:pPr>
            <a:r>
              <a:rPr lang="pl-PL" b="1" i="1" dirty="0">
                <a:latin typeface="Source Sans Pro" panose="020B0503030403020204" pitchFamily="34" charset="0"/>
                <a:ea typeface="Source Sans Pro" panose="020B0503030403020204" pitchFamily="34" charset="0"/>
              </a:rPr>
              <a:t>x1= kapitał pracujący/aktywa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x2= zysk zatrzymany/aktywa ogółem,</a:t>
            </a:r>
          </a:p>
          <a:p>
            <a:pPr indent="449580">
              <a:lnSpc>
                <a:spcPct val="107000"/>
              </a:lnSpc>
            </a:pPr>
            <a:r>
              <a:rPr lang="pl-PL" b="1" i="1" dirty="0">
                <a:latin typeface="Source Sans Pro" panose="020B0503030403020204" pitchFamily="34" charset="0"/>
                <a:ea typeface="Source Sans Pro" panose="020B0503030403020204" pitchFamily="34" charset="0"/>
              </a:rPr>
              <a:t>x3= EBIT/aktywa ogółem,</a:t>
            </a:r>
          </a:p>
          <a:p>
            <a:pPr indent="449580">
              <a:lnSpc>
                <a:spcPct val="107000"/>
              </a:lnSpc>
            </a:pPr>
            <a:r>
              <a:rPr lang="pl-PL" b="1" i="1" dirty="0">
                <a:latin typeface="Source Sans Pro" panose="020B0503030403020204" pitchFamily="34" charset="0"/>
                <a:ea typeface="Source Sans Pro" panose="020B0503030403020204" pitchFamily="34" charset="0"/>
              </a:rPr>
              <a:t>x4= wartość rynkowa/zobowiązania ogółem</a:t>
            </a:r>
          </a:p>
          <a:p>
            <a:pPr indent="449580">
              <a:lnSpc>
                <a:spcPct val="107000"/>
              </a:lnSpc>
            </a:pPr>
            <a:r>
              <a:rPr lang="pl-PL" b="1" i="1" dirty="0">
                <a:latin typeface="Source Sans Pro" panose="020B0503030403020204" pitchFamily="34" charset="0"/>
                <a:ea typeface="Source Sans Pro" panose="020B0503030403020204" pitchFamily="34" charset="0"/>
              </a:rPr>
              <a:t>x5= przychody ze sprzedaży/aktywa ogółem</a:t>
            </a:r>
            <a:r>
              <a:rPr lang="pl-PL" dirty="0">
                <a:latin typeface="Source Sans Pro" panose="020B0503030403020204" pitchFamily="34" charset="0"/>
                <a:ea typeface="Source Sans Pro" panose="020B0503030403020204" pitchFamily="34" charset="0"/>
              </a:rPr>
              <a:t>.</a:t>
            </a:r>
          </a:p>
          <a:p>
            <a:pPr indent="449580" algn="ctr">
              <a:lnSpc>
                <a:spcPct val="107000"/>
              </a:lnSpc>
            </a:pPr>
            <a:endParaRPr lang="pl-PL" dirty="0">
              <a:latin typeface="Source Sans Pro" panose="020B0503030403020204" pitchFamily="34" charset="0"/>
              <a:ea typeface="Source Sans Pro" panose="020B0503030403020204" pitchFamily="34" charset="0"/>
            </a:endParaRPr>
          </a:p>
          <a:p>
            <a:pPr indent="449580">
              <a:lnSpc>
                <a:spcPct val="107000"/>
              </a:lnSpc>
            </a:pPr>
            <a:r>
              <a:rPr lang="pl-PL" dirty="0">
                <a:latin typeface="Source Sans Pro" panose="020B0503030403020204" pitchFamily="34" charset="0"/>
                <a:ea typeface="Source Sans Pro" panose="020B0503030403020204" pitchFamily="34" charset="0"/>
              </a:rPr>
              <a:t>Interpretacja wyników w funkcji dyskryminacyjnej w tym modelu jest następująca:</a:t>
            </a:r>
          </a:p>
          <a:p>
            <a:pPr indent="449580">
              <a:lnSpc>
                <a:spcPct val="107000"/>
              </a:lnSpc>
            </a:pPr>
            <a:r>
              <a:rPr lang="pl-PL" dirty="0">
                <a:latin typeface="Source Sans Pro" panose="020B0503030403020204" pitchFamily="34" charset="0"/>
                <a:ea typeface="Source Sans Pro" panose="020B0503030403020204" pitchFamily="34" charset="0"/>
              </a:rPr>
              <a:t>•	przy wskaźniku Z na poziomie 1, 8 oraz poniżej 1,8 zagrożenie upadłością jest bardzo wysokie</a:t>
            </a:r>
          </a:p>
          <a:p>
            <a:pPr indent="449580">
              <a:lnSpc>
                <a:spcPct val="107000"/>
              </a:lnSpc>
            </a:pPr>
            <a:r>
              <a:rPr lang="pl-PL" dirty="0">
                <a:latin typeface="Source Sans Pro" panose="020B0503030403020204" pitchFamily="34" charset="0"/>
                <a:ea typeface="Source Sans Pro" panose="020B0503030403020204" pitchFamily="34" charset="0"/>
              </a:rPr>
              <a:t>•	jeśli wskaźnik Z znajduje się między 1,8 a 3, określamy zagrożenie jako trudne do oszacowania</a:t>
            </a:r>
          </a:p>
          <a:p>
            <a:pPr indent="449580">
              <a:lnSpc>
                <a:spcPct val="107000"/>
              </a:lnSpc>
            </a:pPr>
            <a:r>
              <a:rPr lang="pl-PL" dirty="0">
                <a:latin typeface="Source Sans Pro" panose="020B0503030403020204" pitchFamily="34" charset="0"/>
                <a:ea typeface="Source Sans Pro" panose="020B0503030403020204" pitchFamily="34" charset="0"/>
              </a:rPr>
              <a:t>•	jeżeli wskaźnik Z sięga poziomu 3 i powyżej – zagrożenie jest minimalne.</a:t>
            </a:r>
          </a:p>
          <a:p>
            <a:pPr indent="449580">
              <a:lnSpc>
                <a:spcPct val="107000"/>
              </a:lnSpc>
            </a:pPr>
            <a:endParaRPr lang="pl-PL"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6254859"/>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0" name="Prostokąt 9">
            <a:extLst>
              <a:ext uri="{FF2B5EF4-FFF2-40B4-BE49-F238E27FC236}">
                <a16:creationId xmlns:a16="http://schemas.microsoft.com/office/drawing/2014/main" id="{905B693E-BC78-4343-B3D5-B7E425D236DB}"/>
              </a:ext>
            </a:extLst>
          </p:cNvPr>
          <p:cNvSpPr/>
          <p:nvPr/>
        </p:nvSpPr>
        <p:spPr>
          <a:xfrm>
            <a:off x="5454565" y="1024092"/>
            <a:ext cx="3510530" cy="3856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655;p37">
            <a:extLst>
              <a:ext uri="{FF2B5EF4-FFF2-40B4-BE49-F238E27FC236}">
                <a16:creationId xmlns:a16="http://schemas.microsoft.com/office/drawing/2014/main" id="{2D728DA6-2E19-4C71-A6EB-105155C35450}"/>
              </a:ext>
            </a:extLst>
          </p:cNvPr>
          <p:cNvSpPr txBox="1">
            <a:spLocks noGrp="1"/>
          </p:cNvSpPr>
          <p:nvPr>
            <p:ph type="title"/>
          </p:nvPr>
        </p:nvSpPr>
        <p:spPr>
          <a:xfrm>
            <a:off x="1647503" y="139384"/>
            <a:ext cx="6482706" cy="572700"/>
          </a:xfrm>
          <a:prstGeom prst="rect">
            <a:avLst/>
          </a:prstGeom>
        </p:spPr>
        <p:txBody>
          <a:bodyPr spcFirstLastPara="1" wrap="square" lIns="91425" tIns="91425" rIns="91425" bIns="91425" anchor="t" anchorCtr="0">
            <a:noAutofit/>
          </a:bodyPr>
          <a:lstStyle/>
          <a:p>
            <a:r>
              <a:rPr lang="pl-PL" sz="2800" dirty="0">
                <a:solidFill>
                  <a:schemeClr val="tx1"/>
                </a:solidFill>
                <a:latin typeface="Staatliches" panose="020B0604020202020204" charset="0"/>
              </a:rPr>
              <a:t>MODEL </a:t>
            </a:r>
            <a:r>
              <a:rPr lang="pl-PL" sz="2800" dirty="0">
                <a:solidFill>
                  <a:schemeClr val="accent1"/>
                </a:solidFill>
                <a:latin typeface="Staatliches" panose="020B0604020202020204" charset="0"/>
              </a:rPr>
              <a:t>Altmana 1968</a:t>
            </a:r>
            <a:endParaRPr lang="pl-PL" sz="2800" dirty="0">
              <a:solidFill>
                <a:srgbClr val="F68100"/>
              </a:solidFill>
              <a:latin typeface="Staatliches" panose="020B0604020202020204" charset="0"/>
            </a:endParaRPr>
          </a:p>
        </p:txBody>
      </p:sp>
      <p:graphicFrame>
        <p:nvGraphicFramePr>
          <p:cNvPr id="5" name="Wykres 4">
            <a:extLst>
              <a:ext uri="{FF2B5EF4-FFF2-40B4-BE49-F238E27FC236}">
                <a16:creationId xmlns:a16="http://schemas.microsoft.com/office/drawing/2014/main" id="{B78455B1-801B-4CB7-8662-9E6D93BB5811}"/>
              </a:ext>
            </a:extLst>
          </p:cNvPr>
          <p:cNvGraphicFramePr/>
          <p:nvPr/>
        </p:nvGraphicFramePr>
        <p:xfrm>
          <a:off x="3945837" y="752114"/>
          <a:ext cx="5108713" cy="42520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ela 3">
            <a:extLst>
              <a:ext uri="{FF2B5EF4-FFF2-40B4-BE49-F238E27FC236}">
                <a16:creationId xmlns:a16="http://schemas.microsoft.com/office/drawing/2014/main" id="{9AB9DED6-CEC3-46A4-A17A-BAC7D9F95BB6}"/>
              </a:ext>
            </a:extLst>
          </p:cNvPr>
          <p:cNvGraphicFramePr>
            <a:graphicFrameLocks noGrp="1"/>
          </p:cNvGraphicFramePr>
          <p:nvPr/>
        </p:nvGraphicFramePr>
        <p:xfrm>
          <a:off x="397566" y="1794181"/>
          <a:ext cx="3537779" cy="2069656"/>
        </p:xfrm>
        <a:graphic>
          <a:graphicData uri="http://schemas.openxmlformats.org/drawingml/2006/table">
            <a:tbl>
              <a:tblPr firstRow="1" firstCol="1" bandRow="1">
                <a:tableStyleId>{3B4B98B0-60AC-42C2-AFA5-B58CD77FA1E5}</a:tableStyleId>
              </a:tblPr>
              <a:tblGrid>
                <a:gridCol w="1910174">
                  <a:extLst>
                    <a:ext uri="{9D8B030D-6E8A-4147-A177-3AD203B41FA5}">
                      <a16:colId xmlns:a16="http://schemas.microsoft.com/office/drawing/2014/main" val="780186017"/>
                    </a:ext>
                  </a:extLst>
                </a:gridCol>
                <a:gridCol w="542535">
                  <a:extLst>
                    <a:ext uri="{9D8B030D-6E8A-4147-A177-3AD203B41FA5}">
                      <a16:colId xmlns:a16="http://schemas.microsoft.com/office/drawing/2014/main" val="1332697542"/>
                    </a:ext>
                  </a:extLst>
                </a:gridCol>
                <a:gridCol w="542535">
                  <a:extLst>
                    <a:ext uri="{9D8B030D-6E8A-4147-A177-3AD203B41FA5}">
                      <a16:colId xmlns:a16="http://schemas.microsoft.com/office/drawing/2014/main" val="4082173401"/>
                    </a:ext>
                  </a:extLst>
                </a:gridCol>
                <a:gridCol w="542535">
                  <a:extLst>
                    <a:ext uri="{9D8B030D-6E8A-4147-A177-3AD203B41FA5}">
                      <a16:colId xmlns:a16="http://schemas.microsoft.com/office/drawing/2014/main" val="3649675502"/>
                    </a:ext>
                  </a:extLst>
                </a:gridCol>
              </a:tblGrid>
              <a:tr h="228944">
                <a:tc>
                  <a:txBody>
                    <a:bodyPr/>
                    <a:lstStyle/>
                    <a:p>
                      <a:r>
                        <a:rPr lang="pl-PL" sz="1100" b="1">
                          <a:solidFill>
                            <a:srgbClr val="000000"/>
                          </a:solidFill>
                          <a:effectLst/>
                        </a:rPr>
                        <a:t>MODEL ALTMANA 1968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2019</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b="1">
                          <a:solidFill>
                            <a:srgbClr val="000000"/>
                          </a:solidFill>
                          <a:effectLst/>
                        </a:rPr>
                        <a:t>2017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18534151"/>
                  </a:ext>
                </a:extLst>
              </a:tr>
              <a:tr h="402942">
                <a:tc>
                  <a:txBody>
                    <a:bodyPr/>
                    <a:lstStyle/>
                    <a:p>
                      <a:r>
                        <a:rPr lang="pl-PL" sz="1100" b="1">
                          <a:solidFill>
                            <a:srgbClr val="000000"/>
                          </a:solidFill>
                          <a:effectLst/>
                        </a:rPr>
                        <a:t>Cyfrowy Polsat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1,343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1,343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1,475</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8620649"/>
                  </a:ext>
                </a:extLst>
              </a:tr>
              <a:tr h="402942">
                <a:tc>
                  <a:txBody>
                    <a:bodyPr/>
                    <a:lstStyle/>
                    <a:p>
                      <a:r>
                        <a:rPr lang="pl-PL" sz="1100" b="1">
                          <a:solidFill>
                            <a:srgbClr val="000000"/>
                          </a:solidFill>
                          <a:effectLst/>
                        </a:rPr>
                        <a:t>Telewizja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1,933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1,973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1,816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8578099"/>
                  </a:ext>
                </a:extLst>
              </a:tr>
              <a:tr h="402942">
                <a:tc>
                  <a:txBody>
                    <a:bodyPr/>
                    <a:lstStyle/>
                    <a:p>
                      <a:r>
                        <a:rPr lang="pl-PL" sz="1100" b="1">
                          <a:solidFill>
                            <a:srgbClr val="000000"/>
                          </a:solidFill>
                          <a:effectLst/>
                        </a:rPr>
                        <a:t>Orange Polska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1,167</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0,678</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1,066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43711188"/>
                  </a:ext>
                </a:extLst>
              </a:tr>
              <a:tr h="402942">
                <a:tc>
                  <a:txBody>
                    <a:bodyPr/>
                    <a:lstStyle/>
                    <a:p>
                      <a:r>
                        <a:rPr lang="en-GB" sz="1100" b="1">
                          <a:solidFill>
                            <a:srgbClr val="000000"/>
                          </a:solidFill>
                          <a:effectLst/>
                        </a:rPr>
                        <a:t>Play Communications S.A. (Polska)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1,941</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F79646"/>
                          </a:solidFill>
                          <a:effectLst/>
                        </a:rPr>
                        <a:t>1,836</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1,694</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9551795"/>
                  </a:ext>
                </a:extLst>
              </a:tr>
              <a:tr h="228944">
                <a:tc>
                  <a:txBody>
                    <a:bodyPr/>
                    <a:lstStyle/>
                    <a:p>
                      <a:r>
                        <a:rPr lang="pl-PL" sz="1100" b="1">
                          <a:solidFill>
                            <a:srgbClr val="000000"/>
                          </a:solidFill>
                          <a:effectLst/>
                        </a:rPr>
                        <a:t>Branża</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1,340</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a:solidFill>
                            <a:srgbClr val="9C0006"/>
                          </a:solidFill>
                          <a:effectLst/>
                        </a:rPr>
                        <a:t>1,143</a:t>
                      </a:r>
                      <a:endParaRPr lang="pl-PL"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r"/>
                      <a:r>
                        <a:rPr lang="pl-PL" sz="1100" dirty="0">
                          <a:solidFill>
                            <a:srgbClr val="9C0006"/>
                          </a:solidFill>
                          <a:effectLst/>
                        </a:rPr>
                        <a:t>1,319</a:t>
                      </a:r>
                      <a:endParaRPr lang="pl-PL"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38234194"/>
                  </a:ext>
                </a:extLst>
              </a:tr>
            </a:tbl>
          </a:graphicData>
        </a:graphic>
      </p:graphicFrame>
    </p:spTree>
    <p:extLst>
      <p:ext uri="{BB962C8B-B14F-4D97-AF65-F5344CB8AC3E}">
        <p14:creationId xmlns:p14="http://schemas.microsoft.com/office/powerpoint/2010/main" val="1334720885"/>
      </p:ext>
    </p:extLst>
  </p:cSld>
  <p:clrMapOvr>
    <a:masterClrMapping/>
  </p:clrMapOvr>
  <p:transition spd="slow">
    <p:push dir="u"/>
  </p:transition>
</p:sld>
</file>

<file path=ppt/theme/theme1.xml><?xml version="1.0" encoding="utf-8"?>
<a:theme xmlns:a="http://schemas.openxmlformats.org/drawingml/2006/main" name="Business &amp; Consulting Toolkit by Slidesgo">
  <a:themeElements>
    <a:clrScheme name="Simple Light">
      <a:dk1>
        <a:srgbClr val="000000"/>
      </a:dk1>
      <a:lt1>
        <a:srgbClr val="FFFFFF"/>
      </a:lt1>
      <a:dk2>
        <a:srgbClr val="DE4C4D"/>
      </a:dk2>
      <a:lt2>
        <a:srgbClr val="1500B1"/>
      </a:lt2>
      <a:accent1>
        <a:srgbClr val="DE4C4D"/>
      </a:accent1>
      <a:accent2>
        <a:srgbClr val="9E9E9E"/>
      </a:accent2>
      <a:accent3>
        <a:srgbClr val="000000"/>
      </a:accent3>
      <a:accent4>
        <a:srgbClr val="DE4C4D"/>
      </a:accent4>
      <a:accent5>
        <a:srgbClr val="1500B1"/>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4851</TotalTime>
  <Words>11119</Words>
  <Application>Microsoft Office PowerPoint</Application>
  <PresentationFormat>Pokaz na ekranie (16:9)</PresentationFormat>
  <Paragraphs>3158</Paragraphs>
  <Slides>117</Slides>
  <Notes>117</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117</vt:i4>
      </vt:variant>
    </vt:vector>
  </HeadingPairs>
  <TitlesOfParts>
    <vt:vector size="125" baseType="lpstr">
      <vt:lpstr>Arial</vt:lpstr>
      <vt:lpstr>Oswald Regular</vt:lpstr>
      <vt:lpstr>Source Sans Pro</vt:lpstr>
      <vt:lpstr>Calibri</vt:lpstr>
      <vt:lpstr>Times New Roman</vt:lpstr>
      <vt:lpstr>Staatliches</vt:lpstr>
      <vt:lpstr>Symbol</vt:lpstr>
      <vt:lpstr>Business &amp; Consulting Toolkit by Slidesgo</vt:lpstr>
      <vt:lpstr>Analiza finansowa spółki cyfrowy Polsat</vt:lpstr>
      <vt:lpstr>Spis treści</vt:lpstr>
      <vt:lpstr>Charakterystyka spółki</vt:lpstr>
      <vt:lpstr>Cyfrowy Polsat s. a.</vt:lpstr>
      <vt:lpstr> grupA cyfrowy Polsat sa</vt:lpstr>
      <vt:lpstr> struktura organizacyjna</vt:lpstr>
      <vt:lpstr>Podstawowe informacje</vt:lpstr>
      <vt:lpstr>Władze spółki</vt:lpstr>
      <vt:lpstr>Najważniejsze wydarzenia z historii</vt:lpstr>
      <vt:lpstr>Misja i strategia</vt:lpstr>
      <vt:lpstr>Strategia operacyjna</vt:lpstr>
      <vt:lpstr>Obszary działalności</vt:lpstr>
      <vt:lpstr>Rynki i konkurencja</vt:lpstr>
      <vt:lpstr>Rynek nadawców telewizyjnych </vt:lpstr>
      <vt:lpstr>Rynek operatorów telekomunikacyjnych</vt:lpstr>
      <vt:lpstr>Ocena płynności finansowej</vt:lpstr>
      <vt:lpstr>Analiza w ujęciu statycznym</vt:lpstr>
      <vt:lpstr>WSKAŹNIK PŁYNNOŚCI Bieżącej  WPB</vt:lpstr>
      <vt:lpstr>WSKAŹNIK PŁYNNOŚCI SZYBKIEJ   WPS</vt:lpstr>
      <vt:lpstr>WSKAŹNIK PŁYNNOŚCI NATYCHMIASTOWEJ WPn</vt:lpstr>
      <vt:lpstr>WSKAŹNIK POKRYCIA ZPBOWIĄZAŃ NALEŻNOŚĆIAMI WPZN</vt:lpstr>
      <vt:lpstr>WSKAŹNIK UDZIAŁU KAPITAŁU PRACUJĄCEGO W AKTYWACH UKPWA</vt:lpstr>
      <vt:lpstr>Wnioski z analizy statycznej</vt:lpstr>
      <vt:lpstr>Analiza w ujęciu Dynamicznym</vt:lpstr>
      <vt:lpstr>WSKAŹNIK WYDAJNOŚCI GOTÓWKOWEJ SPRZEDAŻY WWGS</vt:lpstr>
      <vt:lpstr>WSKAŹNIK WYDAJNOŚCI GOTÓWKOWEJ AKTYWÓW WWGA</vt:lpstr>
      <vt:lpstr>WSKAŹNIK WYDAJNOŚCI GOTÓWKOWEJ ZYSKU op. WWGZ</vt:lpstr>
      <vt:lpstr>DŁUGOŚĆ CYKLU ŚRODKÓW PIENIĘŻNYCH</vt:lpstr>
      <vt:lpstr>WSKAŹNIK OBROTU NALEŹNOŚCI, ZAPASÓW I ZOBOWIĄZAŃ</vt:lpstr>
      <vt:lpstr>Wnioski z analizy Dynamicznej</vt:lpstr>
      <vt:lpstr>Wnioski z analizy Płynności finansowej</vt:lpstr>
      <vt:lpstr>Analiza rentowności</vt:lpstr>
      <vt:lpstr>Analiza w ujęciu Bezwzględnym</vt:lpstr>
      <vt:lpstr>ANALIZA ZYSKU (STRATY) BRUTTO ZE SPRZEDAŻY</vt:lpstr>
      <vt:lpstr>ANALIZA ZYSKU (STRATY) NA SPRZEDAŻY</vt:lpstr>
      <vt:lpstr>ANALIZA ZYSKU (STRATY) NETTO</vt:lpstr>
      <vt:lpstr>Analiza wskaźników</vt:lpstr>
      <vt:lpstr>Wskaźnik rentowności sprzedaży netto ROS</vt:lpstr>
      <vt:lpstr>Wskaźnik rentowności aktywów ROA</vt:lpstr>
      <vt:lpstr>Wskaźnik rentowności kapitału własnego ROE</vt:lpstr>
      <vt:lpstr>WSKAŹNIK RĘTOWNOŚCI OPERACYJNEJ WRO</vt:lpstr>
      <vt:lpstr>WSKAŹNIK MARŻY BRUTTO WMB</vt:lpstr>
      <vt:lpstr>Model du ponta</vt:lpstr>
      <vt:lpstr>Model cyfrowy Polsat sa za 2019 rok</vt:lpstr>
      <vt:lpstr>Model cyfrowy Polsat sa za 2018 rok</vt:lpstr>
      <vt:lpstr>Model cyfrowy Polsat sa za 2017 rok</vt:lpstr>
      <vt:lpstr>analiza nierówności</vt:lpstr>
      <vt:lpstr>analiza przyczynowa rentowności</vt:lpstr>
      <vt:lpstr>Wnioski z analizy rentowności</vt:lpstr>
      <vt:lpstr>Analiza sytuacji majątkowo-kapitałowej</vt:lpstr>
      <vt:lpstr>Zestawienie z Bilansu spółki cyfrowy Polsat</vt:lpstr>
      <vt:lpstr>Analiza pionowa bilansu</vt:lpstr>
      <vt:lpstr>Analiza Aktywów</vt:lpstr>
      <vt:lpstr>Wskaźnik STRUKTURY AKTYWÓW</vt:lpstr>
      <vt:lpstr>WSKAŹNIK WYKORZYSTANIA AKTYWÓW OGÓŁEM</vt:lpstr>
      <vt:lpstr>WSKAŹNIK RENTOWNOŚCI RZECZOWYCH AKTYWÓW TRWAŁYCH</vt:lpstr>
      <vt:lpstr>WSKAŹNIK PRODUKTYWNOŚCI RZECZOWYCH AKTYWÓW TRWAŁYCH </vt:lpstr>
      <vt:lpstr>struktura AKTYWÓW</vt:lpstr>
      <vt:lpstr>Analiza pasywów</vt:lpstr>
      <vt:lpstr>WSKAŹNIK STRUKTURY PASYWÓW</vt:lpstr>
      <vt:lpstr>WSKAŹNIK OGÓLNEGO ZADŁUŻENIA</vt:lpstr>
      <vt:lpstr>WSKAŹNIK ZADŁUŻENIA DŁUGOTERMINOWEGO</vt:lpstr>
      <vt:lpstr>WSKAŹNIK ZADŁUŻENIA KRÓTKOTERMINOWEGO</vt:lpstr>
      <vt:lpstr>WSKAŹNIK ZADŁUŻENIA KAPITAŁÓW WŁASNYCH </vt:lpstr>
      <vt:lpstr>struktura PASYWÓW</vt:lpstr>
      <vt:lpstr>Analiza pozioma bilansu</vt:lpstr>
      <vt:lpstr>ZŁOTA ZASADA BILANSOWA</vt:lpstr>
      <vt:lpstr>ZŁOTA ZASADA BANKOWA</vt:lpstr>
      <vt:lpstr>Wnioski z analizy MAJĄTKOWO-KAPITAŁOWEJ</vt:lpstr>
      <vt:lpstr>Analiza Pozycji rynkowej</vt:lpstr>
      <vt:lpstr>Kurs akcji spółki na tle konkurencji, WIG i WIGów sektorowych</vt:lpstr>
      <vt:lpstr>rok 2017 cyfrowy Polsat orange polska wig-telekom</vt:lpstr>
      <vt:lpstr>Prezentacja programu PowerPoint</vt:lpstr>
      <vt:lpstr>rok 2018 cyfrowy Polsat orange polska wig-telekom</vt:lpstr>
      <vt:lpstr>Prezentacja programu PowerPoint</vt:lpstr>
      <vt:lpstr>rok 2019 cyfrowy Polsat orange polska wig-telekom</vt:lpstr>
      <vt:lpstr>Prezentacja programu PowerPoint</vt:lpstr>
      <vt:lpstr>Podstawowe indeksy spółki</vt:lpstr>
      <vt:lpstr>ZYSKOWNOŚĆ AKCJI ZWYKŁYCH</vt:lpstr>
      <vt:lpstr>DYWIDENDA NA 1 AKCJĘ</vt:lpstr>
      <vt:lpstr>ZYSK NA 1 AKCJĘ</vt:lpstr>
      <vt:lpstr>STOPA WYPŁATY DYWIDENDY</vt:lpstr>
      <vt:lpstr>RYNKOWA STOPA DYWIDENDY </vt:lpstr>
      <vt:lpstr>WARTOŚĆ GIEŁDOWA SPÓŁKI </vt:lpstr>
      <vt:lpstr>CENA/ZYSK</vt:lpstr>
      <vt:lpstr>Wnioski z analizy pozycji rynkowej</vt:lpstr>
      <vt:lpstr>Analiza syntetyczna</vt:lpstr>
      <vt:lpstr>Analiza Syntetyczna</vt:lpstr>
      <vt:lpstr>Analiza dyskryminacyjna</vt:lpstr>
      <vt:lpstr>modele jednowymiarowe</vt:lpstr>
      <vt:lpstr>„szybki test” MĄCZYŃSKIEJ</vt:lpstr>
      <vt:lpstr>„szybki test” MĄCZYŃSKIEJ</vt:lpstr>
      <vt:lpstr>modele wielowymiarowe</vt:lpstr>
      <vt:lpstr>MODEL MĄCZYŃSKIEJ</vt:lpstr>
      <vt:lpstr>MODEL MĄCZYŃSKIEJ</vt:lpstr>
      <vt:lpstr>trzeci MODEL Altmana </vt:lpstr>
      <vt:lpstr>trzeci MODEL Altmana </vt:lpstr>
      <vt:lpstr>MODEL Altmana 1968</vt:lpstr>
      <vt:lpstr>MODEL Altmana 1968</vt:lpstr>
      <vt:lpstr>Drugi MODEL Altmana </vt:lpstr>
      <vt:lpstr>Drugi MODEL Altmana </vt:lpstr>
      <vt:lpstr>Analiza Logitowa</vt:lpstr>
      <vt:lpstr>mOdele logitowe</vt:lpstr>
      <vt:lpstr>MODEL ohlsona</vt:lpstr>
      <vt:lpstr>MODEL ohlsona</vt:lpstr>
      <vt:lpstr>MODEL ohlsona</vt:lpstr>
      <vt:lpstr>MODEL stępienia i strąka</vt:lpstr>
      <vt:lpstr>MODEL stępienia i strąka</vt:lpstr>
      <vt:lpstr>MODEL stępienia i strąka</vt:lpstr>
      <vt:lpstr>MODEL „poznański”  </vt:lpstr>
      <vt:lpstr>MODEL „poznański” </vt:lpstr>
      <vt:lpstr>MODEL „poznański” </vt:lpstr>
      <vt:lpstr>Wnioski z analizy syntetycznej</vt:lpstr>
      <vt:lpstr>0stateczne Wnioski</vt:lpstr>
      <vt:lpstr>Wnioski końcowe</vt:lpstr>
      <vt:lpstr>bibliografia</vt:lpstr>
      <vt:lpstr>Dziękuję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finansowa spółki cyfrowy polsat</dc:title>
  <dc:creator>Yuu</dc:creator>
  <cp:lastModifiedBy>Julia Faściszewska (256465)</cp:lastModifiedBy>
  <cp:revision>136</cp:revision>
  <dcterms:modified xsi:type="dcterms:W3CDTF">2022-08-17T21:22:16Z</dcterms:modified>
</cp:coreProperties>
</file>